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25.xml" ContentType="application/vnd.openxmlformats-officedocument.presentationml.tags+xml"/>
  <Override PartName="/ppt/tags/tag126.xml" ContentType="application/vnd.openxmlformats-officedocument.presentationml.tags+xml"/>
  <Override PartName="/ppt/notesSlides/notesSlide1.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4.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5.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6.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notesSlides/notesSlide7.xml" ContentType="application/vnd.openxmlformats-officedocument.presentationml.notesSlide+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8.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9.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1.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notesSlides/notesSlide12.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notesSlides/notesSlide13.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notesSlides/notesSlide14.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15.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16.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17.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notesSlides/notesSlide18.xml" ContentType="application/vnd.openxmlformats-officedocument.presentationml.notesSlide+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notesSlides/notesSlide19.xml" ContentType="application/vnd.openxmlformats-officedocument.presentationml.notesSlide+xml"/>
  <Override PartName="/ppt/tags/tag312.xml" ContentType="application/vnd.openxmlformats-officedocument.presentationml.tags+xml"/>
  <Override PartName="/ppt/tags/tag313.xml" ContentType="application/vnd.openxmlformats-officedocument.presentationml.tags+xml"/>
  <Override PartName="/ppt/notesSlides/notesSlide20.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21.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2.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23.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notesSlides/notesSlide24.xml" ContentType="application/vnd.openxmlformats-officedocument.presentationml.notesSlide+xml"/>
  <Override PartName="/ppt/tags/tag343.xml" ContentType="application/vnd.openxmlformats-officedocument.presentationml.tags+xml"/>
  <Override PartName="/ppt/tags/tag344.xml" ContentType="application/vnd.openxmlformats-officedocument.presentationml.tags+xml"/>
  <Override PartName="/ppt/notesSlides/notesSlide25.xml" ContentType="application/vnd.openxmlformats-officedocument.presentationml.notesSlide+xml"/>
  <Override PartName="/ppt/tags/tag345.xml" ContentType="application/vnd.openxmlformats-officedocument.presentationml.tags+xml"/>
  <Override PartName="/ppt/tags/tag346.xml" ContentType="application/vnd.openxmlformats-officedocument.presentationml.tags+xml"/>
  <Override PartName="/ppt/notesSlides/notesSlide26.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27.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notesSlides/notesSlide28.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notesSlides/notesSlide29.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30.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31.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32.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notesSlides/notesSlide33.xml" ContentType="application/vnd.openxmlformats-officedocument.presentationml.notesSlide+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notesSlides/notesSlide34.xml" ContentType="application/vnd.openxmlformats-officedocument.presentationml.notesSlid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notesSlides/notesSlide35.xml" ContentType="application/vnd.openxmlformats-officedocument.presentationml.notesSlide+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36.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notesSlides/notesSlide37.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notesSlides/notesSlide38.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notesSlides/notesSlide39.xml" ContentType="application/vnd.openxmlformats-officedocument.presentationml.notesSlide+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notesSlides/notesSlide40.xml" ContentType="application/vnd.openxmlformats-officedocument.presentationml.notesSlide+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notesSlides/notesSlide41.xml" ContentType="application/vnd.openxmlformats-officedocument.presentationml.notesSlide+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42.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notesSlides/notesSlide43.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notesSlides/notesSlide44.xml" ContentType="application/vnd.openxmlformats-officedocument.presentationml.notesSlide+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notesSlides/notesSlide45.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notesSlides/notesSlide46.xml" ContentType="application/vnd.openxmlformats-officedocument.presentationml.notesSlide+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notesSlides/notesSlide47.xml" ContentType="application/vnd.openxmlformats-officedocument.presentationml.notesSlide+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notesSlides/notesSlide48.xml" ContentType="application/vnd.openxmlformats-officedocument.presentationml.notesSlide+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notesSlides/notesSlide49.xml" ContentType="application/vnd.openxmlformats-officedocument.presentationml.notesSlide+xml"/>
  <Override PartName="/ppt/tags/tag601.xml" ContentType="application/vnd.openxmlformats-officedocument.presentationml.tags+xml"/>
  <Override PartName="/ppt/tags/tag602.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67" r:id="rId5"/>
    <p:sldMasterId id="2147483670" r:id="rId6"/>
    <p:sldMasterId id="2147483674" r:id="rId7"/>
  </p:sldMasterIdLst>
  <p:notesMasterIdLst>
    <p:notesMasterId r:id="rId92"/>
  </p:notesMasterIdLst>
  <p:handoutMasterIdLst>
    <p:handoutMasterId r:id="rId93"/>
  </p:handoutMasterIdLst>
  <p:sldIdLst>
    <p:sldId id="1220" r:id="rId8"/>
    <p:sldId id="1221" r:id="rId9"/>
    <p:sldId id="2078" r:id="rId10"/>
    <p:sldId id="2069" r:id="rId11"/>
    <p:sldId id="1198" r:id="rId12"/>
    <p:sldId id="1441" r:id="rId13"/>
    <p:sldId id="2080" r:id="rId14"/>
    <p:sldId id="2395" r:id="rId15"/>
    <p:sldId id="2407" r:id="rId16"/>
    <p:sldId id="1431" r:id="rId17"/>
    <p:sldId id="1315" r:id="rId18"/>
    <p:sldId id="1435" r:id="rId19"/>
    <p:sldId id="1207" r:id="rId20"/>
    <p:sldId id="2396" r:id="rId21"/>
    <p:sldId id="1283" r:id="rId22"/>
    <p:sldId id="1278" r:id="rId23"/>
    <p:sldId id="1284" r:id="rId24"/>
    <p:sldId id="1309" r:id="rId25"/>
    <p:sldId id="1175" r:id="rId26"/>
    <p:sldId id="1286" r:id="rId27"/>
    <p:sldId id="1288" r:id="rId28"/>
    <p:sldId id="271" r:id="rId29"/>
    <p:sldId id="326" r:id="rId30"/>
    <p:sldId id="1421" r:id="rId31"/>
    <p:sldId id="1290" r:id="rId32"/>
    <p:sldId id="1291" r:id="rId33"/>
    <p:sldId id="1308" r:id="rId34"/>
    <p:sldId id="1293" r:id="rId35"/>
    <p:sldId id="1433" r:id="rId36"/>
    <p:sldId id="1312" r:id="rId37"/>
    <p:sldId id="1423" r:id="rId38"/>
    <p:sldId id="1279" r:id="rId39"/>
    <p:sldId id="1302" r:id="rId40"/>
    <p:sldId id="1303" r:id="rId41"/>
    <p:sldId id="516" r:id="rId42"/>
    <p:sldId id="542" r:id="rId43"/>
    <p:sldId id="1287" r:id="rId44"/>
    <p:sldId id="1189" r:id="rId45"/>
    <p:sldId id="1295" r:id="rId46"/>
    <p:sldId id="1434" r:id="rId47"/>
    <p:sldId id="1314" r:id="rId48"/>
    <p:sldId id="1296" r:id="rId49"/>
    <p:sldId id="1297" r:id="rId50"/>
    <p:sldId id="1282" r:id="rId51"/>
    <p:sldId id="338" r:id="rId52"/>
    <p:sldId id="339" r:id="rId53"/>
    <p:sldId id="360" r:id="rId54"/>
    <p:sldId id="340" r:id="rId55"/>
    <p:sldId id="1298" r:id="rId56"/>
    <p:sldId id="1310" r:id="rId57"/>
    <p:sldId id="342" r:id="rId58"/>
    <p:sldId id="1300" r:id="rId59"/>
    <p:sldId id="1311" r:id="rId60"/>
    <p:sldId id="1200" r:id="rId61"/>
    <p:sldId id="2397" r:id="rId62"/>
    <p:sldId id="349" r:id="rId63"/>
    <p:sldId id="1313" r:id="rId64"/>
    <p:sldId id="364" r:id="rId65"/>
    <p:sldId id="367" r:id="rId66"/>
    <p:sldId id="370" r:id="rId67"/>
    <p:sldId id="355" r:id="rId68"/>
    <p:sldId id="376" r:id="rId69"/>
    <p:sldId id="374" r:id="rId70"/>
    <p:sldId id="1316" r:id="rId71"/>
    <p:sldId id="354" r:id="rId72"/>
    <p:sldId id="2399" r:id="rId73"/>
    <p:sldId id="2393" r:id="rId74"/>
    <p:sldId id="2398" r:id="rId75"/>
    <p:sldId id="2394" r:id="rId76"/>
    <p:sldId id="2079" r:id="rId77"/>
    <p:sldId id="2400" r:id="rId78"/>
    <p:sldId id="2068" r:id="rId79"/>
    <p:sldId id="2070" r:id="rId80"/>
    <p:sldId id="2401" r:id="rId81"/>
    <p:sldId id="2406" r:id="rId82"/>
    <p:sldId id="2405" r:id="rId83"/>
    <p:sldId id="2404" r:id="rId84"/>
    <p:sldId id="2403" r:id="rId85"/>
    <p:sldId id="2402" r:id="rId86"/>
    <p:sldId id="2071" r:id="rId87"/>
    <p:sldId id="2072" r:id="rId88"/>
    <p:sldId id="2075" r:id="rId89"/>
    <p:sldId id="2073" r:id="rId90"/>
    <p:sldId id="2077" r:id="rId91"/>
  </p:sldIdLst>
  <p:sldSz cx="12192000" cy="6858000"/>
  <p:notesSz cx="7315200" cy="9601200"/>
  <p:custDataLst>
    <p:tags r:id="rId94"/>
  </p:custDataLst>
  <p:defaultTextStyle>
    <a:defPPr>
      <a:defRPr lang="en-US"/>
    </a:defPPr>
    <a:lvl1pPr algn="l" rtl="0" fontAlgn="base">
      <a:spcBef>
        <a:spcPct val="0"/>
      </a:spcBef>
      <a:spcAft>
        <a:spcPct val="0"/>
      </a:spcAft>
      <a:defRPr sz="1943" kern="1200">
        <a:solidFill>
          <a:schemeClr val="tx1"/>
        </a:solidFill>
        <a:latin typeface="Arial" charset="0"/>
        <a:ea typeface="+mn-ea"/>
        <a:cs typeface="+mn-cs"/>
      </a:defRPr>
    </a:lvl1pPr>
    <a:lvl2pPr marL="555315" algn="l" rtl="0" fontAlgn="base">
      <a:spcBef>
        <a:spcPct val="0"/>
      </a:spcBef>
      <a:spcAft>
        <a:spcPct val="0"/>
      </a:spcAft>
      <a:defRPr sz="1943" kern="1200">
        <a:solidFill>
          <a:schemeClr val="tx1"/>
        </a:solidFill>
        <a:latin typeface="Arial" charset="0"/>
        <a:ea typeface="+mn-ea"/>
        <a:cs typeface="+mn-cs"/>
      </a:defRPr>
    </a:lvl2pPr>
    <a:lvl3pPr marL="1110630" algn="l" rtl="0" fontAlgn="base">
      <a:spcBef>
        <a:spcPct val="0"/>
      </a:spcBef>
      <a:spcAft>
        <a:spcPct val="0"/>
      </a:spcAft>
      <a:defRPr sz="1943" kern="1200">
        <a:solidFill>
          <a:schemeClr val="tx1"/>
        </a:solidFill>
        <a:latin typeface="Arial" charset="0"/>
        <a:ea typeface="+mn-ea"/>
        <a:cs typeface="+mn-cs"/>
      </a:defRPr>
    </a:lvl3pPr>
    <a:lvl4pPr marL="1665945" algn="l" rtl="0" fontAlgn="base">
      <a:spcBef>
        <a:spcPct val="0"/>
      </a:spcBef>
      <a:spcAft>
        <a:spcPct val="0"/>
      </a:spcAft>
      <a:defRPr sz="1943" kern="1200">
        <a:solidFill>
          <a:schemeClr val="tx1"/>
        </a:solidFill>
        <a:latin typeface="Arial" charset="0"/>
        <a:ea typeface="+mn-ea"/>
        <a:cs typeface="+mn-cs"/>
      </a:defRPr>
    </a:lvl4pPr>
    <a:lvl5pPr marL="2221260" algn="l" rtl="0" fontAlgn="base">
      <a:spcBef>
        <a:spcPct val="0"/>
      </a:spcBef>
      <a:spcAft>
        <a:spcPct val="0"/>
      </a:spcAft>
      <a:defRPr sz="1943" kern="1200">
        <a:solidFill>
          <a:schemeClr val="tx1"/>
        </a:solidFill>
        <a:latin typeface="Arial" charset="0"/>
        <a:ea typeface="+mn-ea"/>
        <a:cs typeface="+mn-cs"/>
      </a:defRPr>
    </a:lvl5pPr>
    <a:lvl6pPr marL="2776576" algn="l" defTabSz="1110630" rtl="0" eaLnBrk="1" latinLnBrk="0" hangingPunct="1">
      <a:defRPr sz="1943" kern="1200">
        <a:solidFill>
          <a:schemeClr val="tx1"/>
        </a:solidFill>
        <a:latin typeface="Arial" charset="0"/>
        <a:ea typeface="+mn-ea"/>
        <a:cs typeface="+mn-cs"/>
      </a:defRPr>
    </a:lvl6pPr>
    <a:lvl7pPr marL="3331891" algn="l" defTabSz="1110630" rtl="0" eaLnBrk="1" latinLnBrk="0" hangingPunct="1">
      <a:defRPr sz="1943" kern="1200">
        <a:solidFill>
          <a:schemeClr val="tx1"/>
        </a:solidFill>
        <a:latin typeface="Arial" charset="0"/>
        <a:ea typeface="+mn-ea"/>
        <a:cs typeface="+mn-cs"/>
      </a:defRPr>
    </a:lvl7pPr>
    <a:lvl8pPr marL="3887206" algn="l" defTabSz="1110630" rtl="0" eaLnBrk="1" latinLnBrk="0" hangingPunct="1">
      <a:defRPr sz="1943" kern="1200">
        <a:solidFill>
          <a:schemeClr val="tx1"/>
        </a:solidFill>
        <a:latin typeface="Arial" charset="0"/>
        <a:ea typeface="+mn-ea"/>
        <a:cs typeface="+mn-cs"/>
      </a:defRPr>
    </a:lvl8pPr>
    <a:lvl9pPr marL="4442521" algn="l" defTabSz="1110630" rtl="0" eaLnBrk="1" latinLnBrk="0" hangingPunct="1">
      <a:defRPr sz="1943"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sldGuideLst>
    </p:ext>
    <p:ext uri="{2D200454-40CA-4A62-9FC3-DE9A4176ACB9}">
      <p15:notesGuideLst xmlns:p15="http://schemas.microsoft.com/office/powerpoint/2012/main">
        <p15:guide id="1" orient="horz" pos="4524" userDrawn="1">
          <p15:clr>
            <a:srgbClr val="A4A3A4"/>
          </p15:clr>
        </p15:guide>
        <p15:guide id="2" pos="3152" userDrawn="1">
          <p15:clr>
            <a:srgbClr val="A4A3A4"/>
          </p15:clr>
        </p15:guide>
        <p15:guide id="3" orient="horz" pos="3024">
          <p15:clr>
            <a:srgbClr val="A4A3A4"/>
          </p15:clr>
        </p15:guide>
        <p15:guide id="4"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3CDCC0"/>
    <a:srgbClr val="EAEBEB"/>
    <a:srgbClr val="F9CFC5"/>
    <a:srgbClr val="D0D0D0"/>
    <a:srgbClr val="B1B5BE"/>
    <a:srgbClr val="054A5F"/>
    <a:srgbClr val="1E3376"/>
    <a:srgbClr val="7F7F7F"/>
    <a:srgbClr val="C3E19B"/>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95572" autoAdjust="0"/>
  </p:normalViewPr>
  <p:slideViewPr>
    <p:cSldViewPr snapToGrid="0">
      <p:cViewPr varScale="1">
        <p:scale>
          <a:sx n="102" d="100"/>
          <a:sy n="102" d="100"/>
        </p:scale>
        <p:origin x="1200" y="96"/>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84" d="100"/>
          <a:sy n="84" d="100"/>
        </p:scale>
        <p:origin x="4092" y="90"/>
      </p:cViewPr>
      <p:guideLst>
        <p:guide orient="horz" pos="4524"/>
        <p:guide pos="3152"/>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commentAuthors" Target="commen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handoutMaster" Target="handoutMasters/handout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1562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idx="2"/>
          </p:nvPr>
        </p:nvSpPr>
        <p:spPr bwMode="auto">
          <a:xfrm>
            <a:off x="209550" y="347663"/>
            <a:ext cx="6896100" cy="3879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3" name="Rectangle 3"/>
          <p:cNvSpPr>
            <a:spLocks noGrp="1" noChangeArrowheads="1"/>
          </p:cNvSpPr>
          <p:nvPr>
            <p:ph type="body" sz="quarter" idx="3"/>
          </p:nvPr>
        </p:nvSpPr>
        <p:spPr bwMode="auto">
          <a:xfrm>
            <a:off x="211672" y="4336723"/>
            <a:ext cx="6893978"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127" name="Rectangle 7"/>
          <p:cNvSpPr>
            <a:spLocks noGrp="1" noChangeArrowheads="1"/>
          </p:cNvSpPr>
          <p:nvPr>
            <p:ph type="sldNum" sz="quarter" idx="5"/>
          </p:nvPr>
        </p:nvSpPr>
        <p:spPr bwMode="auto">
          <a:xfrm>
            <a:off x="6525325" y="9227281"/>
            <a:ext cx="58032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a:defRPr sz="1200"/>
            </a:lvl1pPr>
          </a:lstStyle>
          <a:p>
            <a:pPr>
              <a:defRPr/>
            </a:pPr>
            <a:fld id="{3C3A632B-FBDE-46D4-BF6F-6D14421E6342}" type="slidenum">
              <a:rPr lang="en-US"/>
              <a:pPr>
                <a:defRPr/>
              </a:pPr>
              <a:t>‹#›</a:t>
            </a:fld>
            <a:endParaRPr lang="en-US" dirty="0"/>
          </a:p>
        </p:txBody>
      </p:sp>
      <p:sp>
        <p:nvSpPr>
          <p:cNvPr id="5128" name="doc id"/>
          <p:cNvSpPr>
            <a:spLocks noGrp="1" noChangeArrowheads="1"/>
          </p:cNvSpPr>
          <p:nvPr>
            <p:ph type="ftr" sz="quarter" idx="4"/>
          </p:nvPr>
        </p:nvSpPr>
        <p:spPr bwMode="auto">
          <a:xfrm>
            <a:off x="7105585" y="103073"/>
            <a:ext cx="65"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spAutoFit/>
          </a:bodyPr>
          <a:lstStyle>
            <a:lvl1pPr algn="r">
              <a:defRPr sz="800"/>
            </a:lvl1pPr>
          </a:lstStyle>
          <a:p>
            <a:pPr>
              <a:defRPr/>
            </a:pPr>
            <a:endParaRPr lang="en-US" dirty="0"/>
          </a:p>
        </p:txBody>
      </p:sp>
    </p:spTree>
    <p:extLst>
      <p:ext uri="{BB962C8B-B14F-4D97-AF65-F5344CB8AC3E}">
        <p14:creationId xmlns:p14="http://schemas.microsoft.com/office/powerpoint/2010/main" val="3303025599"/>
      </p:ext>
    </p:extLst>
  </p:cSld>
  <p:clrMap bg1="lt1" tx1="dk1" bg2="lt2" tx2="dk2" accent1="accent1" accent2="accent2" accent3="accent3" accent4="accent4" accent5="accent5" accent6="accent6" hlink="hlink" folHlink="folHlink"/>
  <p:hf hdr="0" ftr="0" dt="0"/>
  <p:notesStyle>
    <a:lvl1pPr algn="l" defTabSz="1087492" rtl="0" eaLnBrk="0" fontAlgn="base" hangingPunct="0">
      <a:spcBef>
        <a:spcPct val="0"/>
      </a:spcBef>
      <a:spcAft>
        <a:spcPct val="0"/>
      </a:spcAft>
      <a:buClr>
        <a:schemeClr val="tx2"/>
      </a:buClr>
      <a:defRPr sz="1600" kern="1200">
        <a:solidFill>
          <a:schemeClr val="tx1"/>
        </a:solidFill>
        <a:latin typeface="Arial" charset="0"/>
        <a:ea typeface="+mn-ea"/>
        <a:cs typeface="+mn-cs"/>
      </a:defRPr>
    </a:lvl1pPr>
    <a:lvl2pPr marL="142685" indent="-140758" algn="l" defTabSz="1087492"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charset="0"/>
        <a:ea typeface="+mn-ea"/>
        <a:cs typeface="+mn-cs"/>
      </a:defRPr>
    </a:lvl2pPr>
    <a:lvl3pPr marL="364426" indent="-219812" algn="l" defTabSz="1087492" rtl="0" eaLnBrk="0" fontAlgn="base" hangingPunct="0">
      <a:spcBef>
        <a:spcPct val="0"/>
      </a:spcBef>
      <a:spcAft>
        <a:spcPct val="0"/>
      </a:spcAft>
      <a:buClr>
        <a:schemeClr val="tx2"/>
      </a:buClr>
      <a:buSzPct val="120000"/>
      <a:buFont typeface="Arial" charset="0"/>
      <a:buChar char="–"/>
      <a:defRPr sz="1600" kern="1200">
        <a:solidFill>
          <a:schemeClr val="tx1"/>
        </a:solidFill>
        <a:latin typeface="Arial" charset="0"/>
        <a:ea typeface="+mn-ea"/>
        <a:cs typeface="+mn-cs"/>
      </a:defRPr>
    </a:lvl3pPr>
    <a:lvl4pPr marL="518680" indent="-152327" algn="l" defTabSz="1087492" rtl="0" eaLnBrk="0" fontAlgn="base" hangingPunct="0">
      <a:spcBef>
        <a:spcPct val="0"/>
      </a:spcBef>
      <a:spcAft>
        <a:spcPct val="0"/>
      </a:spcAft>
      <a:buClr>
        <a:schemeClr val="tx2"/>
      </a:buClr>
      <a:buFont typeface="Arial" charset="0"/>
      <a:buChar char="▫"/>
      <a:defRPr sz="1600" kern="1200">
        <a:solidFill>
          <a:schemeClr val="tx1"/>
        </a:solidFill>
        <a:latin typeface="Arial" charset="0"/>
        <a:ea typeface="+mn-ea"/>
        <a:cs typeface="+mn-cs"/>
      </a:defRPr>
    </a:lvl4pPr>
    <a:lvl5pPr marL="659437" indent="-138829" algn="l" defTabSz="1087492" rtl="0" eaLnBrk="0" fontAlgn="base" hangingPunct="0">
      <a:spcBef>
        <a:spcPct val="0"/>
      </a:spcBef>
      <a:spcAft>
        <a:spcPct val="0"/>
      </a:spcAft>
      <a:buClr>
        <a:schemeClr val="tx2"/>
      </a:buClr>
      <a:buSzPct val="89000"/>
      <a:buFont typeface="Arial" charset="0"/>
      <a:buChar char="-"/>
      <a:defRPr sz="1600" kern="1200">
        <a:solidFill>
          <a:schemeClr val="tx1"/>
        </a:solidFill>
        <a:latin typeface="Arial" charset="0"/>
        <a:ea typeface="+mn-ea"/>
        <a:cs typeface="+mn-cs"/>
      </a:defRPr>
    </a:lvl5pPr>
    <a:lvl6pPr marL="2776576" algn="l" defTabSz="1110630" rtl="0" eaLnBrk="1" latinLnBrk="0" hangingPunct="1">
      <a:defRPr sz="1458" kern="1200">
        <a:solidFill>
          <a:schemeClr val="tx1"/>
        </a:solidFill>
        <a:latin typeface="+mn-lt"/>
        <a:ea typeface="+mn-ea"/>
        <a:cs typeface="+mn-cs"/>
      </a:defRPr>
    </a:lvl6pPr>
    <a:lvl7pPr marL="3331891" algn="l" defTabSz="1110630" rtl="0" eaLnBrk="1" latinLnBrk="0" hangingPunct="1">
      <a:defRPr sz="1458" kern="1200">
        <a:solidFill>
          <a:schemeClr val="tx1"/>
        </a:solidFill>
        <a:latin typeface="+mn-lt"/>
        <a:ea typeface="+mn-ea"/>
        <a:cs typeface="+mn-cs"/>
      </a:defRPr>
    </a:lvl7pPr>
    <a:lvl8pPr marL="3887206" algn="l" defTabSz="1110630" rtl="0" eaLnBrk="1" latinLnBrk="0" hangingPunct="1">
      <a:defRPr sz="1458" kern="1200">
        <a:solidFill>
          <a:schemeClr val="tx1"/>
        </a:solidFill>
        <a:latin typeface="+mn-lt"/>
        <a:ea typeface="+mn-ea"/>
        <a:cs typeface="+mn-cs"/>
      </a:defRPr>
    </a:lvl8pPr>
    <a:lvl9pPr marL="4442521" algn="l" defTabSz="1110630" rtl="0" eaLnBrk="1" latinLnBrk="0" hangingPunct="1">
      <a:defRPr sz="145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3C3A632B-FBDE-46D4-BF6F-6D14421E6342}" type="slidenum">
              <a:rPr lang="en-US" smtClean="0"/>
              <a:pPr/>
              <a:t>1</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076757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21</a:t>
            </a:fld>
            <a:endParaRPr lang="en-US" dirty="0"/>
          </a:p>
        </p:txBody>
      </p:sp>
    </p:spTree>
    <p:extLst>
      <p:ext uri="{BB962C8B-B14F-4D97-AF65-F5344CB8AC3E}">
        <p14:creationId xmlns:p14="http://schemas.microsoft.com/office/powerpoint/2010/main" val="139896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5789092" y="9218187"/>
            <a:ext cx="514208" cy="184666"/>
          </a:xfrm>
          <a:ln/>
        </p:spPr>
        <p:txBody>
          <a:bodyPr/>
          <a:lstStyle/>
          <a:p>
            <a:fld id="{730E8B1C-0F1A-4A6B-9E8B-9849E0D02BF4}" type="slidenum">
              <a:rPr lang="en-US"/>
              <a:pPr/>
              <a:t>22</a:t>
            </a:fld>
            <a:endParaRPr lang="en-US"/>
          </a:p>
        </p:txBody>
      </p:sp>
      <p:sp>
        <p:nvSpPr>
          <p:cNvPr id="5" name="doc id"/>
          <p:cNvSpPr>
            <a:spLocks noGrp="1" noChangeArrowheads="1"/>
          </p:cNvSpPr>
          <p:nvPr>
            <p:ph type="ftr" sz="quarter" idx="4"/>
          </p:nvPr>
        </p:nvSpPr>
        <p:spPr>
          <a:xfrm>
            <a:off x="5251728" y="103908"/>
            <a:ext cx="1051570" cy="123111"/>
          </a:xfrm>
          <a:ln/>
        </p:spPr>
        <p:txBody>
          <a:bodyPr/>
          <a:lstStyle/>
          <a:p>
            <a:r>
              <a:rPr lang="en-US" dirty="0"/>
              <a:t>VGI-AA123-20101003-</a:t>
            </a:r>
          </a:p>
        </p:txBody>
      </p:sp>
      <p:sp>
        <p:nvSpPr>
          <p:cNvPr id="2385922" name="Rectangle 2"/>
          <p:cNvSpPr>
            <a:spLocks noGrp="1" noRot="1" noChangeAspect="1" noChangeArrowheads="1" noTextEdit="1"/>
          </p:cNvSpPr>
          <p:nvPr>
            <p:ph type="sldImg"/>
          </p:nvPr>
        </p:nvSpPr>
        <p:spPr>
          <a:ln/>
        </p:spPr>
      </p:sp>
      <p:sp>
        <p:nvSpPr>
          <p:cNvPr id="2385923" name="Rectangle 3"/>
          <p:cNvSpPr>
            <a:spLocks noGrp="1" noChangeArrowheads="1"/>
          </p:cNvSpPr>
          <p:nvPr>
            <p:ph type="body" idx="1"/>
          </p:nvPr>
        </p:nvSpPr>
        <p:spPr>
          <a:xfrm>
            <a:off x="525402" y="5153289"/>
            <a:ext cx="5528878" cy="246221"/>
          </a:xfrm>
        </p:spPr>
        <p:txBody>
          <a:bodyPr/>
          <a:lstStyle/>
          <a:p>
            <a:endParaRPr lang="de-DE"/>
          </a:p>
        </p:txBody>
      </p:sp>
    </p:spTree>
    <p:extLst>
      <p:ext uri="{BB962C8B-B14F-4D97-AF65-F5344CB8AC3E}">
        <p14:creationId xmlns:p14="http://schemas.microsoft.com/office/powerpoint/2010/main" val="1477275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23</a:t>
            </a:fld>
            <a:endParaRPr lang="en-US" dirty="0"/>
          </a:p>
        </p:txBody>
      </p:sp>
    </p:spTree>
    <p:extLst>
      <p:ext uri="{BB962C8B-B14F-4D97-AF65-F5344CB8AC3E}">
        <p14:creationId xmlns:p14="http://schemas.microsoft.com/office/powerpoint/2010/main" val="3438362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24</a:t>
            </a:fld>
            <a:endParaRPr lang="en-US" dirty="0"/>
          </a:p>
        </p:txBody>
      </p:sp>
    </p:spTree>
    <p:extLst>
      <p:ext uri="{BB962C8B-B14F-4D97-AF65-F5344CB8AC3E}">
        <p14:creationId xmlns:p14="http://schemas.microsoft.com/office/powerpoint/2010/main" val="288105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25</a:t>
            </a:fld>
            <a:endParaRPr lang="en-US" dirty="0"/>
          </a:p>
        </p:txBody>
      </p:sp>
    </p:spTree>
    <p:extLst>
      <p:ext uri="{BB962C8B-B14F-4D97-AF65-F5344CB8AC3E}">
        <p14:creationId xmlns:p14="http://schemas.microsoft.com/office/powerpoint/2010/main" val="3901974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26</a:t>
            </a:fld>
            <a:endParaRPr lang="en-US" dirty="0"/>
          </a:p>
        </p:txBody>
      </p:sp>
    </p:spTree>
    <p:extLst>
      <p:ext uri="{BB962C8B-B14F-4D97-AF65-F5344CB8AC3E}">
        <p14:creationId xmlns:p14="http://schemas.microsoft.com/office/powerpoint/2010/main" val="584597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27</a:t>
            </a:fld>
            <a:endParaRPr lang="en-US" dirty="0"/>
          </a:p>
        </p:txBody>
      </p:sp>
    </p:spTree>
    <p:extLst>
      <p:ext uri="{BB962C8B-B14F-4D97-AF65-F5344CB8AC3E}">
        <p14:creationId xmlns:p14="http://schemas.microsoft.com/office/powerpoint/2010/main" val="1581736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28</a:t>
            </a:fld>
            <a:endParaRPr lang="en-US" dirty="0"/>
          </a:p>
        </p:txBody>
      </p:sp>
    </p:spTree>
    <p:extLst>
      <p:ext uri="{BB962C8B-B14F-4D97-AF65-F5344CB8AC3E}">
        <p14:creationId xmlns:p14="http://schemas.microsoft.com/office/powerpoint/2010/main" val="2165987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29</a:t>
            </a:fld>
            <a:endParaRPr lang="en-US" dirty="0"/>
          </a:p>
        </p:txBody>
      </p:sp>
    </p:spTree>
    <p:extLst>
      <p:ext uri="{BB962C8B-B14F-4D97-AF65-F5344CB8AC3E}">
        <p14:creationId xmlns:p14="http://schemas.microsoft.com/office/powerpoint/2010/main" val="494693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30</a:t>
            </a:fld>
            <a:endParaRPr lang="en-US" dirty="0"/>
          </a:p>
        </p:txBody>
      </p:sp>
    </p:spTree>
    <p:extLst>
      <p:ext uri="{BB962C8B-B14F-4D97-AF65-F5344CB8AC3E}">
        <p14:creationId xmlns:p14="http://schemas.microsoft.com/office/powerpoint/2010/main" val="234257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a:t>
            </a:fld>
            <a:endParaRPr lang="en-US" dirty="0"/>
          </a:p>
        </p:txBody>
      </p:sp>
    </p:spTree>
    <p:extLst>
      <p:ext uri="{BB962C8B-B14F-4D97-AF65-F5344CB8AC3E}">
        <p14:creationId xmlns:p14="http://schemas.microsoft.com/office/powerpoint/2010/main" val="2042804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31</a:t>
            </a:fld>
            <a:endParaRPr lang="en-US" dirty="0"/>
          </a:p>
        </p:txBody>
      </p:sp>
    </p:spTree>
    <p:extLst>
      <p:ext uri="{BB962C8B-B14F-4D97-AF65-F5344CB8AC3E}">
        <p14:creationId xmlns:p14="http://schemas.microsoft.com/office/powerpoint/2010/main" val="2019716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32</a:t>
            </a:fld>
            <a:endParaRPr lang="en-US" dirty="0"/>
          </a:p>
        </p:txBody>
      </p:sp>
    </p:spTree>
    <p:extLst>
      <p:ext uri="{BB962C8B-B14F-4D97-AF65-F5344CB8AC3E}">
        <p14:creationId xmlns:p14="http://schemas.microsoft.com/office/powerpoint/2010/main" val="1875009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33</a:t>
            </a:fld>
            <a:endParaRPr lang="en-US" dirty="0"/>
          </a:p>
        </p:txBody>
      </p:sp>
    </p:spTree>
    <p:extLst>
      <p:ext uri="{BB962C8B-B14F-4D97-AF65-F5344CB8AC3E}">
        <p14:creationId xmlns:p14="http://schemas.microsoft.com/office/powerpoint/2010/main" val="2570074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37</a:t>
            </a:fld>
            <a:endParaRPr lang="en-US" dirty="0"/>
          </a:p>
        </p:txBody>
      </p:sp>
    </p:spTree>
    <p:extLst>
      <p:ext uri="{BB962C8B-B14F-4D97-AF65-F5344CB8AC3E}">
        <p14:creationId xmlns:p14="http://schemas.microsoft.com/office/powerpoint/2010/main" val="3893996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38</a:t>
            </a:fld>
            <a:endParaRPr lang="en-US" dirty="0"/>
          </a:p>
        </p:txBody>
      </p:sp>
    </p:spTree>
    <p:extLst>
      <p:ext uri="{BB962C8B-B14F-4D97-AF65-F5344CB8AC3E}">
        <p14:creationId xmlns:p14="http://schemas.microsoft.com/office/powerpoint/2010/main" val="681500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39</a:t>
            </a:fld>
            <a:endParaRPr lang="en-US" dirty="0"/>
          </a:p>
        </p:txBody>
      </p:sp>
    </p:spTree>
    <p:extLst>
      <p:ext uri="{BB962C8B-B14F-4D97-AF65-F5344CB8AC3E}">
        <p14:creationId xmlns:p14="http://schemas.microsoft.com/office/powerpoint/2010/main" val="220148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40</a:t>
            </a:fld>
            <a:endParaRPr lang="en-US" dirty="0"/>
          </a:p>
        </p:txBody>
      </p:sp>
    </p:spTree>
    <p:extLst>
      <p:ext uri="{BB962C8B-B14F-4D97-AF65-F5344CB8AC3E}">
        <p14:creationId xmlns:p14="http://schemas.microsoft.com/office/powerpoint/2010/main" val="1769928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41</a:t>
            </a:fld>
            <a:endParaRPr lang="en-US" dirty="0"/>
          </a:p>
        </p:txBody>
      </p:sp>
    </p:spTree>
    <p:extLst>
      <p:ext uri="{BB962C8B-B14F-4D97-AF65-F5344CB8AC3E}">
        <p14:creationId xmlns:p14="http://schemas.microsoft.com/office/powerpoint/2010/main" val="2043316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44</a:t>
            </a:fld>
            <a:endParaRPr lang="en-US" dirty="0"/>
          </a:p>
        </p:txBody>
      </p:sp>
    </p:spTree>
    <p:extLst>
      <p:ext uri="{BB962C8B-B14F-4D97-AF65-F5344CB8AC3E}">
        <p14:creationId xmlns:p14="http://schemas.microsoft.com/office/powerpoint/2010/main" val="1356846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45</a:t>
            </a:fld>
            <a:endParaRPr lang="en-US" dirty="0"/>
          </a:p>
        </p:txBody>
      </p:sp>
    </p:spTree>
    <p:extLst>
      <p:ext uri="{BB962C8B-B14F-4D97-AF65-F5344CB8AC3E}">
        <p14:creationId xmlns:p14="http://schemas.microsoft.com/office/powerpoint/2010/main" val="16848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6</a:t>
            </a:fld>
            <a:endParaRPr lang="en-US" dirty="0"/>
          </a:p>
        </p:txBody>
      </p:sp>
    </p:spTree>
    <p:extLst>
      <p:ext uri="{BB962C8B-B14F-4D97-AF65-F5344CB8AC3E}">
        <p14:creationId xmlns:p14="http://schemas.microsoft.com/office/powerpoint/2010/main" val="153413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46</a:t>
            </a:fld>
            <a:endParaRPr lang="en-US" dirty="0"/>
          </a:p>
        </p:txBody>
      </p:sp>
    </p:spTree>
    <p:extLst>
      <p:ext uri="{BB962C8B-B14F-4D97-AF65-F5344CB8AC3E}">
        <p14:creationId xmlns:p14="http://schemas.microsoft.com/office/powerpoint/2010/main" val="49199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48</a:t>
            </a:fld>
            <a:endParaRPr lang="en-US" dirty="0"/>
          </a:p>
        </p:txBody>
      </p:sp>
    </p:spTree>
    <p:extLst>
      <p:ext uri="{BB962C8B-B14F-4D97-AF65-F5344CB8AC3E}">
        <p14:creationId xmlns:p14="http://schemas.microsoft.com/office/powerpoint/2010/main" val="33853394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50</a:t>
            </a:fld>
            <a:endParaRPr lang="en-US" dirty="0"/>
          </a:p>
        </p:txBody>
      </p:sp>
    </p:spTree>
    <p:extLst>
      <p:ext uri="{BB962C8B-B14F-4D97-AF65-F5344CB8AC3E}">
        <p14:creationId xmlns:p14="http://schemas.microsoft.com/office/powerpoint/2010/main" val="1335988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51</a:t>
            </a:fld>
            <a:endParaRPr lang="en-US" dirty="0"/>
          </a:p>
        </p:txBody>
      </p:sp>
    </p:spTree>
    <p:extLst>
      <p:ext uri="{BB962C8B-B14F-4D97-AF65-F5344CB8AC3E}">
        <p14:creationId xmlns:p14="http://schemas.microsoft.com/office/powerpoint/2010/main" val="2632831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53</a:t>
            </a:fld>
            <a:endParaRPr lang="en-US" dirty="0"/>
          </a:p>
        </p:txBody>
      </p:sp>
    </p:spTree>
    <p:extLst>
      <p:ext uri="{BB962C8B-B14F-4D97-AF65-F5344CB8AC3E}">
        <p14:creationId xmlns:p14="http://schemas.microsoft.com/office/powerpoint/2010/main" val="1530480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54</a:t>
            </a:fld>
            <a:endParaRPr lang="en-US" dirty="0"/>
          </a:p>
        </p:txBody>
      </p:sp>
    </p:spTree>
    <p:extLst>
      <p:ext uri="{BB962C8B-B14F-4D97-AF65-F5344CB8AC3E}">
        <p14:creationId xmlns:p14="http://schemas.microsoft.com/office/powerpoint/2010/main" val="1050335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56</a:t>
            </a:fld>
            <a:endParaRPr lang="en-US" dirty="0"/>
          </a:p>
        </p:txBody>
      </p:sp>
    </p:spTree>
    <p:extLst>
      <p:ext uri="{BB962C8B-B14F-4D97-AF65-F5344CB8AC3E}">
        <p14:creationId xmlns:p14="http://schemas.microsoft.com/office/powerpoint/2010/main" val="3157433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57</a:t>
            </a:fld>
            <a:endParaRPr lang="en-US" dirty="0"/>
          </a:p>
        </p:txBody>
      </p:sp>
    </p:spTree>
    <p:extLst>
      <p:ext uri="{BB962C8B-B14F-4D97-AF65-F5344CB8AC3E}">
        <p14:creationId xmlns:p14="http://schemas.microsoft.com/office/powerpoint/2010/main" val="3367631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xfrm>
            <a:off x="6668975" y="9197562"/>
            <a:ext cx="157094" cy="169277"/>
          </a:xfrm>
          <a:ln/>
        </p:spPr>
        <p:txBody>
          <a:bodyPr/>
          <a:lstStyle/>
          <a:p>
            <a:fld id="{F8F2AC26-0FA7-4C60-B4DD-A3376FE4A67F}" type="slidenum">
              <a:rPr lang="en-US"/>
              <a:pPr/>
              <a:t>62</a:t>
            </a:fld>
            <a:endParaRPr lang="en-US" dirty="0"/>
          </a:p>
        </p:txBody>
      </p:sp>
      <p:sp>
        <p:nvSpPr>
          <p:cNvPr id="634882" name="Rectangle 2"/>
          <p:cNvSpPr>
            <a:spLocks noGrp="1" noRot="1" noChangeAspect="1" noChangeArrowheads="1" noTextEdit="1"/>
          </p:cNvSpPr>
          <p:nvPr>
            <p:ph type="sldImg"/>
          </p:nvPr>
        </p:nvSpPr>
        <p:spPr>
          <a:xfrm>
            <a:off x="-449263" y="400050"/>
            <a:ext cx="8215313" cy="4622800"/>
          </a:xfrm>
          <a:ln/>
        </p:spPr>
      </p:sp>
      <p:sp>
        <p:nvSpPr>
          <p:cNvPr id="634883" name="Rectangle 3"/>
          <p:cNvSpPr>
            <a:spLocks noGrp="1" noChangeArrowheads="1"/>
          </p:cNvSpPr>
          <p:nvPr>
            <p:ph type="body" idx="1"/>
          </p:nvPr>
        </p:nvSpPr>
        <p:spPr>
          <a:xfrm>
            <a:off x="593725" y="5135917"/>
            <a:ext cx="6247879" cy="252643"/>
          </a:xfrm>
        </p:spPr>
        <p:txBody>
          <a:bodyPr/>
          <a:lstStyle/>
          <a:p>
            <a:endParaRPr lang="en-US" dirty="0"/>
          </a:p>
        </p:txBody>
      </p:sp>
    </p:spTree>
    <p:extLst>
      <p:ext uri="{BB962C8B-B14F-4D97-AF65-F5344CB8AC3E}">
        <p14:creationId xmlns:p14="http://schemas.microsoft.com/office/powerpoint/2010/main" val="2092160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67</a:t>
            </a:fld>
            <a:endParaRPr lang="en-US" dirty="0"/>
          </a:p>
        </p:txBody>
      </p:sp>
    </p:spTree>
    <p:extLst>
      <p:ext uri="{BB962C8B-B14F-4D97-AF65-F5344CB8AC3E}">
        <p14:creationId xmlns:p14="http://schemas.microsoft.com/office/powerpoint/2010/main" val="313875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11</a:t>
            </a:fld>
            <a:endParaRPr lang="en-US" dirty="0"/>
          </a:p>
        </p:txBody>
      </p:sp>
    </p:spTree>
    <p:extLst>
      <p:ext uri="{BB962C8B-B14F-4D97-AF65-F5344CB8AC3E}">
        <p14:creationId xmlns:p14="http://schemas.microsoft.com/office/powerpoint/2010/main" val="2500634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69</a:t>
            </a:fld>
            <a:endParaRPr lang="en-US" dirty="0"/>
          </a:p>
        </p:txBody>
      </p:sp>
    </p:spTree>
    <p:extLst>
      <p:ext uri="{BB962C8B-B14F-4D97-AF65-F5344CB8AC3E}">
        <p14:creationId xmlns:p14="http://schemas.microsoft.com/office/powerpoint/2010/main" val="2503085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72</a:t>
            </a:fld>
            <a:endParaRPr lang="en-US" dirty="0"/>
          </a:p>
        </p:txBody>
      </p:sp>
    </p:spTree>
    <p:extLst>
      <p:ext uri="{BB962C8B-B14F-4D97-AF65-F5344CB8AC3E}">
        <p14:creationId xmlns:p14="http://schemas.microsoft.com/office/powerpoint/2010/main" val="320772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75</a:t>
            </a:fld>
            <a:endParaRPr lang="en-US" dirty="0"/>
          </a:p>
        </p:txBody>
      </p:sp>
    </p:spTree>
    <p:extLst>
      <p:ext uri="{BB962C8B-B14F-4D97-AF65-F5344CB8AC3E}">
        <p14:creationId xmlns:p14="http://schemas.microsoft.com/office/powerpoint/2010/main" val="2659520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76</a:t>
            </a:fld>
            <a:endParaRPr lang="en-US" dirty="0"/>
          </a:p>
        </p:txBody>
      </p:sp>
    </p:spTree>
    <p:extLst>
      <p:ext uri="{BB962C8B-B14F-4D97-AF65-F5344CB8AC3E}">
        <p14:creationId xmlns:p14="http://schemas.microsoft.com/office/powerpoint/2010/main" val="4235297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77</a:t>
            </a:fld>
            <a:endParaRPr lang="en-US" dirty="0"/>
          </a:p>
        </p:txBody>
      </p:sp>
    </p:spTree>
    <p:extLst>
      <p:ext uri="{BB962C8B-B14F-4D97-AF65-F5344CB8AC3E}">
        <p14:creationId xmlns:p14="http://schemas.microsoft.com/office/powerpoint/2010/main" val="4032911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78</a:t>
            </a:fld>
            <a:endParaRPr lang="en-US" dirty="0"/>
          </a:p>
        </p:txBody>
      </p:sp>
    </p:spTree>
    <p:extLst>
      <p:ext uri="{BB962C8B-B14F-4D97-AF65-F5344CB8AC3E}">
        <p14:creationId xmlns:p14="http://schemas.microsoft.com/office/powerpoint/2010/main" val="22189893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80</a:t>
            </a:fld>
            <a:endParaRPr lang="en-US" dirty="0"/>
          </a:p>
        </p:txBody>
      </p:sp>
    </p:spTree>
    <p:extLst>
      <p:ext uri="{BB962C8B-B14F-4D97-AF65-F5344CB8AC3E}">
        <p14:creationId xmlns:p14="http://schemas.microsoft.com/office/powerpoint/2010/main" val="2777276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81</a:t>
            </a:fld>
            <a:endParaRPr lang="en-US" dirty="0"/>
          </a:p>
        </p:txBody>
      </p:sp>
    </p:spTree>
    <p:extLst>
      <p:ext uri="{BB962C8B-B14F-4D97-AF65-F5344CB8AC3E}">
        <p14:creationId xmlns:p14="http://schemas.microsoft.com/office/powerpoint/2010/main" val="9554080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82</a:t>
            </a:fld>
            <a:endParaRPr lang="en-US" dirty="0"/>
          </a:p>
        </p:txBody>
      </p:sp>
    </p:spTree>
    <p:extLst>
      <p:ext uri="{BB962C8B-B14F-4D97-AF65-F5344CB8AC3E}">
        <p14:creationId xmlns:p14="http://schemas.microsoft.com/office/powerpoint/2010/main" val="15137699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83</a:t>
            </a:fld>
            <a:endParaRPr lang="en-US" dirty="0"/>
          </a:p>
        </p:txBody>
      </p:sp>
    </p:spTree>
    <p:extLst>
      <p:ext uri="{BB962C8B-B14F-4D97-AF65-F5344CB8AC3E}">
        <p14:creationId xmlns:p14="http://schemas.microsoft.com/office/powerpoint/2010/main" val="3080006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13</a:t>
            </a:fld>
            <a:endParaRPr lang="en-US" dirty="0"/>
          </a:p>
        </p:txBody>
      </p:sp>
    </p:spTree>
    <p:extLst>
      <p:ext uri="{BB962C8B-B14F-4D97-AF65-F5344CB8AC3E}">
        <p14:creationId xmlns:p14="http://schemas.microsoft.com/office/powerpoint/2010/main" val="1298895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C3A632B-FBDE-46D4-BF6F-6D14421E6342}" type="slidenum">
              <a:rPr lang="en-US" smtClean="0"/>
              <a:pPr>
                <a:defRPr/>
              </a:pPr>
              <a:t>84</a:t>
            </a:fld>
            <a:endParaRPr lang="en-US" dirty="0"/>
          </a:p>
        </p:txBody>
      </p:sp>
    </p:spTree>
    <p:extLst>
      <p:ext uri="{BB962C8B-B14F-4D97-AF65-F5344CB8AC3E}">
        <p14:creationId xmlns:p14="http://schemas.microsoft.com/office/powerpoint/2010/main" val="54656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15</a:t>
            </a:fld>
            <a:endParaRPr lang="en-US" dirty="0"/>
          </a:p>
        </p:txBody>
      </p:sp>
    </p:spTree>
    <p:extLst>
      <p:ext uri="{BB962C8B-B14F-4D97-AF65-F5344CB8AC3E}">
        <p14:creationId xmlns:p14="http://schemas.microsoft.com/office/powerpoint/2010/main" val="362893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16</a:t>
            </a:fld>
            <a:endParaRPr lang="en-US" dirty="0"/>
          </a:p>
        </p:txBody>
      </p:sp>
    </p:spTree>
    <p:extLst>
      <p:ext uri="{BB962C8B-B14F-4D97-AF65-F5344CB8AC3E}">
        <p14:creationId xmlns:p14="http://schemas.microsoft.com/office/powerpoint/2010/main" val="3475516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19</a:t>
            </a:fld>
            <a:endParaRPr lang="en-US" dirty="0"/>
          </a:p>
        </p:txBody>
      </p:sp>
    </p:spTree>
    <p:extLst>
      <p:ext uri="{BB962C8B-B14F-4D97-AF65-F5344CB8AC3E}">
        <p14:creationId xmlns:p14="http://schemas.microsoft.com/office/powerpoint/2010/main" val="4252218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C3A632B-FBDE-46D4-BF6F-6D14421E6342}" type="slidenum">
              <a:rPr lang="en-US" smtClean="0"/>
              <a:pPr>
                <a:defRPr/>
              </a:pPr>
              <a:t>20</a:t>
            </a:fld>
            <a:endParaRPr lang="en-US" dirty="0"/>
          </a:p>
        </p:txBody>
      </p:sp>
    </p:spTree>
    <p:extLst>
      <p:ext uri="{BB962C8B-B14F-4D97-AF65-F5344CB8AC3E}">
        <p14:creationId xmlns:p14="http://schemas.microsoft.com/office/powerpoint/2010/main" val="151229739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0.xml"/><Relationship Id="rId7" Type="http://schemas.openxmlformats.org/officeDocument/2006/relationships/image" Target="../media/image2.png"/><Relationship Id="rId2" Type="http://schemas.openxmlformats.org/officeDocument/2006/relationships/tags" Target="../tags/tag39.xml"/><Relationship Id="rId1" Type="http://schemas.openxmlformats.org/officeDocument/2006/relationships/vmlDrawing" Target="../drawings/vmlDrawing2.v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3.v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1.xml"/><Relationship Id="rId7" Type="http://schemas.openxmlformats.org/officeDocument/2006/relationships/image" Target="../media/image2.png"/><Relationship Id="rId2" Type="http://schemas.openxmlformats.org/officeDocument/2006/relationships/tags" Target="../tags/tag80.xml"/><Relationship Id="rId1" Type="http://schemas.openxmlformats.org/officeDocument/2006/relationships/vmlDrawing" Target="../drawings/vmlDrawing5.v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2.xml"/><Relationship Id="rId7" Type="http://schemas.openxmlformats.org/officeDocument/2006/relationships/image" Target="../media/image2.png"/><Relationship Id="rId2" Type="http://schemas.openxmlformats.org/officeDocument/2006/relationships/tags" Target="../tags/tag121.xml"/><Relationship Id="rId1" Type="http://schemas.openxmlformats.org/officeDocument/2006/relationships/vmlDrawing" Target="../drawings/vmlDrawing8.vml"/><Relationship Id="rId6" Type="http://schemas.openxmlformats.org/officeDocument/2006/relationships/image" Target="../media/image3.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vmlDrawing" Target="../drawings/vmlDrawing9.vml"/><Relationship Id="rId6" Type="http://schemas.openxmlformats.org/officeDocument/2006/relationships/image" Target="../media/image5.emf"/><Relationship Id="rId5" Type="http://schemas.openxmlformats.org/officeDocument/2006/relationships/oleObject" Target="../embeddings/oleObject9.bin"/><Relationship Id="rId4"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0417365"/>
              </p:ext>
            </p:extLst>
          </p:nvPr>
        </p:nvGraphicFramePr>
        <p:xfrm>
          <a:off x="2162" y="1625"/>
          <a:ext cx="2159" cy="1619"/>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2162" y="1625"/>
                        <a:ext cx="2159" cy="1619"/>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D5581C-C062-4E66-A4C2-D2C0F8C2A670}"/>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tx1"/>
              </a:solidFill>
              <a:latin typeface="Arial Black" panose="020B0A04020102020204" pitchFamily="34" charset="0"/>
              <a:ea typeface="+mj-ea"/>
              <a:cs typeface="+mj-cs"/>
              <a:sym typeface="Arial Black" panose="020B0A04020102020204" pitchFamily="34" charset="0"/>
            </a:endParaRPr>
          </a:p>
        </p:txBody>
      </p:sp>
      <p:pic>
        <p:nvPicPr>
          <p:cNvPr id="4" name="Picture 3">
            <a:extLst>
              <a:ext uri="{FF2B5EF4-FFF2-40B4-BE49-F238E27FC236}">
                <a16:creationId xmlns:a16="http://schemas.microsoft.com/office/drawing/2014/main" id="{448F1D67-453F-4076-BB8B-2BEA7064B594}"/>
              </a:ext>
            </a:extLst>
          </p:cNvPr>
          <p:cNvPicPr>
            <a:picLocks noChangeAspect="1"/>
          </p:cNvPicPr>
          <p:nvPr/>
        </p:nvPicPr>
        <p:blipFill>
          <a:blip r:embed="rId7"/>
          <a:stretch>
            <a:fillRect/>
          </a:stretch>
        </p:blipFill>
        <p:spPr>
          <a:xfrm>
            <a:off x="152803" y="5715000"/>
            <a:ext cx="2020828" cy="961052"/>
          </a:xfrm>
          <a:prstGeom prst="rect">
            <a:avLst/>
          </a:prstGeom>
        </p:spPr>
      </p:pic>
      <p:sp>
        <p:nvSpPr>
          <p:cNvPr id="7" name="Rectangle 6">
            <a:extLst>
              <a:ext uri="{FF2B5EF4-FFF2-40B4-BE49-F238E27FC236}">
                <a16:creationId xmlns:a16="http://schemas.microsoft.com/office/drawing/2014/main" id="{59E4E879-4993-4990-9B13-18911E567E91}"/>
              </a:ext>
            </a:extLst>
          </p:cNvPr>
          <p:cNvSpPr/>
          <p:nvPr/>
        </p:nvSpPr>
        <p:spPr>
          <a:xfrm>
            <a:off x="228601" y="228600"/>
            <a:ext cx="11734800" cy="5486400"/>
          </a:xfrm>
          <a:prstGeom prst="rect">
            <a:avLst/>
          </a:prstGeom>
          <a:solidFill>
            <a:srgbClr val="FFB81E"/>
          </a:solidFill>
          <a:ln w="12700" cap="flat" cmpd="sng" algn="ctr">
            <a:noFill/>
            <a:prstDash val="solid"/>
            <a:miter lim="800000"/>
          </a:ln>
          <a:effectLst/>
        </p:spPr>
        <p:txBody>
          <a:bodyPr lIns="91398" tIns="45699" rIns="91398" bIns="45699" rtlCol="0" anchor="ctr"/>
          <a:lstStyle/>
          <a:p>
            <a:pPr marL="0" marR="0" lvl="0" indent="0" algn="ctr" defTabSz="456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19D69D67-24CD-494C-A505-9EE1CB9D8F9C}"/>
              </a:ext>
            </a:extLst>
          </p:cNvPr>
          <p:cNvCxnSpPr/>
          <p:nvPr/>
        </p:nvCxnSpPr>
        <p:spPr>
          <a:xfrm>
            <a:off x="717714" y="2496710"/>
            <a:ext cx="340084" cy="0"/>
          </a:xfrm>
          <a:prstGeom prst="line">
            <a:avLst/>
          </a:prstGeom>
          <a:noFill/>
          <a:ln w="28575" cap="flat" cmpd="sng" algn="ctr">
            <a:solidFill>
              <a:srgbClr val="FFFFFF"/>
            </a:solidFill>
            <a:prstDash val="solid"/>
            <a:miter lim="800000"/>
          </a:ln>
          <a:effectLst/>
        </p:spPr>
      </p:cxnSp>
      <p:cxnSp>
        <p:nvCxnSpPr>
          <p:cNvPr id="9" name="Straight Connector 8">
            <a:extLst>
              <a:ext uri="{FF2B5EF4-FFF2-40B4-BE49-F238E27FC236}">
                <a16:creationId xmlns:a16="http://schemas.microsoft.com/office/drawing/2014/main" id="{BA1CA8B1-787F-436A-B6C8-008E185B9893}"/>
              </a:ext>
            </a:extLst>
          </p:cNvPr>
          <p:cNvCxnSpPr/>
          <p:nvPr/>
        </p:nvCxnSpPr>
        <p:spPr>
          <a:xfrm>
            <a:off x="11607307" y="6003780"/>
            <a:ext cx="340084" cy="0"/>
          </a:xfrm>
          <a:prstGeom prst="line">
            <a:avLst/>
          </a:prstGeom>
          <a:noFill/>
          <a:ln w="28575" cap="flat" cmpd="sng" algn="ctr">
            <a:solidFill>
              <a:srgbClr val="555555"/>
            </a:solidFill>
            <a:prstDash val="solid"/>
            <a:miter lim="800000"/>
          </a:ln>
          <a:effectLst/>
        </p:spPr>
      </p:cxnSp>
      <p:sp>
        <p:nvSpPr>
          <p:cNvPr id="13314" name="Title"/>
          <p:cNvSpPr>
            <a:spLocks noGrp="1" noChangeArrowheads="1"/>
          </p:cNvSpPr>
          <p:nvPr>
            <p:ph type="ctrTitle"/>
          </p:nvPr>
        </p:nvSpPr>
        <p:spPr bwMode="auto">
          <a:xfrm>
            <a:off x="717714" y="593213"/>
            <a:ext cx="10331842" cy="1538883"/>
          </a:xfrm>
          <a:prstGeom prst="rect">
            <a:avLst/>
          </a:prstGeom>
        </p:spPr>
        <p:txBody>
          <a:bodyPr wrap="square" anchor="ctr">
            <a:noAutofit/>
          </a:bodyPr>
          <a:lstStyle>
            <a:lvl1pPr>
              <a:defRPr sz="5000" b="1" baseline="0">
                <a:solidFill>
                  <a:schemeClr val="bg1"/>
                </a:solidFill>
                <a:latin typeface="Arial Black" panose="020B0A04020102020204" pitchFamily="34" charset="0"/>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bwMode="auto">
          <a:xfrm>
            <a:off x="717714" y="2881410"/>
            <a:ext cx="10331842" cy="338554"/>
          </a:xfrm>
          <a:prstGeom prst="rect">
            <a:avLst/>
          </a:prstGeom>
        </p:spPr>
        <p:txBody>
          <a:bodyPr wrap="square" anchor="t">
            <a:noAutofit/>
          </a:bodyPr>
          <a:lstStyle>
            <a:lvl1pPr>
              <a:defRPr sz="2200" b="0" cap="none"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auto">
          <a:xfrm>
            <a:off x="717714" y="3604663"/>
            <a:ext cx="103318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600" b="0" baseline="0" dirty="0">
                <a:solidFill>
                  <a:schemeClr val="bg1"/>
                </a:solidFill>
                <a:latin typeface="+mn-lt"/>
              </a:rPr>
              <a:t>Document type | Date</a:t>
            </a:r>
          </a:p>
        </p:txBody>
      </p:sp>
      <p:sp>
        <p:nvSpPr>
          <p:cNvPr id="13"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bg1"/>
              </a:solidFill>
              <a:latin typeface="+mn-lt"/>
              <a:ea typeface="+mn-ea"/>
            </a:endParaRPr>
          </a:p>
        </p:txBody>
      </p:sp>
      <p:pic>
        <p:nvPicPr>
          <p:cNvPr id="12" name="Picture 11">
            <a:extLst>
              <a:ext uri="{FF2B5EF4-FFF2-40B4-BE49-F238E27FC236}">
                <a16:creationId xmlns:a16="http://schemas.microsoft.com/office/drawing/2014/main" id="{35491D9C-9B4D-41F9-87CE-0EB14FBB823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919857" y="6003780"/>
            <a:ext cx="2027534" cy="659957"/>
          </a:xfrm>
          <a:prstGeom prst="rect">
            <a:avLst/>
          </a:prstGeom>
        </p:spPr>
      </p:pic>
    </p:spTree>
    <p:extLst>
      <p:ext uri="{BB962C8B-B14F-4D97-AF65-F5344CB8AC3E}">
        <p14:creationId xmlns:p14="http://schemas.microsoft.com/office/powerpoint/2010/main" val="1605822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257662861"/>
              </p:ext>
            </p:extLst>
          </p:nvPr>
        </p:nvGraphicFramePr>
        <p:xfrm>
          <a:off x="1590" y="1592"/>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1590" y="1592"/>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6565381-D421-44F7-B88D-C93C1208C1A6}"/>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chemeClr val="accent4"/>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p>
            <a:r>
              <a:rPr lang="en-US"/>
              <a:t>Click to edit Master title style</a:t>
            </a:r>
            <a:endParaRPr lang="en-US" dirty="0"/>
          </a:p>
        </p:txBody>
      </p:sp>
      <p:sp>
        <p:nvSpPr>
          <p:cNvPr id="6"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accent6"/>
              </a:solidFill>
              <a:latin typeface="+mn-lt"/>
              <a:ea typeface="+mn-ea"/>
            </a:endParaRPr>
          </a:p>
        </p:txBody>
      </p:sp>
    </p:spTree>
    <p:extLst>
      <p:ext uri="{BB962C8B-B14F-4D97-AF65-F5344CB8AC3E}">
        <p14:creationId xmlns:p14="http://schemas.microsoft.com/office/powerpoint/2010/main" val="1155161184"/>
      </p:ext>
    </p:extLst>
  </p:cSld>
  <p:clrMapOvr>
    <a:masterClrMapping/>
  </p:clrMapOvr>
  <p:extLst mod="1">
    <p:ext uri="{DCECCB84-F9BA-43D5-87BE-67443E8EF086}">
      <p15:sldGuideLst xmlns:p15="http://schemas.microsoft.com/office/powerpoint/2012/main">
        <p15:guide id="1" pos="7490">
          <p15:clr>
            <a:srgbClr val="F26B43"/>
          </p15:clr>
        </p15:guide>
        <p15:guide id="2" pos="101">
          <p15:clr>
            <a:srgbClr val="F26B43"/>
          </p15:clr>
        </p15:guide>
        <p15:guide id="3" orient="horz" pos="583">
          <p15:clr>
            <a:srgbClr val="F26B43"/>
          </p15:clr>
        </p15:guide>
        <p15:guide id="4" orient="horz" pos="3990">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1E71-92F6-4290-B2EF-0E5CF7D3F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F4E84-0C61-4965-BDC6-DA360D659B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430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62" y="1625"/>
          <a:ext cx="2159" cy="1619"/>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2162" y="1625"/>
                        <a:ext cx="2159" cy="1619"/>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D5581C-C062-4E66-A4C2-D2C0F8C2A670}"/>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tx1"/>
              </a:solidFill>
              <a:latin typeface="Arial Black" panose="020B0A04020102020204" pitchFamily="34" charset="0"/>
              <a:ea typeface="+mj-ea"/>
              <a:cs typeface="+mj-cs"/>
              <a:sym typeface="Arial Black" panose="020B0A04020102020204" pitchFamily="34" charset="0"/>
            </a:endParaRPr>
          </a:p>
        </p:txBody>
      </p:sp>
      <p:pic>
        <p:nvPicPr>
          <p:cNvPr id="4" name="Picture 3">
            <a:extLst>
              <a:ext uri="{FF2B5EF4-FFF2-40B4-BE49-F238E27FC236}">
                <a16:creationId xmlns:a16="http://schemas.microsoft.com/office/drawing/2014/main" id="{448F1D67-453F-4076-BB8B-2BEA7064B594}"/>
              </a:ext>
            </a:extLst>
          </p:cNvPr>
          <p:cNvPicPr>
            <a:picLocks noChangeAspect="1"/>
          </p:cNvPicPr>
          <p:nvPr/>
        </p:nvPicPr>
        <p:blipFill>
          <a:blip r:embed="rId7"/>
          <a:stretch>
            <a:fillRect/>
          </a:stretch>
        </p:blipFill>
        <p:spPr>
          <a:xfrm>
            <a:off x="152803" y="5715000"/>
            <a:ext cx="2020828" cy="961052"/>
          </a:xfrm>
          <a:prstGeom prst="rect">
            <a:avLst/>
          </a:prstGeom>
        </p:spPr>
      </p:pic>
      <p:sp>
        <p:nvSpPr>
          <p:cNvPr id="7" name="Rectangle 6">
            <a:extLst>
              <a:ext uri="{FF2B5EF4-FFF2-40B4-BE49-F238E27FC236}">
                <a16:creationId xmlns:a16="http://schemas.microsoft.com/office/drawing/2014/main" id="{59E4E879-4993-4990-9B13-18911E567E91}"/>
              </a:ext>
            </a:extLst>
          </p:cNvPr>
          <p:cNvSpPr/>
          <p:nvPr/>
        </p:nvSpPr>
        <p:spPr>
          <a:xfrm>
            <a:off x="228601" y="228600"/>
            <a:ext cx="11734800" cy="5486400"/>
          </a:xfrm>
          <a:prstGeom prst="rect">
            <a:avLst/>
          </a:prstGeom>
          <a:solidFill>
            <a:srgbClr val="FFB81E"/>
          </a:solidFill>
          <a:ln w="12700" cap="flat" cmpd="sng" algn="ctr">
            <a:noFill/>
            <a:prstDash val="solid"/>
            <a:miter lim="800000"/>
          </a:ln>
          <a:effectLst/>
        </p:spPr>
        <p:txBody>
          <a:bodyPr lIns="91398" tIns="45699" rIns="91398" bIns="45699" rtlCol="0" anchor="ctr"/>
          <a:lstStyle/>
          <a:p>
            <a:pPr marL="0" marR="0" lvl="0" indent="0" algn="ctr" defTabSz="456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19D69D67-24CD-494C-A505-9EE1CB9D8F9C}"/>
              </a:ext>
            </a:extLst>
          </p:cNvPr>
          <p:cNvCxnSpPr/>
          <p:nvPr/>
        </p:nvCxnSpPr>
        <p:spPr>
          <a:xfrm>
            <a:off x="717714" y="2496710"/>
            <a:ext cx="340084" cy="0"/>
          </a:xfrm>
          <a:prstGeom prst="line">
            <a:avLst/>
          </a:prstGeom>
          <a:noFill/>
          <a:ln w="28575" cap="flat" cmpd="sng" algn="ctr">
            <a:solidFill>
              <a:srgbClr val="FFFFFF"/>
            </a:solidFill>
            <a:prstDash val="solid"/>
            <a:miter lim="800000"/>
          </a:ln>
          <a:effectLst/>
        </p:spPr>
      </p:cxnSp>
      <p:cxnSp>
        <p:nvCxnSpPr>
          <p:cNvPr id="9" name="Straight Connector 8">
            <a:extLst>
              <a:ext uri="{FF2B5EF4-FFF2-40B4-BE49-F238E27FC236}">
                <a16:creationId xmlns:a16="http://schemas.microsoft.com/office/drawing/2014/main" id="{BA1CA8B1-787F-436A-B6C8-008E185B9893}"/>
              </a:ext>
            </a:extLst>
          </p:cNvPr>
          <p:cNvCxnSpPr/>
          <p:nvPr/>
        </p:nvCxnSpPr>
        <p:spPr>
          <a:xfrm>
            <a:off x="11607307" y="6003780"/>
            <a:ext cx="340084" cy="0"/>
          </a:xfrm>
          <a:prstGeom prst="line">
            <a:avLst/>
          </a:prstGeom>
          <a:noFill/>
          <a:ln w="28575" cap="flat" cmpd="sng" algn="ctr">
            <a:solidFill>
              <a:srgbClr val="555555"/>
            </a:solidFill>
            <a:prstDash val="solid"/>
            <a:miter lim="800000"/>
          </a:ln>
          <a:effectLst/>
        </p:spPr>
      </p:cxnSp>
      <p:sp>
        <p:nvSpPr>
          <p:cNvPr id="13314" name="Title"/>
          <p:cNvSpPr>
            <a:spLocks noGrp="1" noChangeArrowheads="1"/>
          </p:cNvSpPr>
          <p:nvPr>
            <p:ph type="ctrTitle"/>
          </p:nvPr>
        </p:nvSpPr>
        <p:spPr bwMode="auto">
          <a:xfrm>
            <a:off x="717714" y="593213"/>
            <a:ext cx="10331842" cy="1538883"/>
          </a:xfrm>
          <a:prstGeom prst="rect">
            <a:avLst/>
          </a:prstGeom>
        </p:spPr>
        <p:txBody>
          <a:bodyPr wrap="square" anchor="ctr">
            <a:noAutofit/>
          </a:bodyPr>
          <a:lstStyle>
            <a:lvl1pPr>
              <a:defRPr sz="5000" b="1" baseline="0">
                <a:solidFill>
                  <a:schemeClr val="bg1"/>
                </a:solidFill>
                <a:latin typeface="Arial Black" panose="020B0A04020102020204" pitchFamily="34" charset="0"/>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bwMode="auto">
          <a:xfrm>
            <a:off x="717714" y="2881410"/>
            <a:ext cx="10331842" cy="338554"/>
          </a:xfrm>
          <a:prstGeom prst="rect">
            <a:avLst/>
          </a:prstGeom>
        </p:spPr>
        <p:txBody>
          <a:bodyPr wrap="square" anchor="t">
            <a:noAutofit/>
          </a:bodyPr>
          <a:lstStyle>
            <a:lvl1pPr>
              <a:defRPr sz="2200" b="0" cap="none"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auto">
          <a:xfrm>
            <a:off x="717714" y="3604663"/>
            <a:ext cx="103318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600" b="0" baseline="0" dirty="0">
                <a:solidFill>
                  <a:schemeClr val="bg1"/>
                </a:solidFill>
                <a:latin typeface="+mn-lt"/>
              </a:rPr>
              <a:t>Document type | Date</a:t>
            </a:r>
          </a:p>
        </p:txBody>
      </p:sp>
      <p:sp>
        <p:nvSpPr>
          <p:cNvPr id="13"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bg1"/>
              </a:solidFill>
              <a:latin typeface="+mn-lt"/>
              <a:ea typeface="+mn-ea"/>
            </a:endParaRPr>
          </a:p>
        </p:txBody>
      </p:sp>
      <p:pic>
        <p:nvPicPr>
          <p:cNvPr id="12" name="Picture 11">
            <a:extLst>
              <a:ext uri="{FF2B5EF4-FFF2-40B4-BE49-F238E27FC236}">
                <a16:creationId xmlns:a16="http://schemas.microsoft.com/office/drawing/2014/main" id="{35491D9C-9B4D-41F9-87CE-0EB14FBB823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919857" y="6003780"/>
            <a:ext cx="2027534" cy="659957"/>
          </a:xfrm>
          <a:prstGeom prst="rect">
            <a:avLst/>
          </a:prstGeom>
        </p:spPr>
      </p:pic>
    </p:spTree>
    <p:extLst>
      <p:ext uri="{BB962C8B-B14F-4D97-AF65-F5344CB8AC3E}">
        <p14:creationId xmlns:p14="http://schemas.microsoft.com/office/powerpoint/2010/main" val="3803651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90" y="1592"/>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1590" y="1592"/>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6565381-D421-44F7-B88D-C93C1208C1A6}"/>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chemeClr val="accent4"/>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p>
            <a:r>
              <a:rPr lang="en-US"/>
              <a:t>Click to edit Master title style</a:t>
            </a:r>
            <a:endParaRPr lang="en-US" dirty="0"/>
          </a:p>
        </p:txBody>
      </p:sp>
      <p:sp>
        <p:nvSpPr>
          <p:cNvPr id="6"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accent6"/>
              </a:solidFill>
              <a:latin typeface="+mn-lt"/>
              <a:ea typeface="+mn-ea"/>
            </a:endParaRPr>
          </a:p>
        </p:txBody>
      </p:sp>
    </p:spTree>
    <p:extLst>
      <p:ext uri="{BB962C8B-B14F-4D97-AF65-F5344CB8AC3E}">
        <p14:creationId xmlns:p14="http://schemas.microsoft.com/office/powerpoint/2010/main" val="3775616475"/>
      </p:ext>
    </p:extLst>
  </p:cSld>
  <p:clrMapOvr>
    <a:masterClrMapping/>
  </p:clrMapOvr>
  <p:extLst mod="1">
    <p:ext uri="{DCECCB84-F9BA-43D5-87BE-67443E8EF086}">
      <p15:sldGuideLst xmlns:p15="http://schemas.microsoft.com/office/powerpoint/2012/main">
        <p15:guide id="1" pos="7490">
          <p15:clr>
            <a:srgbClr val="F26B43"/>
          </p15:clr>
        </p15:guide>
        <p15:guide id="2" pos="101">
          <p15:clr>
            <a:srgbClr val="F26B43"/>
          </p15:clr>
        </p15:guide>
        <p15:guide id="3" orient="horz" pos="583">
          <p15:clr>
            <a:srgbClr val="F26B43"/>
          </p15:clr>
        </p15:guide>
        <p15:guide id="4" orient="horz" pos="3990">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2162" y="1625"/>
          <a:ext cx="2159" cy="1619"/>
        </p:xfrm>
        <a:graphic>
          <a:graphicData uri="http://schemas.openxmlformats.org/presentationml/2006/ole">
            <mc:AlternateContent xmlns:mc="http://schemas.openxmlformats.org/markup-compatibility/2006">
              <mc:Choice xmlns:v="urn:schemas-microsoft-com:vml" Requires="v">
                <p:oleObj spid="_x0000_s819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2162" y="1625"/>
                        <a:ext cx="2159" cy="1619"/>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D5581C-C062-4E66-A4C2-D2C0F8C2A670}"/>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5000" b="1" i="0" baseline="0" dirty="0">
              <a:solidFill>
                <a:schemeClr val="tx1"/>
              </a:solidFill>
              <a:latin typeface="Arial Black" panose="020B0A04020102020204" pitchFamily="34" charset="0"/>
              <a:ea typeface="+mj-ea"/>
              <a:cs typeface="+mj-cs"/>
              <a:sym typeface="Arial Black" panose="020B0A04020102020204" pitchFamily="34" charset="0"/>
            </a:endParaRPr>
          </a:p>
        </p:txBody>
      </p:sp>
      <p:pic>
        <p:nvPicPr>
          <p:cNvPr id="4" name="Picture 3">
            <a:extLst>
              <a:ext uri="{FF2B5EF4-FFF2-40B4-BE49-F238E27FC236}">
                <a16:creationId xmlns:a16="http://schemas.microsoft.com/office/drawing/2014/main" id="{448F1D67-453F-4076-BB8B-2BEA7064B594}"/>
              </a:ext>
            </a:extLst>
          </p:cNvPr>
          <p:cNvPicPr>
            <a:picLocks noChangeAspect="1"/>
          </p:cNvPicPr>
          <p:nvPr/>
        </p:nvPicPr>
        <p:blipFill>
          <a:blip r:embed="rId7"/>
          <a:stretch>
            <a:fillRect/>
          </a:stretch>
        </p:blipFill>
        <p:spPr>
          <a:xfrm>
            <a:off x="152803" y="5715000"/>
            <a:ext cx="2020828" cy="961052"/>
          </a:xfrm>
          <a:prstGeom prst="rect">
            <a:avLst/>
          </a:prstGeom>
        </p:spPr>
      </p:pic>
      <p:sp>
        <p:nvSpPr>
          <p:cNvPr id="7" name="Rectangle 6">
            <a:extLst>
              <a:ext uri="{FF2B5EF4-FFF2-40B4-BE49-F238E27FC236}">
                <a16:creationId xmlns:a16="http://schemas.microsoft.com/office/drawing/2014/main" id="{59E4E879-4993-4990-9B13-18911E567E91}"/>
              </a:ext>
            </a:extLst>
          </p:cNvPr>
          <p:cNvSpPr/>
          <p:nvPr/>
        </p:nvSpPr>
        <p:spPr>
          <a:xfrm>
            <a:off x="228601" y="228600"/>
            <a:ext cx="11734800" cy="5486400"/>
          </a:xfrm>
          <a:prstGeom prst="rect">
            <a:avLst/>
          </a:prstGeom>
          <a:solidFill>
            <a:srgbClr val="FFB81E"/>
          </a:solidFill>
          <a:ln w="12700" cap="flat" cmpd="sng" algn="ctr">
            <a:noFill/>
            <a:prstDash val="solid"/>
            <a:miter lim="800000"/>
          </a:ln>
          <a:effectLst/>
        </p:spPr>
        <p:txBody>
          <a:bodyPr lIns="91398" tIns="45699" rIns="91398" bIns="45699" rtlCol="0" anchor="ctr"/>
          <a:lstStyle/>
          <a:p>
            <a:pPr marL="0" marR="0" lvl="0" indent="0" algn="ctr" defTabSz="45699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19D69D67-24CD-494C-A505-9EE1CB9D8F9C}"/>
              </a:ext>
            </a:extLst>
          </p:cNvPr>
          <p:cNvCxnSpPr/>
          <p:nvPr/>
        </p:nvCxnSpPr>
        <p:spPr>
          <a:xfrm>
            <a:off x="717714" y="2496710"/>
            <a:ext cx="340084" cy="0"/>
          </a:xfrm>
          <a:prstGeom prst="line">
            <a:avLst/>
          </a:prstGeom>
          <a:noFill/>
          <a:ln w="28575" cap="flat" cmpd="sng" algn="ctr">
            <a:solidFill>
              <a:srgbClr val="FFFFFF"/>
            </a:solidFill>
            <a:prstDash val="solid"/>
            <a:miter lim="800000"/>
          </a:ln>
          <a:effectLst/>
        </p:spPr>
      </p:cxnSp>
      <p:cxnSp>
        <p:nvCxnSpPr>
          <p:cNvPr id="9" name="Straight Connector 8">
            <a:extLst>
              <a:ext uri="{FF2B5EF4-FFF2-40B4-BE49-F238E27FC236}">
                <a16:creationId xmlns:a16="http://schemas.microsoft.com/office/drawing/2014/main" id="{BA1CA8B1-787F-436A-B6C8-008E185B9893}"/>
              </a:ext>
            </a:extLst>
          </p:cNvPr>
          <p:cNvCxnSpPr/>
          <p:nvPr/>
        </p:nvCxnSpPr>
        <p:spPr>
          <a:xfrm>
            <a:off x="11607307" y="6003780"/>
            <a:ext cx="340084" cy="0"/>
          </a:xfrm>
          <a:prstGeom prst="line">
            <a:avLst/>
          </a:prstGeom>
          <a:noFill/>
          <a:ln w="28575" cap="flat" cmpd="sng" algn="ctr">
            <a:solidFill>
              <a:srgbClr val="555555"/>
            </a:solidFill>
            <a:prstDash val="solid"/>
            <a:miter lim="800000"/>
          </a:ln>
          <a:effectLst/>
        </p:spPr>
      </p:cxnSp>
      <p:sp>
        <p:nvSpPr>
          <p:cNvPr id="13314" name="Title"/>
          <p:cNvSpPr>
            <a:spLocks noGrp="1" noChangeArrowheads="1"/>
          </p:cNvSpPr>
          <p:nvPr>
            <p:ph type="ctrTitle"/>
          </p:nvPr>
        </p:nvSpPr>
        <p:spPr bwMode="auto">
          <a:xfrm>
            <a:off x="717714" y="593213"/>
            <a:ext cx="10331842" cy="1538883"/>
          </a:xfrm>
          <a:prstGeom prst="rect">
            <a:avLst/>
          </a:prstGeom>
        </p:spPr>
        <p:txBody>
          <a:bodyPr wrap="square" anchor="ctr">
            <a:noAutofit/>
          </a:bodyPr>
          <a:lstStyle>
            <a:lvl1pPr>
              <a:defRPr sz="5000" b="1" baseline="0">
                <a:solidFill>
                  <a:schemeClr val="bg1"/>
                </a:solidFill>
                <a:latin typeface="Arial Black" panose="020B0A04020102020204" pitchFamily="34" charset="0"/>
                <a:ea typeface="+mj-ea"/>
              </a:defRPr>
            </a:lvl1pPr>
          </a:lstStyle>
          <a:p>
            <a:pPr lvl="0" latinLnBrk="0"/>
            <a:r>
              <a:rPr lang="en-US" noProof="0"/>
              <a:t>Click to edit Master title style</a:t>
            </a:r>
            <a:endParaRPr lang="en-US" noProof="0" dirty="0"/>
          </a:p>
        </p:txBody>
      </p:sp>
      <p:sp>
        <p:nvSpPr>
          <p:cNvPr id="13315" name="Subtitle"/>
          <p:cNvSpPr>
            <a:spLocks noGrp="1" noChangeArrowheads="1"/>
          </p:cNvSpPr>
          <p:nvPr>
            <p:ph type="subTitle" idx="1"/>
          </p:nvPr>
        </p:nvSpPr>
        <p:spPr bwMode="auto">
          <a:xfrm>
            <a:off x="717714" y="2881410"/>
            <a:ext cx="10331842" cy="338554"/>
          </a:xfrm>
          <a:prstGeom prst="rect">
            <a:avLst/>
          </a:prstGeom>
        </p:spPr>
        <p:txBody>
          <a:bodyPr wrap="square" anchor="t">
            <a:noAutofit/>
          </a:bodyPr>
          <a:lstStyle>
            <a:lvl1pPr>
              <a:defRPr sz="2200" b="0" cap="none" baseline="0">
                <a:solidFill>
                  <a:schemeClr val="bg1"/>
                </a:solidFill>
                <a:latin typeface="+mn-lt"/>
                <a:ea typeface="+mn-ea"/>
              </a:defRPr>
            </a:lvl1pPr>
          </a:lstStyle>
          <a:p>
            <a:pPr lvl="0" latinLnBrk="0"/>
            <a:r>
              <a:rPr lang="en-US" noProof="0"/>
              <a:t>Click to edit Master subtitle style</a:t>
            </a:r>
            <a:endParaRPr lang="en-US" noProof="0" dirty="0"/>
          </a:p>
        </p:txBody>
      </p:sp>
      <p:sp>
        <p:nvSpPr>
          <p:cNvPr id="57" name="Document type" hidden="1"/>
          <p:cNvSpPr txBox="1">
            <a:spLocks noChangeArrowheads="1"/>
          </p:cNvSpPr>
          <p:nvPr/>
        </p:nvSpPr>
        <p:spPr bwMode="auto">
          <a:xfrm>
            <a:off x="717714" y="3604663"/>
            <a:ext cx="103318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hangingPunct="1">
              <a:defRPr/>
            </a:pPr>
            <a:r>
              <a:rPr lang="en-US" sz="1600" b="0" baseline="0" dirty="0">
                <a:solidFill>
                  <a:schemeClr val="bg1"/>
                </a:solidFill>
                <a:latin typeface="+mn-lt"/>
              </a:rPr>
              <a:t>Document type | Date</a:t>
            </a:r>
          </a:p>
        </p:txBody>
      </p:sp>
      <p:sp>
        <p:nvSpPr>
          <p:cNvPr id="13"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bg1"/>
              </a:solidFill>
              <a:latin typeface="+mn-lt"/>
              <a:ea typeface="+mn-ea"/>
            </a:endParaRPr>
          </a:p>
        </p:txBody>
      </p:sp>
      <p:pic>
        <p:nvPicPr>
          <p:cNvPr id="12" name="Picture 11">
            <a:extLst>
              <a:ext uri="{FF2B5EF4-FFF2-40B4-BE49-F238E27FC236}">
                <a16:creationId xmlns:a16="http://schemas.microsoft.com/office/drawing/2014/main" id="{35491D9C-9B4D-41F9-87CE-0EB14FBB823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9919857" y="6003780"/>
            <a:ext cx="2027534" cy="659957"/>
          </a:xfrm>
          <a:prstGeom prst="rect">
            <a:avLst/>
          </a:prstGeom>
        </p:spPr>
      </p:pic>
    </p:spTree>
    <p:extLst>
      <p:ext uri="{BB962C8B-B14F-4D97-AF65-F5344CB8AC3E}">
        <p14:creationId xmlns:p14="http://schemas.microsoft.com/office/powerpoint/2010/main" val="322162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90" y="1592"/>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5" imgW="347" imgH="346" progId="TCLayout.ActiveDocument.1">
                  <p:embed/>
                </p:oleObj>
              </mc:Choice>
              <mc:Fallback>
                <p:oleObj name="think-cell Slide" r:id="rId5" imgW="347" imgH="346" progId="TCLayout.ActiveDocument.1">
                  <p:embed/>
                  <p:pic>
                    <p:nvPicPr>
                      <p:cNvPr id="3" name="Object 2" hidden="1"/>
                      <p:cNvPicPr/>
                      <p:nvPr/>
                    </p:nvPicPr>
                    <p:blipFill>
                      <a:blip r:embed="rId6"/>
                      <a:stretch>
                        <a:fillRect/>
                      </a:stretch>
                    </p:blipFill>
                    <p:spPr>
                      <a:xfrm>
                        <a:off x="1590" y="1592"/>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6565381-D421-44F7-B88D-C93C1208C1A6}"/>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chemeClr val="accent4"/>
              </a:solidFill>
              <a:latin typeface="Arial" panose="020B0604020202020204" pitchFamily="34" charset="0"/>
              <a:ea typeface="+mj-ea"/>
              <a:cs typeface="+mj-cs"/>
              <a:sym typeface="Arial" panose="020B0604020202020204" pitchFamily="34" charset="0"/>
            </a:endParaRPr>
          </a:p>
        </p:txBody>
      </p:sp>
      <p:sp>
        <p:nvSpPr>
          <p:cNvPr id="2" name="2. Slide Title"/>
          <p:cNvSpPr>
            <a:spLocks noGrp="1"/>
          </p:cNvSpPr>
          <p:nvPr>
            <p:ph type="title"/>
          </p:nvPr>
        </p:nvSpPr>
        <p:spPr bwMode="auto"/>
        <p:txBody>
          <a:bodyPr/>
          <a:lstStyle/>
          <a:p>
            <a:r>
              <a:rPr lang="en-US"/>
              <a:t>Click to edit Master title style</a:t>
            </a:r>
            <a:endParaRPr lang="en-US" dirty="0"/>
          </a:p>
        </p:txBody>
      </p:sp>
      <p:sp>
        <p:nvSpPr>
          <p:cNvPr id="6" name="doc id"/>
          <p:cNvSpPr>
            <a:spLocks noChangeArrowheads="1"/>
          </p:cNvSpPr>
          <p:nvPr/>
        </p:nvSpPr>
        <p:spPr bwMode="auto">
          <a:xfrm>
            <a:off x="11064592" y="9525"/>
            <a:ext cx="894152" cy="12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914074"/>
            <a:endParaRPr lang="en-US" sz="816" baseline="0" dirty="0">
              <a:solidFill>
                <a:schemeClr val="accent6"/>
              </a:solidFill>
              <a:latin typeface="+mn-lt"/>
              <a:ea typeface="+mn-ea"/>
            </a:endParaRPr>
          </a:p>
        </p:txBody>
      </p:sp>
    </p:spTree>
    <p:extLst>
      <p:ext uri="{BB962C8B-B14F-4D97-AF65-F5344CB8AC3E}">
        <p14:creationId xmlns:p14="http://schemas.microsoft.com/office/powerpoint/2010/main" val="1852280819"/>
      </p:ext>
    </p:extLst>
  </p:cSld>
  <p:clrMapOvr>
    <a:masterClrMapping/>
  </p:clrMapOvr>
  <p:extLst mod="1">
    <p:ext uri="{DCECCB84-F9BA-43D5-87BE-67443E8EF086}">
      <p15:sldGuideLst xmlns:p15="http://schemas.microsoft.com/office/powerpoint/2012/main">
        <p15:guide id="1" pos="7490">
          <p15:clr>
            <a:srgbClr val="F26B43"/>
          </p15:clr>
        </p15:guide>
        <p15:guide id="2" pos="101">
          <p15:clr>
            <a:srgbClr val="F26B43"/>
          </p15:clr>
        </p15:guide>
        <p15:guide id="3" orient="horz" pos="583">
          <p15:clr>
            <a:srgbClr val="F26B43"/>
          </p15:clr>
        </p15:guide>
        <p15:guide id="4" orient="horz" pos="3990">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1E71-92F6-4290-B2EF-0E5CF7D3FB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9F4E84-0C61-4965-BDC6-DA360D659B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2759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13" Type="http://schemas.openxmlformats.org/officeDocument/2006/relationships/tags" Target="../tags/tag9.xml"/><Relationship Id="rId18" Type="http://schemas.openxmlformats.org/officeDocument/2006/relationships/tags" Target="../tags/tag14.xml"/><Relationship Id="rId26" Type="http://schemas.openxmlformats.org/officeDocument/2006/relationships/tags" Target="../tags/tag22.xml"/><Relationship Id="rId39" Type="http://schemas.openxmlformats.org/officeDocument/2006/relationships/tags" Target="../tags/tag35.xml"/><Relationship Id="rId3" Type="http://schemas.openxmlformats.org/officeDocument/2006/relationships/slideLayout" Target="../slideLayouts/slideLayout3.xml"/><Relationship Id="rId21" Type="http://schemas.openxmlformats.org/officeDocument/2006/relationships/tags" Target="../tags/tag17.xml"/><Relationship Id="rId34" Type="http://schemas.openxmlformats.org/officeDocument/2006/relationships/tags" Target="../tags/tag30.xml"/><Relationship Id="rId42" Type="http://schemas.openxmlformats.org/officeDocument/2006/relationships/tags" Target="../tags/tag38.xml"/><Relationship Id="rId7" Type="http://schemas.openxmlformats.org/officeDocument/2006/relationships/tags" Target="../tags/tag3.xml"/><Relationship Id="rId12" Type="http://schemas.openxmlformats.org/officeDocument/2006/relationships/tags" Target="../tags/tag8.xml"/><Relationship Id="rId17" Type="http://schemas.openxmlformats.org/officeDocument/2006/relationships/tags" Target="../tags/tag13.xml"/><Relationship Id="rId25" Type="http://schemas.openxmlformats.org/officeDocument/2006/relationships/tags" Target="../tags/tag21.xml"/><Relationship Id="rId33" Type="http://schemas.openxmlformats.org/officeDocument/2006/relationships/tags" Target="../tags/tag29.xml"/><Relationship Id="rId38" Type="http://schemas.openxmlformats.org/officeDocument/2006/relationships/tags" Target="../tags/tag34.xml"/><Relationship Id="rId2" Type="http://schemas.openxmlformats.org/officeDocument/2006/relationships/slideLayout" Target="../slideLayouts/slideLayout2.xml"/><Relationship Id="rId16" Type="http://schemas.openxmlformats.org/officeDocument/2006/relationships/tags" Target="../tags/tag12.xml"/><Relationship Id="rId20" Type="http://schemas.openxmlformats.org/officeDocument/2006/relationships/tags" Target="../tags/tag16.xml"/><Relationship Id="rId29" Type="http://schemas.openxmlformats.org/officeDocument/2006/relationships/tags" Target="../tags/tag25.xml"/><Relationship Id="rId41" Type="http://schemas.openxmlformats.org/officeDocument/2006/relationships/tags" Target="../tags/tag37.xml"/><Relationship Id="rId1" Type="http://schemas.openxmlformats.org/officeDocument/2006/relationships/slideLayout" Target="../slideLayouts/slideLayout1.xml"/><Relationship Id="rId6" Type="http://schemas.openxmlformats.org/officeDocument/2006/relationships/tags" Target="../tags/tag2.xml"/><Relationship Id="rId11" Type="http://schemas.openxmlformats.org/officeDocument/2006/relationships/tags" Target="../tags/tag7.xml"/><Relationship Id="rId24" Type="http://schemas.openxmlformats.org/officeDocument/2006/relationships/tags" Target="../tags/tag20.xml"/><Relationship Id="rId32" Type="http://schemas.openxmlformats.org/officeDocument/2006/relationships/tags" Target="../tags/tag28.xml"/><Relationship Id="rId37" Type="http://schemas.openxmlformats.org/officeDocument/2006/relationships/tags" Target="../tags/tag33.xml"/><Relationship Id="rId40" Type="http://schemas.openxmlformats.org/officeDocument/2006/relationships/tags" Target="../tags/tag36.xml"/><Relationship Id="rId45" Type="http://schemas.openxmlformats.org/officeDocument/2006/relationships/image" Target="../media/image2.png"/><Relationship Id="rId5" Type="http://schemas.openxmlformats.org/officeDocument/2006/relationships/vmlDrawing" Target="../drawings/vmlDrawing1.vml"/><Relationship Id="rId15" Type="http://schemas.openxmlformats.org/officeDocument/2006/relationships/tags" Target="../tags/tag11.xml"/><Relationship Id="rId23" Type="http://schemas.openxmlformats.org/officeDocument/2006/relationships/tags" Target="../tags/tag19.xml"/><Relationship Id="rId28" Type="http://schemas.openxmlformats.org/officeDocument/2006/relationships/tags" Target="../tags/tag24.xml"/><Relationship Id="rId36" Type="http://schemas.openxmlformats.org/officeDocument/2006/relationships/tags" Target="../tags/tag32.xml"/><Relationship Id="rId10" Type="http://schemas.openxmlformats.org/officeDocument/2006/relationships/tags" Target="../tags/tag6.xml"/><Relationship Id="rId19" Type="http://schemas.openxmlformats.org/officeDocument/2006/relationships/tags" Target="../tags/tag15.xml"/><Relationship Id="rId31" Type="http://schemas.openxmlformats.org/officeDocument/2006/relationships/tags" Target="../tags/tag27.xml"/><Relationship Id="rId44" Type="http://schemas.openxmlformats.org/officeDocument/2006/relationships/image" Target="../media/image1.emf"/><Relationship Id="rId4" Type="http://schemas.openxmlformats.org/officeDocument/2006/relationships/theme" Target="../theme/theme1.xml"/><Relationship Id="rId9" Type="http://schemas.openxmlformats.org/officeDocument/2006/relationships/tags" Target="../tags/tag5.xml"/><Relationship Id="rId14" Type="http://schemas.openxmlformats.org/officeDocument/2006/relationships/tags" Target="../tags/tag10.xml"/><Relationship Id="rId22" Type="http://schemas.openxmlformats.org/officeDocument/2006/relationships/tags" Target="../tags/tag18.xml"/><Relationship Id="rId27" Type="http://schemas.openxmlformats.org/officeDocument/2006/relationships/tags" Target="../tags/tag23.xml"/><Relationship Id="rId30" Type="http://schemas.openxmlformats.org/officeDocument/2006/relationships/tags" Target="../tags/tag26.xml"/><Relationship Id="rId35" Type="http://schemas.openxmlformats.org/officeDocument/2006/relationships/tags" Target="../tags/tag31.xml"/><Relationship Id="rId43"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26" Type="http://schemas.openxmlformats.org/officeDocument/2006/relationships/tags" Target="../tags/tag64.xml"/><Relationship Id="rId39" Type="http://schemas.openxmlformats.org/officeDocument/2006/relationships/tags" Target="../tags/tag77.xml"/><Relationship Id="rId3" Type="http://schemas.openxmlformats.org/officeDocument/2006/relationships/theme" Target="../theme/theme2.xml"/><Relationship Id="rId21" Type="http://schemas.openxmlformats.org/officeDocument/2006/relationships/tags" Target="../tags/tag59.xml"/><Relationship Id="rId34" Type="http://schemas.openxmlformats.org/officeDocument/2006/relationships/tags" Target="../tags/tag72.xml"/><Relationship Id="rId42" Type="http://schemas.openxmlformats.org/officeDocument/2006/relationships/oleObject" Target="../embeddings/oleObject4.bin"/><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5" Type="http://schemas.openxmlformats.org/officeDocument/2006/relationships/tags" Target="../tags/tag63.xml"/><Relationship Id="rId33" Type="http://schemas.openxmlformats.org/officeDocument/2006/relationships/tags" Target="../tags/tag71.xml"/><Relationship Id="rId38" Type="http://schemas.openxmlformats.org/officeDocument/2006/relationships/tags" Target="../tags/tag76.xml"/><Relationship Id="rId2" Type="http://schemas.openxmlformats.org/officeDocument/2006/relationships/slideLayout" Target="../slideLayouts/slideLayout5.xml"/><Relationship Id="rId16" Type="http://schemas.openxmlformats.org/officeDocument/2006/relationships/tags" Target="../tags/tag54.xml"/><Relationship Id="rId20" Type="http://schemas.openxmlformats.org/officeDocument/2006/relationships/tags" Target="../tags/tag58.xml"/><Relationship Id="rId29" Type="http://schemas.openxmlformats.org/officeDocument/2006/relationships/tags" Target="../tags/tag67.xml"/><Relationship Id="rId41" Type="http://schemas.openxmlformats.org/officeDocument/2006/relationships/tags" Target="../tags/tag79.xml"/><Relationship Id="rId1" Type="http://schemas.openxmlformats.org/officeDocument/2006/relationships/slideLayout" Target="../slideLayouts/slideLayout4.xml"/><Relationship Id="rId6" Type="http://schemas.openxmlformats.org/officeDocument/2006/relationships/tags" Target="../tags/tag44.xml"/><Relationship Id="rId11" Type="http://schemas.openxmlformats.org/officeDocument/2006/relationships/tags" Target="../tags/tag49.xml"/><Relationship Id="rId24" Type="http://schemas.openxmlformats.org/officeDocument/2006/relationships/tags" Target="../tags/tag62.xml"/><Relationship Id="rId32" Type="http://schemas.openxmlformats.org/officeDocument/2006/relationships/tags" Target="../tags/tag70.xml"/><Relationship Id="rId37" Type="http://schemas.openxmlformats.org/officeDocument/2006/relationships/tags" Target="../tags/tag75.xml"/><Relationship Id="rId40" Type="http://schemas.openxmlformats.org/officeDocument/2006/relationships/tags" Target="../tags/tag78.xml"/><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tags" Target="../tags/tag61.xml"/><Relationship Id="rId28" Type="http://schemas.openxmlformats.org/officeDocument/2006/relationships/tags" Target="../tags/tag66.xml"/><Relationship Id="rId36" Type="http://schemas.openxmlformats.org/officeDocument/2006/relationships/tags" Target="../tags/tag74.xml"/><Relationship Id="rId10" Type="http://schemas.openxmlformats.org/officeDocument/2006/relationships/tags" Target="../tags/tag48.xml"/><Relationship Id="rId19" Type="http://schemas.openxmlformats.org/officeDocument/2006/relationships/tags" Target="../tags/tag57.xml"/><Relationship Id="rId31" Type="http://schemas.openxmlformats.org/officeDocument/2006/relationships/tags" Target="../tags/tag69.xml"/><Relationship Id="rId44" Type="http://schemas.openxmlformats.org/officeDocument/2006/relationships/image" Target="../media/image2.png"/><Relationship Id="rId4" Type="http://schemas.openxmlformats.org/officeDocument/2006/relationships/vmlDrawing" Target="../drawings/vmlDrawing4.v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tags" Target="../tags/tag60.xml"/><Relationship Id="rId27" Type="http://schemas.openxmlformats.org/officeDocument/2006/relationships/tags" Target="../tags/tag65.xml"/><Relationship Id="rId30" Type="http://schemas.openxmlformats.org/officeDocument/2006/relationships/tags" Target="../tags/tag68.xml"/><Relationship Id="rId35" Type="http://schemas.openxmlformats.org/officeDocument/2006/relationships/tags" Target="../tags/tag73.xml"/><Relationship Id="rId43"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tags" Target="../tags/tag96.xml"/><Relationship Id="rId26" Type="http://schemas.openxmlformats.org/officeDocument/2006/relationships/tags" Target="../tags/tag104.xml"/><Relationship Id="rId39" Type="http://schemas.openxmlformats.org/officeDocument/2006/relationships/tags" Target="../tags/tag117.xml"/><Relationship Id="rId3" Type="http://schemas.openxmlformats.org/officeDocument/2006/relationships/slideLayout" Target="../slideLayouts/slideLayout8.xml"/><Relationship Id="rId21" Type="http://schemas.openxmlformats.org/officeDocument/2006/relationships/tags" Target="../tags/tag99.xml"/><Relationship Id="rId34" Type="http://schemas.openxmlformats.org/officeDocument/2006/relationships/tags" Target="../tags/tag112.xml"/><Relationship Id="rId42" Type="http://schemas.openxmlformats.org/officeDocument/2006/relationships/tags" Target="../tags/tag120.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tags" Target="../tags/tag95.xml"/><Relationship Id="rId25" Type="http://schemas.openxmlformats.org/officeDocument/2006/relationships/tags" Target="../tags/tag103.xml"/><Relationship Id="rId33" Type="http://schemas.openxmlformats.org/officeDocument/2006/relationships/tags" Target="../tags/tag111.xml"/><Relationship Id="rId38" Type="http://schemas.openxmlformats.org/officeDocument/2006/relationships/tags" Target="../tags/tag116.xml"/><Relationship Id="rId2" Type="http://schemas.openxmlformats.org/officeDocument/2006/relationships/slideLayout" Target="../slideLayouts/slideLayout7.xml"/><Relationship Id="rId16" Type="http://schemas.openxmlformats.org/officeDocument/2006/relationships/tags" Target="../tags/tag94.xml"/><Relationship Id="rId20" Type="http://schemas.openxmlformats.org/officeDocument/2006/relationships/tags" Target="../tags/tag98.xml"/><Relationship Id="rId29" Type="http://schemas.openxmlformats.org/officeDocument/2006/relationships/tags" Target="../tags/tag107.xml"/><Relationship Id="rId41" Type="http://schemas.openxmlformats.org/officeDocument/2006/relationships/tags" Target="../tags/tag119.xml"/><Relationship Id="rId1" Type="http://schemas.openxmlformats.org/officeDocument/2006/relationships/slideLayout" Target="../slideLayouts/slideLayout6.xml"/><Relationship Id="rId6" Type="http://schemas.openxmlformats.org/officeDocument/2006/relationships/tags" Target="../tags/tag84.xml"/><Relationship Id="rId11" Type="http://schemas.openxmlformats.org/officeDocument/2006/relationships/tags" Target="../tags/tag89.xml"/><Relationship Id="rId24" Type="http://schemas.openxmlformats.org/officeDocument/2006/relationships/tags" Target="../tags/tag102.xml"/><Relationship Id="rId32" Type="http://schemas.openxmlformats.org/officeDocument/2006/relationships/tags" Target="../tags/tag110.xml"/><Relationship Id="rId37" Type="http://schemas.openxmlformats.org/officeDocument/2006/relationships/tags" Target="../tags/tag115.xml"/><Relationship Id="rId40" Type="http://schemas.openxmlformats.org/officeDocument/2006/relationships/tags" Target="../tags/tag118.xml"/><Relationship Id="rId45" Type="http://schemas.openxmlformats.org/officeDocument/2006/relationships/image" Target="../media/image2.png"/><Relationship Id="rId5" Type="http://schemas.openxmlformats.org/officeDocument/2006/relationships/vmlDrawing" Target="../drawings/vmlDrawing7.vml"/><Relationship Id="rId15" Type="http://schemas.openxmlformats.org/officeDocument/2006/relationships/tags" Target="../tags/tag93.xml"/><Relationship Id="rId23" Type="http://schemas.openxmlformats.org/officeDocument/2006/relationships/tags" Target="../tags/tag101.xml"/><Relationship Id="rId28" Type="http://schemas.openxmlformats.org/officeDocument/2006/relationships/tags" Target="../tags/tag106.xml"/><Relationship Id="rId36" Type="http://schemas.openxmlformats.org/officeDocument/2006/relationships/tags" Target="../tags/tag114.xml"/><Relationship Id="rId10" Type="http://schemas.openxmlformats.org/officeDocument/2006/relationships/tags" Target="../tags/tag88.xml"/><Relationship Id="rId19" Type="http://schemas.openxmlformats.org/officeDocument/2006/relationships/tags" Target="../tags/tag97.xml"/><Relationship Id="rId31" Type="http://schemas.openxmlformats.org/officeDocument/2006/relationships/tags" Target="../tags/tag109.xml"/><Relationship Id="rId44" Type="http://schemas.openxmlformats.org/officeDocument/2006/relationships/image" Target="../media/image1.emf"/><Relationship Id="rId4" Type="http://schemas.openxmlformats.org/officeDocument/2006/relationships/theme" Target="../theme/theme3.xml"/><Relationship Id="rId9" Type="http://schemas.openxmlformats.org/officeDocument/2006/relationships/tags" Target="../tags/tag87.xml"/><Relationship Id="rId14" Type="http://schemas.openxmlformats.org/officeDocument/2006/relationships/tags" Target="../tags/tag92.xml"/><Relationship Id="rId22" Type="http://schemas.openxmlformats.org/officeDocument/2006/relationships/tags" Target="../tags/tag100.xml"/><Relationship Id="rId27" Type="http://schemas.openxmlformats.org/officeDocument/2006/relationships/tags" Target="../tags/tag105.xml"/><Relationship Id="rId30" Type="http://schemas.openxmlformats.org/officeDocument/2006/relationships/tags" Target="../tags/tag108.xml"/><Relationship Id="rId35" Type="http://schemas.openxmlformats.org/officeDocument/2006/relationships/tags" Target="../tags/tag113.xml"/><Relationship Id="rId43" Type="http://schemas.openxmlformats.org/officeDocument/2006/relationships/oleObject" Target="../embeddings/oleObject7.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ext uri="{D42A27DB-BD31-4B8C-83A1-F6EECF244321}">
                <p14:modId xmlns:p14="http://schemas.microsoft.com/office/powerpoint/2010/main" val="2782628590"/>
              </p:ext>
            </p:extLst>
          </p:nvPr>
        </p:nvGraphicFramePr>
        <p:xfrm>
          <a:off x="2" y="0"/>
          <a:ext cx="215979" cy="161974"/>
        </p:xfrm>
        <a:graphic>
          <a:graphicData uri="http://schemas.openxmlformats.org/presentationml/2006/ole">
            <mc:AlternateContent xmlns:mc="http://schemas.openxmlformats.org/markup-compatibility/2006">
              <mc:Choice xmlns:v="urn:schemas-microsoft-com:vml" Requires="v">
                <p:oleObj spid="_x0000_s1026" name="think-cell Slide" r:id="rId43" imgW="270" imgH="270" progId="TCLayout.ActiveDocument.1">
                  <p:embed/>
                </p:oleObj>
              </mc:Choice>
              <mc:Fallback>
                <p:oleObj name="think-cell Slide" r:id="rId43" imgW="270" imgH="270" progId="TCLayout.ActiveDocument.1">
                  <p:embed/>
                  <p:pic>
                    <p:nvPicPr>
                      <p:cNvPr id="2" name="Object 1" hidden="1"/>
                      <p:cNvPicPr/>
                      <p:nvPr/>
                    </p:nvPicPr>
                    <p:blipFill>
                      <a:blip r:embed="rId44"/>
                      <a:stretch>
                        <a:fillRect/>
                      </a:stretch>
                    </p:blipFill>
                    <p:spPr>
                      <a:xfrm>
                        <a:off x="2"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2"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86" name="Picture 85">
            <a:extLst>
              <a:ext uri="{FF2B5EF4-FFF2-40B4-BE49-F238E27FC236}">
                <a16:creationId xmlns:a16="http://schemas.microsoft.com/office/drawing/2014/main" id="{98A852B2-FD48-4C38-99B6-8DC5939D09E9}"/>
              </a:ext>
            </a:extLst>
          </p:cNvPr>
          <p:cNvPicPr>
            <a:picLocks noChangeAspect="1"/>
          </p:cNvPicPr>
          <p:nvPr/>
        </p:nvPicPr>
        <p:blipFill>
          <a:blip r:embed="rId45"/>
          <a:stretch>
            <a:fillRect/>
          </a:stretch>
        </p:blipFill>
        <p:spPr>
          <a:xfrm>
            <a:off x="10357864" y="360155"/>
            <a:ext cx="1468014" cy="698148"/>
          </a:xfrm>
          <a:prstGeom prst="rect">
            <a:avLst/>
          </a:prstGeom>
        </p:spPr>
      </p:pic>
      <p:sp>
        <p:nvSpPr>
          <p:cNvPr id="107" name="Slide Number"/>
          <p:cNvSpPr txBox="1">
            <a:spLocks/>
          </p:cNvSpPr>
          <p:nvPr/>
        </p:nvSpPr>
        <p:spPr bwMode="auto">
          <a:xfrm>
            <a:off x="11615815" y="6627912"/>
            <a:ext cx="157094" cy="153888"/>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r"/>
            <a:fld id="{42C328C1-A84F-4A39-A664-DBA00541A8C6}" type="slidenum">
              <a:rPr lang="en-US" sz="1000" b="0" baseline="0" smtClean="0">
                <a:solidFill>
                  <a:srgbClr val="7F7F7F"/>
                </a:solidFill>
                <a:latin typeface="+mn-lt"/>
              </a:rPr>
              <a:pPr algn="r"/>
              <a:t>‹#›</a:t>
            </a:fld>
            <a:endParaRPr lang="en-US" sz="1000" b="0" baseline="0" dirty="0">
              <a:solidFill>
                <a:srgbClr val="7F7F7F"/>
              </a:solidFill>
              <a:latin typeface="+mn-lt"/>
            </a:endParaRPr>
          </a:p>
        </p:txBody>
      </p:sp>
      <p:cxnSp>
        <p:nvCxnSpPr>
          <p:cNvPr id="60" name="Straight Connector 59">
            <a:extLst>
              <a:ext uri="{FF2B5EF4-FFF2-40B4-BE49-F238E27FC236}">
                <a16:creationId xmlns:a16="http://schemas.microsoft.com/office/drawing/2014/main" id="{7207A106-3D37-4C2B-B815-6059241F3597}"/>
              </a:ext>
            </a:extLst>
          </p:cNvPr>
          <p:cNvCxnSpPr/>
          <p:nvPr/>
        </p:nvCxnSpPr>
        <p:spPr>
          <a:xfrm flipH="1">
            <a:off x="419100" y="298280"/>
            <a:ext cx="11353802" cy="0"/>
          </a:xfrm>
          <a:prstGeom prst="line">
            <a:avLst/>
          </a:prstGeom>
          <a:noFill/>
          <a:ln w="317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1CF2F802-6A86-4F36-835E-E85D1F3D1929}"/>
              </a:ext>
            </a:extLst>
          </p:cNvPr>
          <p:cNvCxnSpPr>
            <a:cxnSpLocks/>
          </p:cNvCxnSpPr>
          <p:nvPr/>
        </p:nvCxnSpPr>
        <p:spPr>
          <a:xfrm flipH="1">
            <a:off x="419108" y="1443248"/>
            <a:ext cx="11353801" cy="0"/>
          </a:xfrm>
          <a:prstGeom prst="line">
            <a:avLst/>
          </a:prstGeom>
          <a:noFill/>
          <a:ln w="12700" cap="flat" cmpd="sng" algn="ctr">
            <a:solidFill>
              <a:sysClr val="windowText" lastClr="000000"/>
            </a:solidFill>
            <a:prstDash val="solid"/>
            <a:miter lim="800000"/>
          </a:ln>
          <a:effectLst/>
        </p:spPr>
      </p:cxnSp>
      <p:sp>
        <p:nvSpPr>
          <p:cNvPr id="19" name="Title Placeholder 2"/>
          <p:cNvSpPr>
            <a:spLocks noGrp="1" noChangeArrowheads="1"/>
          </p:cNvSpPr>
          <p:nvPr>
            <p:ph type="title"/>
          </p:nvPr>
        </p:nvSpPr>
        <p:spPr bwMode="auto">
          <a:xfrm>
            <a:off x="419108" y="513351"/>
            <a:ext cx="9886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3" name="Text Placeholder 2"/>
          <p:cNvSpPr>
            <a:spLocks noGrp="1"/>
          </p:cNvSpPr>
          <p:nvPr>
            <p:ph type="body" idx="1"/>
          </p:nvPr>
        </p:nvSpPr>
        <p:spPr bwMode="auto">
          <a:xfrm>
            <a:off x="1976208" y="2935527"/>
            <a:ext cx="5853024" cy="1231106"/>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sp>
        <p:nvSpPr>
          <p:cNvPr id="10" name="1. On-page tracker" hidden="1"/>
          <p:cNvSpPr>
            <a:spLocks noChangeArrowheads="1"/>
          </p:cNvSpPr>
          <p:nvPr/>
        </p:nvSpPr>
        <p:spPr bwMode="auto">
          <a:xfrm>
            <a:off x="419108" y="0"/>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cap="all" baseline="0" dirty="0">
                <a:solidFill>
                  <a:srgbClr val="7F7F7F"/>
                </a:solidFill>
                <a:latin typeface="+mn-lt"/>
                <a:ea typeface="+mn-ea"/>
              </a:rPr>
              <a:t>Tracker</a:t>
            </a:r>
          </a:p>
        </p:txBody>
      </p:sp>
      <p:sp>
        <p:nvSpPr>
          <p:cNvPr id="11" name="3. Unit of measure" hidden="1"/>
          <p:cNvSpPr txBox="1">
            <a:spLocks noChangeArrowheads="1"/>
          </p:cNvSpPr>
          <p:nvPr/>
        </p:nvSpPr>
        <p:spPr bwMode="auto">
          <a:xfrm>
            <a:off x="419108" y="1485064"/>
            <a:ext cx="98864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rgbClr val="7F7F7F"/>
                </a:solidFill>
                <a:latin typeface="+mn-lt"/>
                <a:ea typeface="+mn-ea"/>
              </a:rPr>
              <a:t>Subtitle</a:t>
            </a:r>
          </a:p>
        </p:txBody>
      </p:sp>
      <p:sp>
        <p:nvSpPr>
          <p:cNvPr id="13" name="4. Footnote" hidden="1"/>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o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dirty="0">
                <a:solidFill>
                  <a:srgbClr val="7F7F7F"/>
                </a:solidFill>
                <a:latin typeface="+mn-lt"/>
                <a:ea typeface="+mn-ea"/>
              </a:rPr>
              <a:t>1 Footnote</a:t>
            </a:r>
          </a:p>
        </p:txBody>
      </p:sp>
      <p:sp>
        <p:nvSpPr>
          <p:cNvPr id="14" name="5. Source" hidden="1"/>
          <p:cNvSpPr>
            <a:spLocks noChangeArrowheads="1"/>
          </p:cNvSpPr>
          <p:nvPr/>
        </p:nvSpPr>
        <p:spPr bwMode="auto">
          <a:xfrm>
            <a:off x="419100" y="6627912"/>
            <a:ext cx="1084405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19311" indent="-619311" defTabSz="914074">
              <a:tabLst>
                <a:tab pos="733645" algn="l"/>
              </a:tabLst>
            </a:pPr>
            <a:r>
              <a:rPr lang="en-US" sz="1000" baseline="0" dirty="0">
                <a:solidFill>
                  <a:srgbClr val="7F7F7F"/>
                </a:solidFill>
                <a:latin typeface="+mn-lt"/>
                <a:ea typeface="+mn-ea"/>
              </a:rPr>
              <a:t>SOURCE: Source</a:t>
            </a:r>
          </a:p>
        </p:txBody>
      </p:sp>
      <p:grpSp>
        <p:nvGrpSpPr>
          <p:cNvPr id="15" name="ACET" hidden="1"/>
          <p:cNvGrpSpPr>
            <a:grpSpLocks/>
          </p:cNvGrpSpPr>
          <p:nvPr/>
        </p:nvGrpSpPr>
        <p:grpSpPr bwMode="auto">
          <a:xfrm>
            <a:off x="1976206" y="2350212"/>
            <a:ext cx="5853024" cy="510220"/>
            <a:chOff x="915" y="715"/>
            <a:chExt cx="2686" cy="315"/>
          </a:xfrm>
        </p:grpSpPr>
        <p:cxnSp>
          <p:nvCxnSpPr>
            <p:cNvPr id="16" name="AutoShape 249"/>
            <p:cNvCxnSpPr>
              <a:cxnSpLocks noChangeShapeType="1"/>
              <a:stCxn id="18" idx="4"/>
              <a:endCxn id="18" idx="6"/>
            </p:cNvCxnSpPr>
            <p:nvPr/>
          </p:nvCxnSpPr>
          <p:spPr bwMode="auto">
            <a:xfrm>
              <a:off x="915" y="1030"/>
              <a:ext cx="2686" cy="0"/>
            </a:xfrm>
            <a:prstGeom prst="straightConnector1">
              <a:avLst/>
            </a:prstGeom>
            <a:noFill/>
            <a:ln w="9525">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auto">
            <a:xfrm>
              <a:off x="915" y="715"/>
              <a:ext cx="2686" cy="31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600" b="1" baseline="0" dirty="0">
                  <a:solidFill>
                    <a:srgbClr val="000000"/>
                  </a:solidFill>
                  <a:latin typeface="+mn-lt"/>
                  <a:ea typeface="+mn-ea"/>
                </a:rPr>
                <a:t>Title</a:t>
              </a:r>
            </a:p>
            <a:p>
              <a:r>
                <a:rPr lang="en-US" sz="1600" baseline="0" dirty="0">
                  <a:solidFill>
                    <a:srgbClr val="7F7F7F"/>
                  </a:solidFill>
                  <a:latin typeface="+mn-lt"/>
                  <a:ea typeface="+mn-ea"/>
                </a:rPr>
                <a:t>Unit of measure</a:t>
              </a:r>
            </a:p>
          </p:txBody>
        </p:sp>
      </p:grpSp>
      <p:grpSp>
        <p:nvGrpSpPr>
          <p:cNvPr id="62" name="Moon" hidden="1"/>
          <p:cNvGrpSpPr/>
          <p:nvPr>
            <p:custDataLst>
              <p:tags r:id="rId8"/>
            </p:custDataLst>
          </p:nvPr>
        </p:nvGrpSpPr>
        <p:grpSpPr bwMode="auto">
          <a:xfrm>
            <a:off x="8884205" y="1540371"/>
            <a:ext cx="254000" cy="254000"/>
            <a:chOff x="762000" y="1270000"/>
            <a:chExt cx="254000" cy="254000"/>
          </a:xfrm>
        </p:grpSpPr>
        <p:sp>
          <p:nvSpPr>
            <p:cNvPr id="106" name="Oval 105"/>
            <p:cNvSpPr/>
            <p:nvPr/>
          </p:nvSpPr>
          <p:spPr bwMode="auto">
            <a:xfrm>
              <a:off x="762000" y="1270000"/>
              <a:ext cx="254000" cy="25400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45" dirty="0">
                <a:solidFill>
                  <a:schemeClr val="tx1"/>
                </a:solidFill>
              </a:endParaRPr>
            </a:p>
          </p:txBody>
        </p:sp>
        <p:sp>
          <p:nvSpPr>
            <p:cNvPr id="109" name="Arc 108"/>
            <p:cNvSpPr/>
            <p:nvPr/>
          </p:nvSpPr>
          <p:spPr bwMode="auto">
            <a:xfrm>
              <a:off x="762000" y="1270000"/>
              <a:ext cx="254000" cy="254000"/>
            </a:xfrm>
            <a:prstGeom prst="arc">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945" dirty="0"/>
            </a:p>
          </p:txBody>
        </p:sp>
      </p:grpSp>
      <p:grpSp>
        <p:nvGrpSpPr>
          <p:cNvPr id="104" name="LegendBoxes" hidden="1">
            <a:extLst>
              <a:ext uri="{FF2B5EF4-FFF2-40B4-BE49-F238E27FC236}">
                <a16:creationId xmlns:a16="http://schemas.microsoft.com/office/drawing/2014/main" id="{5F56CC7B-BC61-466B-8BD2-7033ADBDFC8C}"/>
              </a:ext>
            </a:extLst>
          </p:cNvPr>
          <p:cNvGrpSpPr>
            <a:grpSpLocks/>
          </p:cNvGrpSpPr>
          <p:nvPr/>
        </p:nvGrpSpPr>
        <p:grpSpPr bwMode="auto">
          <a:xfrm>
            <a:off x="11009321" y="1540371"/>
            <a:ext cx="763588" cy="996951"/>
            <a:chOff x="4936" y="176"/>
            <a:chExt cx="481" cy="628"/>
          </a:xfrm>
        </p:grpSpPr>
        <p:sp>
          <p:nvSpPr>
            <p:cNvPr id="105" name="Legend1">
              <a:extLst>
                <a:ext uri="{FF2B5EF4-FFF2-40B4-BE49-F238E27FC236}">
                  <a16:creationId xmlns:a16="http://schemas.microsoft.com/office/drawing/2014/main" id="{04EEB940-6089-4E02-8B5D-814B54FFE807}"/>
                </a:ext>
              </a:extLst>
            </p:cNvPr>
            <p:cNvSpPr>
              <a:spLocks noChangeArrowheads="1"/>
            </p:cNvSpPr>
            <p:nvPr/>
          </p:nvSpPr>
          <p:spPr bwMode="auto">
            <a:xfrm>
              <a:off x="5096" y="17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08" name="LegendRectangle1">
              <a:extLst>
                <a:ext uri="{FF2B5EF4-FFF2-40B4-BE49-F238E27FC236}">
                  <a16:creationId xmlns:a16="http://schemas.microsoft.com/office/drawing/2014/main" id="{7A110182-1053-4120-9712-3D22EA1AAC1C}"/>
                </a:ext>
              </a:extLst>
            </p:cNvPr>
            <p:cNvSpPr>
              <a:spLocks noChangeArrowheads="1"/>
            </p:cNvSpPr>
            <p:nvPr/>
          </p:nvSpPr>
          <p:spPr bwMode="auto">
            <a:xfrm>
              <a:off x="4936" y="183"/>
              <a:ext cx="104" cy="101"/>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0" name="Legend2">
              <a:extLst>
                <a:ext uri="{FF2B5EF4-FFF2-40B4-BE49-F238E27FC236}">
                  <a16:creationId xmlns:a16="http://schemas.microsoft.com/office/drawing/2014/main" id="{E36909C3-EE05-4BE7-9F87-0DE0682F9566}"/>
                </a:ext>
              </a:extLst>
            </p:cNvPr>
            <p:cNvSpPr>
              <a:spLocks noChangeArrowheads="1"/>
            </p:cNvSpPr>
            <p:nvPr/>
          </p:nvSpPr>
          <p:spPr bwMode="auto">
            <a:xfrm>
              <a:off x="5096" y="34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2" name="LegendRectangle2">
              <a:extLst>
                <a:ext uri="{FF2B5EF4-FFF2-40B4-BE49-F238E27FC236}">
                  <a16:creationId xmlns:a16="http://schemas.microsoft.com/office/drawing/2014/main" id="{B2BE8AC7-DF3B-4D3F-98EB-E4A42F4C6D12}"/>
                </a:ext>
              </a:extLst>
            </p:cNvPr>
            <p:cNvSpPr>
              <a:spLocks noChangeArrowheads="1"/>
            </p:cNvSpPr>
            <p:nvPr/>
          </p:nvSpPr>
          <p:spPr bwMode="auto">
            <a:xfrm>
              <a:off x="4936" y="353"/>
              <a:ext cx="104" cy="101"/>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3" name="Legend3">
              <a:extLst>
                <a:ext uri="{FF2B5EF4-FFF2-40B4-BE49-F238E27FC236}">
                  <a16:creationId xmlns:a16="http://schemas.microsoft.com/office/drawing/2014/main" id="{ADD4C5C1-22AE-4F8E-80B9-4701EC24319C}"/>
                </a:ext>
              </a:extLst>
            </p:cNvPr>
            <p:cNvSpPr>
              <a:spLocks noChangeArrowheads="1"/>
            </p:cNvSpPr>
            <p:nvPr/>
          </p:nvSpPr>
          <p:spPr bwMode="auto">
            <a:xfrm>
              <a:off x="5096" y="517"/>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4" name="LegendRectangle3">
              <a:extLst>
                <a:ext uri="{FF2B5EF4-FFF2-40B4-BE49-F238E27FC236}">
                  <a16:creationId xmlns:a16="http://schemas.microsoft.com/office/drawing/2014/main" id="{6418B999-E865-4C78-93BA-7F31A331CC31}"/>
                </a:ext>
              </a:extLst>
            </p:cNvPr>
            <p:cNvSpPr>
              <a:spLocks noChangeArrowheads="1"/>
            </p:cNvSpPr>
            <p:nvPr/>
          </p:nvSpPr>
          <p:spPr bwMode="auto">
            <a:xfrm>
              <a:off x="4936" y="524"/>
              <a:ext cx="104" cy="101"/>
            </a:xfrm>
            <a:prstGeom prst="rect">
              <a:avLst/>
            </a:prstGeom>
            <a:solidFill>
              <a:schemeClr va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5" name="Legend4">
              <a:extLst>
                <a:ext uri="{FF2B5EF4-FFF2-40B4-BE49-F238E27FC236}">
                  <a16:creationId xmlns:a16="http://schemas.microsoft.com/office/drawing/2014/main" id="{D5FF2FD5-652C-41D6-A18B-1CC6189DEF79}"/>
                </a:ext>
              </a:extLst>
            </p:cNvPr>
            <p:cNvSpPr>
              <a:spLocks noChangeArrowheads="1"/>
            </p:cNvSpPr>
            <p:nvPr/>
          </p:nvSpPr>
          <p:spPr bwMode="auto">
            <a:xfrm>
              <a:off x="5096" y="688"/>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6" name="LegendRectangle4">
              <a:extLst>
                <a:ext uri="{FF2B5EF4-FFF2-40B4-BE49-F238E27FC236}">
                  <a16:creationId xmlns:a16="http://schemas.microsoft.com/office/drawing/2014/main" id="{25022A8C-55F2-4414-A6E0-F907DF32B0E2}"/>
                </a:ext>
              </a:extLst>
            </p:cNvPr>
            <p:cNvSpPr>
              <a:spLocks noChangeArrowheads="1"/>
            </p:cNvSpPr>
            <p:nvPr/>
          </p:nvSpPr>
          <p:spPr bwMode="auto">
            <a:xfrm>
              <a:off x="4936" y="695"/>
              <a:ext cx="104" cy="101"/>
            </a:xfrm>
            <a:prstGeom prst="rect">
              <a:avLst/>
            </a:prstGeom>
            <a:solidFill>
              <a:schemeClr val="fo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17" name="LegendLines" hidden="1">
            <a:extLst>
              <a:ext uri="{FF2B5EF4-FFF2-40B4-BE49-F238E27FC236}">
                <a16:creationId xmlns:a16="http://schemas.microsoft.com/office/drawing/2014/main" id="{BD5820C5-8370-48C1-844B-5F3303D76569}"/>
              </a:ext>
            </a:extLst>
          </p:cNvPr>
          <p:cNvGrpSpPr>
            <a:grpSpLocks/>
          </p:cNvGrpSpPr>
          <p:nvPr/>
        </p:nvGrpSpPr>
        <p:grpSpPr bwMode="auto">
          <a:xfrm>
            <a:off x="10701346" y="1540371"/>
            <a:ext cx="1071563" cy="730251"/>
            <a:chOff x="4750" y="176"/>
            <a:chExt cx="675" cy="460"/>
          </a:xfrm>
        </p:grpSpPr>
        <p:sp>
          <p:nvSpPr>
            <p:cNvPr id="118" name="LineLegend1">
              <a:extLst>
                <a:ext uri="{FF2B5EF4-FFF2-40B4-BE49-F238E27FC236}">
                  <a16:creationId xmlns:a16="http://schemas.microsoft.com/office/drawing/2014/main" id="{550799B3-865F-4DD5-946E-B5A5D97FC081}"/>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19" name="LineLegend2">
              <a:extLst>
                <a:ext uri="{FF2B5EF4-FFF2-40B4-BE49-F238E27FC236}">
                  <a16:creationId xmlns:a16="http://schemas.microsoft.com/office/drawing/2014/main" id="{18886479-5324-4019-8EB0-F23C11658702}"/>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0" name="LineLegend3">
              <a:extLst>
                <a:ext uri="{FF2B5EF4-FFF2-40B4-BE49-F238E27FC236}">
                  <a16:creationId xmlns:a16="http://schemas.microsoft.com/office/drawing/2014/main" id="{9298B9FF-0A09-4B66-B5EE-2E4FEF8902DB}"/>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1" name="Legend1">
              <a:extLst>
                <a:ext uri="{FF2B5EF4-FFF2-40B4-BE49-F238E27FC236}">
                  <a16:creationId xmlns:a16="http://schemas.microsoft.com/office/drawing/2014/main" id="{F484ECF6-C105-4EB0-9875-C8E66FB95D49}"/>
                </a:ext>
              </a:extLst>
            </p:cNvPr>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2" name="Legend2">
              <a:extLst>
                <a:ext uri="{FF2B5EF4-FFF2-40B4-BE49-F238E27FC236}">
                  <a16:creationId xmlns:a16="http://schemas.microsoft.com/office/drawing/2014/main" id="{D5C137B4-A4E3-4A3F-A4F4-01FC95FD5936}"/>
                </a:ext>
              </a:extLst>
            </p:cNvPr>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3" name="Legend3">
              <a:extLst>
                <a:ext uri="{FF2B5EF4-FFF2-40B4-BE49-F238E27FC236}">
                  <a16:creationId xmlns:a16="http://schemas.microsoft.com/office/drawing/2014/main" id="{F6153ED6-6C62-4B1B-961B-4D7AD92CD4FE}"/>
                </a:ext>
              </a:extLst>
            </p:cNvPr>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124" name="LegendMoons" hidden="1">
            <a:extLst>
              <a:ext uri="{FF2B5EF4-FFF2-40B4-BE49-F238E27FC236}">
                <a16:creationId xmlns:a16="http://schemas.microsoft.com/office/drawing/2014/main" id="{C98C7503-7457-431D-91DF-B9CBEDB26357}"/>
              </a:ext>
            </a:extLst>
          </p:cNvPr>
          <p:cNvGrpSpPr/>
          <p:nvPr/>
        </p:nvGrpSpPr>
        <p:grpSpPr>
          <a:xfrm>
            <a:off x="10942479" y="1540371"/>
            <a:ext cx="830430" cy="1306516"/>
            <a:chOff x="7875175" y="286625"/>
            <a:chExt cx="830430" cy="1306516"/>
          </a:xfrm>
        </p:grpSpPr>
        <p:grpSp>
          <p:nvGrpSpPr>
            <p:cNvPr id="125" name="MoonLegend2">
              <a:extLst>
                <a:ext uri="{FF2B5EF4-FFF2-40B4-BE49-F238E27FC236}">
                  <a16:creationId xmlns:a16="http://schemas.microsoft.com/office/drawing/2014/main" id="{E6F643F8-A2A6-4F66-999E-E242D41877B7}"/>
                </a:ext>
              </a:extLst>
            </p:cNvPr>
            <p:cNvGrpSpPr>
              <a:grpSpLocks noChangeAspect="1"/>
            </p:cNvGrpSpPr>
            <p:nvPr>
              <p:custDataLst>
                <p:tags r:id="rId28"/>
              </p:custDataLst>
            </p:nvPr>
          </p:nvGrpSpPr>
          <p:grpSpPr bwMode="auto">
            <a:xfrm>
              <a:off x="7875175" y="560866"/>
              <a:ext cx="209550" cy="209551"/>
              <a:chOff x="1694" y="2044"/>
              <a:chExt cx="160" cy="160"/>
            </a:xfrm>
          </p:grpSpPr>
          <p:sp>
            <p:nvSpPr>
              <p:cNvPr id="143" name="Oval 41">
                <a:extLst>
                  <a:ext uri="{FF2B5EF4-FFF2-40B4-BE49-F238E27FC236}">
                    <a16:creationId xmlns:a16="http://schemas.microsoft.com/office/drawing/2014/main" id="{3AC91890-8EA7-4350-9A7A-00E1F3D745F4}"/>
                  </a:ext>
                </a:extLst>
              </p:cNvPr>
              <p:cNvSpPr>
                <a:spLocks noChangeAspect="1" noChangeArrowheads="1"/>
              </p:cNvSpPr>
              <p:nvPr>
                <p:custDataLst>
                  <p:tags r:id="rId41"/>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4" name="Arc 42">
                <a:extLst>
                  <a:ext uri="{FF2B5EF4-FFF2-40B4-BE49-F238E27FC236}">
                    <a16:creationId xmlns:a16="http://schemas.microsoft.com/office/drawing/2014/main" id="{60AC8A78-0459-4C05-B4F9-799A91EC311B}"/>
                  </a:ext>
                </a:extLst>
              </p:cNvPr>
              <p:cNvSpPr>
                <a:spLocks noChangeAspect="1"/>
              </p:cNvSpPr>
              <p:nvPr>
                <p:custDataLst>
                  <p:tags r:id="rId42"/>
                </p:custDataLst>
              </p:nvPr>
            </p:nvSpPr>
            <p:spPr bwMode="auto">
              <a:xfrm>
                <a:off x="1694" y="2044"/>
                <a:ext cx="160" cy="160"/>
              </a:xfrm>
              <a:prstGeom prst="arc">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6" name="MoonLegend4">
              <a:extLst>
                <a:ext uri="{FF2B5EF4-FFF2-40B4-BE49-F238E27FC236}">
                  <a16:creationId xmlns:a16="http://schemas.microsoft.com/office/drawing/2014/main" id="{D84FE912-40EC-4490-BAEB-37AF7CCE1220}"/>
                </a:ext>
              </a:extLst>
            </p:cNvPr>
            <p:cNvGrpSpPr>
              <a:grpSpLocks noChangeAspect="1"/>
            </p:cNvGrpSpPr>
            <p:nvPr>
              <p:custDataLst>
                <p:tags r:id="rId29"/>
              </p:custDataLst>
            </p:nvPr>
          </p:nvGrpSpPr>
          <p:grpSpPr bwMode="auto">
            <a:xfrm>
              <a:off x="7875175" y="1109348"/>
              <a:ext cx="209550" cy="209551"/>
              <a:chOff x="4495" y="1198"/>
              <a:chExt cx="160" cy="160"/>
            </a:xfrm>
          </p:grpSpPr>
          <p:sp>
            <p:nvSpPr>
              <p:cNvPr id="141" name="Oval 47">
                <a:extLst>
                  <a:ext uri="{FF2B5EF4-FFF2-40B4-BE49-F238E27FC236}">
                    <a16:creationId xmlns:a16="http://schemas.microsoft.com/office/drawing/2014/main" id="{9DE7184B-1300-452E-9DF9-8F6A55A6F5ED}"/>
                  </a:ext>
                </a:extLst>
              </p:cNvPr>
              <p:cNvSpPr>
                <a:spLocks noChangeAspect="1" noChangeArrowheads="1"/>
              </p:cNvSpPr>
              <p:nvPr>
                <p:custDataLst>
                  <p:tags r:id="rId39"/>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2" name="Arc 48">
                <a:extLst>
                  <a:ext uri="{FF2B5EF4-FFF2-40B4-BE49-F238E27FC236}">
                    <a16:creationId xmlns:a16="http://schemas.microsoft.com/office/drawing/2014/main" id="{72CF51C1-C281-4666-BADA-2333F927F0AD}"/>
                  </a:ext>
                </a:extLst>
              </p:cNvPr>
              <p:cNvSpPr>
                <a:spLocks noChangeAspect="1"/>
              </p:cNvSpPr>
              <p:nvPr>
                <p:custDataLst>
                  <p:tags r:id="rId40"/>
                </p:custDataLst>
              </p:nvPr>
            </p:nvSpPr>
            <p:spPr bwMode="auto">
              <a:xfrm>
                <a:off x="4495" y="1198"/>
                <a:ext cx="160" cy="160"/>
              </a:xfrm>
              <a:prstGeom prst="arc">
                <a:avLst>
                  <a:gd name="adj1" fmla="val 16200000"/>
                  <a:gd name="adj2" fmla="val 108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7" name="MoonLegend5">
              <a:extLst>
                <a:ext uri="{FF2B5EF4-FFF2-40B4-BE49-F238E27FC236}">
                  <a16:creationId xmlns:a16="http://schemas.microsoft.com/office/drawing/2014/main" id="{39A5EAFF-E14A-4A9D-BEC5-B5DBB33090F6}"/>
                </a:ext>
              </a:extLst>
            </p:cNvPr>
            <p:cNvGrpSpPr>
              <a:grpSpLocks noChangeAspect="1"/>
            </p:cNvGrpSpPr>
            <p:nvPr>
              <p:custDataLst>
                <p:tags r:id="rId30"/>
              </p:custDataLst>
            </p:nvPr>
          </p:nvGrpSpPr>
          <p:grpSpPr bwMode="auto">
            <a:xfrm>
              <a:off x="7875175" y="1383590"/>
              <a:ext cx="209550" cy="209551"/>
              <a:chOff x="4495" y="1440"/>
              <a:chExt cx="160" cy="160"/>
            </a:xfrm>
          </p:grpSpPr>
          <p:sp>
            <p:nvSpPr>
              <p:cNvPr id="139" name="Oval 50">
                <a:extLst>
                  <a:ext uri="{FF2B5EF4-FFF2-40B4-BE49-F238E27FC236}">
                    <a16:creationId xmlns:a16="http://schemas.microsoft.com/office/drawing/2014/main" id="{8270C99A-C97C-472E-87ED-CB953614E82C}"/>
                  </a:ext>
                </a:extLst>
              </p:cNvPr>
              <p:cNvSpPr>
                <a:spLocks noChangeAspect="1" noChangeArrowheads="1"/>
              </p:cNvSpPr>
              <p:nvPr>
                <p:custDataLst>
                  <p:tags r:id="rId37"/>
                </p:custDataLst>
              </p:nvPr>
            </p:nvSpPr>
            <p:spPr bwMode="auto">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0" name="Oval 51">
                <a:extLst>
                  <a:ext uri="{FF2B5EF4-FFF2-40B4-BE49-F238E27FC236}">
                    <a16:creationId xmlns:a16="http://schemas.microsoft.com/office/drawing/2014/main" id="{DD90D9A1-5CEF-4E9B-BB5D-EEB826FA8803}"/>
                  </a:ext>
                </a:extLst>
              </p:cNvPr>
              <p:cNvSpPr>
                <a:spLocks noChangeAspect="1" noChangeArrowheads="1"/>
              </p:cNvSpPr>
              <p:nvPr>
                <p:custDataLst>
                  <p:tags r:id="rId38"/>
                </p:custDataLst>
              </p:nvPr>
            </p:nvSpPr>
            <p:spPr bwMode="auto">
              <a:xfrm>
                <a:off x="4495" y="1440"/>
                <a:ext cx="160" cy="160"/>
              </a:xfrm>
              <a:prstGeom prst="arc">
                <a:avLst>
                  <a:gd name="adj1" fmla="val 16200000"/>
                  <a:gd name="adj2" fmla="val 162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sp>
          <p:nvSpPr>
            <p:cNvPr id="128" name="Legend1">
              <a:extLst>
                <a:ext uri="{FF2B5EF4-FFF2-40B4-BE49-F238E27FC236}">
                  <a16:creationId xmlns:a16="http://schemas.microsoft.com/office/drawing/2014/main" id="{3B3FE0A6-A43F-4445-83DD-61C1D3F365D0}"/>
                </a:ext>
              </a:extLst>
            </p:cNvPr>
            <p:cNvSpPr>
              <a:spLocks noChangeArrowheads="1"/>
            </p:cNvSpPr>
            <p:nvPr/>
          </p:nvSpPr>
          <p:spPr bwMode="auto">
            <a:xfrm>
              <a:off x="8195850" y="2993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9" name="Legend2">
              <a:extLst>
                <a:ext uri="{FF2B5EF4-FFF2-40B4-BE49-F238E27FC236}">
                  <a16:creationId xmlns:a16="http://schemas.microsoft.com/office/drawing/2014/main" id="{1B7F5E72-496E-4D7D-B786-F7193891540B}"/>
                </a:ext>
              </a:extLst>
            </p:cNvPr>
            <p:cNvSpPr>
              <a:spLocks noChangeArrowheads="1"/>
            </p:cNvSpPr>
            <p:nvPr/>
          </p:nvSpPr>
          <p:spPr bwMode="auto">
            <a:xfrm>
              <a:off x="8195850" y="5739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0" name="Legend3">
              <a:extLst>
                <a:ext uri="{FF2B5EF4-FFF2-40B4-BE49-F238E27FC236}">
                  <a16:creationId xmlns:a16="http://schemas.microsoft.com/office/drawing/2014/main" id="{6BED788B-8BCA-4C41-A136-FC1C4EA69C5D}"/>
                </a:ext>
              </a:extLst>
            </p:cNvPr>
            <p:cNvSpPr>
              <a:spLocks noChangeArrowheads="1"/>
            </p:cNvSpPr>
            <p:nvPr/>
          </p:nvSpPr>
          <p:spPr bwMode="auto">
            <a:xfrm>
              <a:off x="8195850" y="8486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1" name="Legend4">
              <a:extLst>
                <a:ext uri="{FF2B5EF4-FFF2-40B4-BE49-F238E27FC236}">
                  <a16:creationId xmlns:a16="http://schemas.microsoft.com/office/drawing/2014/main" id="{1F435492-F49A-4452-9DDF-F3F389C6B20A}"/>
                </a:ext>
              </a:extLst>
            </p:cNvPr>
            <p:cNvSpPr>
              <a:spLocks noChangeArrowheads="1"/>
            </p:cNvSpPr>
            <p:nvPr/>
          </p:nvSpPr>
          <p:spPr bwMode="auto">
            <a:xfrm>
              <a:off x="8195850" y="11200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2" name="Legend5">
              <a:extLst>
                <a:ext uri="{FF2B5EF4-FFF2-40B4-BE49-F238E27FC236}">
                  <a16:creationId xmlns:a16="http://schemas.microsoft.com/office/drawing/2014/main" id="{0197AD73-8E7A-45CF-9B82-09781B9D951F}"/>
                </a:ext>
              </a:extLst>
            </p:cNvPr>
            <p:cNvSpPr>
              <a:spLocks noChangeArrowheads="1"/>
            </p:cNvSpPr>
            <p:nvPr/>
          </p:nvSpPr>
          <p:spPr bwMode="auto">
            <a:xfrm>
              <a:off x="8195850" y="13962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133" name="MoonLegend3">
              <a:extLst>
                <a:ext uri="{FF2B5EF4-FFF2-40B4-BE49-F238E27FC236}">
                  <a16:creationId xmlns:a16="http://schemas.microsoft.com/office/drawing/2014/main" id="{F1793A71-763A-452B-ADFD-0DD24348043B}"/>
                </a:ext>
              </a:extLst>
            </p:cNvPr>
            <p:cNvGrpSpPr>
              <a:grpSpLocks noChangeAspect="1"/>
            </p:cNvGrpSpPr>
            <p:nvPr>
              <p:custDataLst>
                <p:tags r:id="rId31"/>
              </p:custDataLst>
            </p:nvPr>
          </p:nvGrpSpPr>
          <p:grpSpPr bwMode="auto">
            <a:xfrm>
              <a:off x="7875175" y="835107"/>
              <a:ext cx="209550" cy="209551"/>
              <a:chOff x="4495" y="1198"/>
              <a:chExt cx="160" cy="160"/>
            </a:xfrm>
          </p:grpSpPr>
          <p:sp>
            <p:nvSpPr>
              <p:cNvPr id="137" name="Oval 47">
                <a:extLst>
                  <a:ext uri="{FF2B5EF4-FFF2-40B4-BE49-F238E27FC236}">
                    <a16:creationId xmlns:a16="http://schemas.microsoft.com/office/drawing/2014/main" id="{23A52D72-0154-4DCA-AEE1-728AAE0848A6}"/>
                  </a:ext>
                </a:extLst>
              </p:cNvPr>
              <p:cNvSpPr>
                <a:spLocks noChangeAspect="1" noChangeArrowheads="1"/>
              </p:cNvSpPr>
              <p:nvPr>
                <p:custDataLst>
                  <p:tags r:id="rId35"/>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8" name="Arc 48">
                <a:extLst>
                  <a:ext uri="{FF2B5EF4-FFF2-40B4-BE49-F238E27FC236}">
                    <a16:creationId xmlns:a16="http://schemas.microsoft.com/office/drawing/2014/main" id="{F92F2FC3-5B75-4314-BDC9-55AA2E96DF1A}"/>
                  </a:ext>
                </a:extLst>
              </p:cNvPr>
              <p:cNvSpPr>
                <a:spLocks noChangeAspect="1"/>
              </p:cNvSpPr>
              <p:nvPr>
                <p:custDataLst>
                  <p:tags r:id="rId36"/>
                </p:custDataLst>
              </p:nvPr>
            </p:nvSpPr>
            <p:spPr bwMode="auto">
              <a:xfrm>
                <a:off x="4495" y="1198"/>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34" name="MoonLegend1">
              <a:extLst>
                <a:ext uri="{FF2B5EF4-FFF2-40B4-BE49-F238E27FC236}">
                  <a16:creationId xmlns:a16="http://schemas.microsoft.com/office/drawing/2014/main" id="{0BF7D195-32BD-4E73-8849-D49FD6E69E34}"/>
                </a:ext>
              </a:extLst>
            </p:cNvPr>
            <p:cNvGrpSpPr>
              <a:grpSpLocks noChangeAspect="1"/>
            </p:cNvGrpSpPr>
            <p:nvPr userDrawn="1">
              <p:custDataLst>
                <p:tags r:id="rId32"/>
              </p:custDataLst>
            </p:nvPr>
          </p:nvGrpSpPr>
          <p:grpSpPr bwMode="auto">
            <a:xfrm>
              <a:off x="7875175" y="286625"/>
              <a:ext cx="209550" cy="209551"/>
              <a:chOff x="1694" y="2044"/>
              <a:chExt cx="160" cy="160"/>
            </a:xfrm>
          </p:grpSpPr>
          <p:sp>
            <p:nvSpPr>
              <p:cNvPr id="135" name="Oval 41">
                <a:extLst>
                  <a:ext uri="{FF2B5EF4-FFF2-40B4-BE49-F238E27FC236}">
                    <a16:creationId xmlns:a16="http://schemas.microsoft.com/office/drawing/2014/main" id="{E1F3D45D-EA9E-493A-977C-E636C233CBFC}"/>
                  </a:ext>
                </a:extLst>
              </p:cNvPr>
              <p:cNvSpPr>
                <a:spLocks noChangeAspect="1" noChangeArrowheads="1"/>
              </p:cNvSpPr>
              <p:nvPr>
                <p:custDataLst>
                  <p:tags r:id="rId33"/>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6" name="Arc 42" hidden="1">
                <a:extLst>
                  <a:ext uri="{FF2B5EF4-FFF2-40B4-BE49-F238E27FC236}">
                    <a16:creationId xmlns:a16="http://schemas.microsoft.com/office/drawing/2014/main" id="{AE3E6A33-1A84-4021-A61D-3EC708989732}"/>
                  </a:ext>
                </a:extLst>
              </p:cNvPr>
              <p:cNvSpPr>
                <a:spLocks noChangeAspect="1"/>
              </p:cNvSpPr>
              <p:nvPr>
                <p:custDataLst>
                  <p:tags r:id="rId34"/>
                </p:custDataLst>
              </p:nvPr>
            </p:nvSpPr>
            <p:spPr bwMode="auto">
              <a:xfrm>
                <a:off x="1694" y="2044"/>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grpSp>
        <p:nvGrpSpPr>
          <p:cNvPr id="145" name="Sticker" hidden="1">
            <a:extLst>
              <a:ext uri="{FF2B5EF4-FFF2-40B4-BE49-F238E27FC236}">
                <a16:creationId xmlns:a16="http://schemas.microsoft.com/office/drawing/2014/main" id="{9C024B52-C17F-4168-87B9-CE02B993FB17}"/>
              </a:ext>
            </a:extLst>
          </p:cNvPr>
          <p:cNvGrpSpPr/>
          <p:nvPr/>
        </p:nvGrpSpPr>
        <p:grpSpPr bwMode="auto">
          <a:xfrm>
            <a:off x="10706014" y="1540371"/>
            <a:ext cx="1066895" cy="212366"/>
            <a:chOff x="7673880" y="285750"/>
            <a:chExt cx="1066895" cy="212366"/>
          </a:xfrm>
        </p:grpSpPr>
        <p:sp>
          <p:nvSpPr>
            <p:cNvPr id="146" name="StickerRectangle">
              <a:extLst>
                <a:ext uri="{FF2B5EF4-FFF2-40B4-BE49-F238E27FC236}">
                  <a16:creationId xmlns:a16="http://schemas.microsoft.com/office/drawing/2014/main" id="{B7537C0A-1B15-4B0E-9EF4-A35E77A88E26}"/>
                </a:ext>
              </a:extLst>
            </p:cNvPr>
            <p:cNvSpPr>
              <a:spLocks noChangeArrowheads="1"/>
            </p:cNvSpPr>
            <p:nvPr/>
          </p:nvSpPr>
          <p:spPr bwMode="auto">
            <a:xfrm>
              <a:off x="7673880" y="285750"/>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147" name="AutoShape 31">
              <a:extLst>
                <a:ext uri="{FF2B5EF4-FFF2-40B4-BE49-F238E27FC236}">
                  <a16:creationId xmlns:a16="http://schemas.microsoft.com/office/drawing/2014/main" id="{673C8C22-0BA5-4463-9173-5A674AF13030}"/>
                </a:ext>
              </a:extLst>
            </p:cNvPr>
            <p:cNvCxnSpPr>
              <a:cxnSpLocks noChangeShapeType="1"/>
              <a:stCxn id="146" idx="2"/>
              <a:endCxn id="146" idx="4"/>
            </p:cNvCxnSpPr>
            <p:nvPr/>
          </p:nvCxnSpPr>
          <p:spPr bwMode="auto">
            <a:xfrm>
              <a:off x="767388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48" name="AutoShape 32">
              <a:extLst>
                <a:ext uri="{FF2B5EF4-FFF2-40B4-BE49-F238E27FC236}">
                  <a16:creationId xmlns:a16="http://schemas.microsoft.com/office/drawing/2014/main" id="{C24B97FC-D58E-4E90-AF0E-5485454577A4}"/>
                </a:ext>
              </a:extLst>
            </p:cNvPr>
            <p:cNvCxnSpPr>
              <a:cxnSpLocks noChangeShapeType="1"/>
              <a:stCxn id="146" idx="4"/>
              <a:endCxn id="146" idx="6"/>
            </p:cNvCxnSpPr>
            <p:nvPr/>
          </p:nvCxnSpPr>
          <p:spPr bwMode="auto">
            <a:xfrm>
              <a:off x="7673880" y="498116"/>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5" name="Oval" hidden="1">
            <a:extLst>
              <a:ext uri="{FF2B5EF4-FFF2-40B4-BE49-F238E27FC236}">
                <a16:creationId xmlns:a16="http://schemas.microsoft.com/office/drawing/2014/main" id="{DED8CC2C-699C-4834-B356-C859528F20D2}"/>
              </a:ext>
            </a:extLst>
          </p:cNvPr>
          <p:cNvSpPr txBox="1"/>
          <p:nvPr>
            <p:custDataLst>
              <p:tags r:id="rId9"/>
            </p:custDataLst>
          </p:nvPr>
        </p:nvSpPr>
        <p:spPr>
          <a:xfrm>
            <a:off x="2521375" y="1457384"/>
            <a:ext cx="1524000" cy="1524000"/>
          </a:xfrm>
          <a:prstGeom prst="ellipse">
            <a:avLst/>
          </a:prstGeom>
          <a:solidFill>
            <a:schemeClr val="accent1"/>
          </a:solidFill>
          <a:ln w="9525">
            <a:noFill/>
            <a:miter lim="800000"/>
            <a:headEnd/>
            <a:tailEnd/>
          </a:ln>
          <a:effectLst/>
        </p:spPr>
        <p:txBody>
          <a:bodyPr vert="horz" wrap="square" lIns="3810" tIns="0" rIns="3810" bIns="0" numCol="1" anchor="ctr" anchorCtr="1"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r>
              <a:rPr lang="en-GB" sz="1600" b="1" dirty="0">
                <a:solidFill>
                  <a:schemeClr val="tx1"/>
                </a:solidFill>
              </a:rPr>
              <a:t>Text</a:t>
            </a:r>
          </a:p>
        </p:txBody>
      </p:sp>
      <p:sp>
        <p:nvSpPr>
          <p:cNvPr id="66" name="Rectangle" hidden="1">
            <a:extLst>
              <a:ext uri="{FF2B5EF4-FFF2-40B4-BE49-F238E27FC236}">
                <a16:creationId xmlns:a16="http://schemas.microsoft.com/office/drawing/2014/main" id="{47A57643-7B5F-42E7-BBDF-3FFA9307BEF7}"/>
              </a:ext>
            </a:extLst>
          </p:cNvPr>
          <p:cNvSpPr txBox="1"/>
          <p:nvPr>
            <p:custDataLst>
              <p:tags r:id="rId10"/>
            </p:custDataLst>
          </p:nvPr>
        </p:nvSpPr>
        <p:spPr>
          <a:xfrm>
            <a:off x="2521375" y="3108384"/>
            <a:ext cx="1524000" cy="1524000"/>
          </a:xfrm>
          <a:prstGeom prst="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7" name="RoundedRectangle" hidden="1">
            <a:extLst>
              <a:ext uri="{FF2B5EF4-FFF2-40B4-BE49-F238E27FC236}">
                <a16:creationId xmlns:a16="http://schemas.microsoft.com/office/drawing/2014/main" id="{480E966B-458C-4869-BC2C-6F69E2F5E10D}"/>
              </a:ext>
            </a:extLst>
          </p:cNvPr>
          <p:cNvSpPr txBox="1"/>
          <p:nvPr>
            <p:custDataLst>
              <p:tags r:id="rId11"/>
            </p:custDataLst>
          </p:nvPr>
        </p:nvSpPr>
        <p:spPr>
          <a:xfrm>
            <a:off x="2521375" y="4759384"/>
            <a:ext cx="1524000" cy="1524000"/>
          </a:xfrm>
          <a:prstGeom prst="round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8" name="Arrow" hidden="1">
            <a:extLst>
              <a:ext uri="{FF2B5EF4-FFF2-40B4-BE49-F238E27FC236}">
                <a16:creationId xmlns:a16="http://schemas.microsoft.com/office/drawing/2014/main" id="{FEAD16E3-17A4-43D6-9716-9ED19906E7B5}"/>
              </a:ext>
            </a:extLst>
          </p:cNvPr>
          <p:cNvSpPr txBox="1"/>
          <p:nvPr>
            <p:custDataLst>
              <p:tags r:id="rId12"/>
            </p:custDataLst>
          </p:nvPr>
        </p:nvSpPr>
        <p:spPr>
          <a:xfrm>
            <a:off x="4477175" y="1457384"/>
            <a:ext cx="1828800" cy="914400"/>
          </a:xfrm>
          <a:prstGeom prst="rightArrow">
            <a:avLst>
              <a:gd name="adj1" fmla="val 54000"/>
              <a:gd name="adj2" fmla="val 37678"/>
            </a:avLst>
          </a:prstGeom>
          <a:solidFill>
            <a:schemeClr val="accent1"/>
          </a:solidFill>
          <a:ln w="9525">
            <a:noFill/>
            <a:miter lim="800000"/>
            <a:headEnd/>
            <a:tailEnd/>
          </a:ln>
          <a:effectLst/>
        </p:spPr>
        <p:txBody>
          <a:bodyPr vert="horz" wrap="square" lIns="7620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9" name="DirArrow" hidden="1">
            <a:extLst>
              <a:ext uri="{FF2B5EF4-FFF2-40B4-BE49-F238E27FC236}">
                <a16:creationId xmlns:a16="http://schemas.microsoft.com/office/drawing/2014/main" id="{65A6ADA3-1654-43AF-9A85-D9706A20ACF1}"/>
              </a:ext>
            </a:extLst>
          </p:cNvPr>
          <p:cNvSpPr>
            <a:spLocks/>
          </p:cNvSpPr>
          <p:nvPr>
            <p:custDataLst>
              <p:tags r:id="rId13"/>
            </p:custDataLst>
          </p:nvPr>
        </p:nvSpPr>
        <p:spPr>
          <a:xfrm rot="5400000">
            <a:off x="7341025" y="4251384"/>
            <a:ext cx="3086100" cy="342900"/>
          </a:xfrm>
          <a:prstGeom prst="triangl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0" name="Bracket" hidden="1">
            <a:extLst>
              <a:ext uri="{FF2B5EF4-FFF2-40B4-BE49-F238E27FC236}">
                <a16:creationId xmlns:a16="http://schemas.microsoft.com/office/drawing/2014/main" id="{653DD1EC-0C5D-4C59-BF81-1DCC17B87A67}"/>
              </a:ext>
            </a:extLst>
          </p:cNvPr>
          <p:cNvSpPr>
            <a:spLocks noChangeAspect="1"/>
          </p:cNvSpPr>
          <p:nvPr>
            <p:custDataLst>
              <p:tags r:id="rId14"/>
            </p:custDataLst>
          </p:nvPr>
        </p:nvSpPr>
        <p:spPr>
          <a:xfrm>
            <a:off x="9165630" y="2498784"/>
            <a:ext cx="190501" cy="1651001"/>
          </a:xfrm>
          <a:custGeom>
            <a:avLst/>
            <a:gdLst/>
            <a:ahLst/>
            <a:cxnLst/>
            <a:rect l="0" t="0" r="0" b="0"/>
            <a:pathLst>
              <a:path w="190501" h="1651001">
                <a:moveTo>
                  <a:pt x="0" y="0"/>
                </a:moveTo>
                <a:lnTo>
                  <a:pt x="127000" y="0"/>
                </a:lnTo>
                <a:lnTo>
                  <a:pt x="127000" y="762000"/>
                </a:lnTo>
                <a:lnTo>
                  <a:pt x="190500" y="825500"/>
                </a:lnTo>
                <a:lnTo>
                  <a:pt x="127000" y="889000"/>
                </a:lnTo>
                <a:lnTo>
                  <a:pt x="127000" y="1651000"/>
                </a:lnTo>
                <a:lnTo>
                  <a:pt x="0" y="1651000"/>
                </a:lnTo>
              </a:path>
            </a:pathLst>
          </a:custGeom>
          <a:noFill/>
          <a:ln>
            <a:solidFill>
              <a:srgbClr val="8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dirty="0">
              <a:solidFill>
                <a:schemeClr val="tx1"/>
              </a:solidFill>
            </a:endParaRPr>
          </a:p>
        </p:txBody>
      </p:sp>
      <p:grpSp>
        <p:nvGrpSpPr>
          <p:cNvPr id="71" name="Flow" hidden="1">
            <a:extLst>
              <a:ext uri="{FF2B5EF4-FFF2-40B4-BE49-F238E27FC236}">
                <a16:creationId xmlns:a16="http://schemas.microsoft.com/office/drawing/2014/main" id="{80E90DDA-8F1D-43F2-9A17-5A0E3770973D}"/>
              </a:ext>
            </a:extLst>
          </p:cNvPr>
          <p:cNvGrpSpPr/>
          <p:nvPr>
            <p:custDataLst>
              <p:tags r:id="rId15"/>
            </p:custDataLst>
          </p:nvPr>
        </p:nvGrpSpPr>
        <p:grpSpPr>
          <a:xfrm>
            <a:off x="4477175" y="4276785"/>
            <a:ext cx="1828800" cy="914400"/>
            <a:chOff x="5905500" y="3124200"/>
            <a:chExt cx="1828800" cy="914400"/>
          </a:xfrm>
          <a:solidFill>
            <a:schemeClr val="accent1"/>
          </a:solidFill>
        </p:grpSpPr>
        <p:sp>
          <p:nvSpPr>
            <p:cNvPr id="84" name="Freeform 217">
              <a:extLst>
                <a:ext uri="{FF2B5EF4-FFF2-40B4-BE49-F238E27FC236}">
                  <a16:creationId xmlns:a16="http://schemas.microsoft.com/office/drawing/2014/main" id="{C3422A31-BB50-4163-983F-341CBF101FE9}"/>
                </a:ext>
              </a:extLst>
            </p:cNvPr>
            <p:cNvSpPr/>
            <p:nvPr>
              <p:custDataLst>
                <p:tags r:id="rId26"/>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5" name="TextBox 84">
              <a:extLst>
                <a:ext uri="{FF2B5EF4-FFF2-40B4-BE49-F238E27FC236}">
                  <a16:creationId xmlns:a16="http://schemas.microsoft.com/office/drawing/2014/main" id="{15237602-9EB2-4F20-BE13-3603314479C5}"/>
                </a:ext>
              </a:extLst>
            </p:cNvPr>
            <p:cNvSpPr txBox="1"/>
            <p:nvPr>
              <p:custDataLst>
                <p:tags r:id="rId27"/>
              </p:custDataLst>
            </p:nvPr>
          </p:nvSpPr>
          <p:spPr>
            <a:xfrm>
              <a:off x="5969000" y="3187700"/>
              <a:ext cx="1524000" cy="7874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grpSp>
        <p:nvGrpSpPr>
          <p:cNvPr id="72" name="SplitFlow" hidden="1">
            <a:extLst>
              <a:ext uri="{FF2B5EF4-FFF2-40B4-BE49-F238E27FC236}">
                <a16:creationId xmlns:a16="http://schemas.microsoft.com/office/drawing/2014/main" id="{714C3499-8C48-49B0-A70F-00CC09C96AFA}"/>
              </a:ext>
            </a:extLst>
          </p:cNvPr>
          <p:cNvGrpSpPr/>
          <p:nvPr>
            <p:custDataLst>
              <p:tags r:id="rId16"/>
            </p:custDataLst>
          </p:nvPr>
        </p:nvGrpSpPr>
        <p:grpSpPr>
          <a:xfrm>
            <a:off x="4477175" y="5318185"/>
            <a:ext cx="1828800" cy="914400"/>
            <a:chOff x="114300" y="1270000"/>
            <a:chExt cx="1828800" cy="914400"/>
          </a:xfrm>
          <a:solidFill>
            <a:schemeClr val="accent1"/>
          </a:solidFill>
        </p:grpSpPr>
        <p:sp>
          <p:nvSpPr>
            <p:cNvPr id="80" name="Freeform 213">
              <a:extLst>
                <a:ext uri="{FF2B5EF4-FFF2-40B4-BE49-F238E27FC236}">
                  <a16:creationId xmlns:a16="http://schemas.microsoft.com/office/drawing/2014/main" id="{00F59143-838F-4344-B879-BDAD5ECA1559}"/>
                </a:ext>
              </a:extLst>
            </p:cNvPr>
            <p:cNvSpPr/>
            <p:nvPr>
              <p:custDataLst>
                <p:tags r:id="rId22"/>
              </p:custDataLst>
            </p:nvPr>
          </p:nvSpPr>
          <p:spPr>
            <a:xfrm>
              <a:off x="114300" y="12700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0" y="0"/>
                  </a:moveTo>
                  <a:lnTo>
                    <a:pt x="1664208" y="0"/>
                  </a:lnTo>
                  <a:lnTo>
                    <a:pt x="1828800" y="457200"/>
                  </a:lnTo>
                  <a:lnTo>
                    <a:pt x="0" y="45720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1" name="TextBox 80">
              <a:extLst>
                <a:ext uri="{FF2B5EF4-FFF2-40B4-BE49-F238E27FC236}">
                  <a16:creationId xmlns:a16="http://schemas.microsoft.com/office/drawing/2014/main" id="{D8276C6E-C5E0-4A96-9B2E-AFD003D1D093}"/>
                </a:ext>
              </a:extLst>
            </p:cNvPr>
            <p:cNvSpPr txBox="1"/>
            <p:nvPr>
              <p:custDataLst>
                <p:tags r:id="rId23"/>
              </p:custDataLst>
            </p:nvPr>
          </p:nvSpPr>
          <p:spPr>
            <a:xfrm>
              <a:off x="177800" y="13271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82" name="Freeform 215">
              <a:extLst>
                <a:ext uri="{FF2B5EF4-FFF2-40B4-BE49-F238E27FC236}">
                  <a16:creationId xmlns:a16="http://schemas.microsoft.com/office/drawing/2014/main" id="{9EE0B1A3-4A3F-40BB-9BB5-6074BDD82BB5}"/>
                </a:ext>
              </a:extLst>
            </p:cNvPr>
            <p:cNvSpPr/>
            <p:nvPr>
              <p:custDataLst>
                <p:tags r:id="rId24"/>
              </p:custDataLst>
            </p:nvPr>
          </p:nvSpPr>
          <p:spPr>
            <a:xfrm>
              <a:off x="114300" y="17272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30480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0 h 457200"/>
                <a:gd name="connsiteX1" fmla="*/ 1511808 w 1828800"/>
                <a:gd name="connsiteY1" fmla="*/ 457200 h 457200"/>
                <a:gd name="connsiteX2" fmla="*/ 1828800 w 1828800"/>
                <a:gd name="connsiteY2" fmla="*/ 152400 h 457200"/>
                <a:gd name="connsiteX3" fmla="*/ 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15240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1828800" y="0"/>
                  </a:moveTo>
                  <a:lnTo>
                    <a:pt x="1664208" y="457200"/>
                  </a:lnTo>
                  <a:lnTo>
                    <a:pt x="0" y="457200"/>
                  </a:lnTo>
                  <a:lnTo>
                    <a:pt x="0" y="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3" name="TextBox 82">
              <a:extLst>
                <a:ext uri="{FF2B5EF4-FFF2-40B4-BE49-F238E27FC236}">
                  <a16:creationId xmlns:a16="http://schemas.microsoft.com/office/drawing/2014/main" id="{5B68CF97-DF78-4124-B3C5-67E53B711173}"/>
                </a:ext>
              </a:extLst>
            </p:cNvPr>
            <p:cNvSpPr txBox="1"/>
            <p:nvPr>
              <p:custDataLst>
                <p:tags r:id="rId25"/>
              </p:custDataLst>
            </p:nvPr>
          </p:nvSpPr>
          <p:spPr>
            <a:xfrm>
              <a:off x="177800" y="17843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sp>
        <p:nvSpPr>
          <p:cNvPr id="73" name="SingleChevron" hidden="1">
            <a:extLst>
              <a:ext uri="{FF2B5EF4-FFF2-40B4-BE49-F238E27FC236}">
                <a16:creationId xmlns:a16="http://schemas.microsoft.com/office/drawing/2014/main" id="{E130F9F6-A5F5-43E1-BECA-605B14AD1EE6}"/>
              </a:ext>
            </a:extLst>
          </p:cNvPr>
          <p:cNvSpPr>
            <a:spLocks noChangeAspect="1"/>
          </p:cNvSpPr>
          <p:nvPr>
            <p:custDataLst>
              <p:tags r:id="rId17"/>
            </p:custDataLst>
          </p:nvPr>
        </p:nvSpPr>
        <p:spPr>
          <a:xfrm>
            <a:off x="6864775" y="1457384"/>
            <a:ext cx="666750" cy="15240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nvGrpSpPr>
          <p:cNvPr id="74" name="DoubleChevron" hidden="1">
            <a:extLst>
              <a:ext uri="{FF2B5EF4-FFF2-40B4-BE49-F238E27FC236}">
                <a16:creationId xmlns:a16="http://schemas.microsoft.com/office/drawing/2014/main" id="{E4D46B1D-DBE6-4280-8ABE-B888001D853B}"/>
              </a:ext>
            </a:extLst>
          </p:cNvPr>
          <p:cNvGrpSpPr>
            <a:grpSpLocks noChangeAspect="1"/>
          </p:cNvGrpSpPr>
          <p:nvPr>
            <p:custDataLst>
              <p:tags r:id="rId18"/>
            </p:custDataLst>
          </p:nvPr>
        </p:nvGrpSpPr>
        <p:grpSpPr>
          <a:xfrm>
            <a:off x="6864775" y="3108384"/>
            <a:ext cx="1014329" cy="1524000"/>
            <a:chOff x="1270000" y="1270000"/>
            <a:chExt cx="2409032" cy="3619500"/>
          </a:xfrm>
          <a:solidFill>
            <a:schemeClr val="accent1"/>
          </a:solidFill>
        </p:grpSpPr>
        <p:sp>
          <p:nvSpPr>
            <p:cNvPr id="78" name="Chevron1">
              <a:extLst>
                <a:ext uri="{FF2B5EF4-FFF2-40B4-BE49-F238E27FC236}">
                  <a16:creationId xmlns:a16="http://schemas.microsoft.com/office/drawing/2014/main" id="{829B369B-4BFD-46C1-A6DC-092E49801EFA}"/>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9" name="Chevron2">
              <a:extLst>
                <a:ext uri="{FF2B5EF4-FFF2-40B4-BE49-F238E27FC236}">
                  <a16:creationId xmlns:a16="http://schemas.microsoft.com/office/drawing/2014/main" id="{0FF69B3B-D195-4077-8289-5ACC6CCAA48C}"/>
                </a:ext>
              </a:extLst>
            </p:cNvPr>
            <p:cNvSpPr>
              <a:spLocks noChangeAspect="1"/>
            </p:cNvSpPr>
            <p:nvPr>
              <p:custDataLst>
                <p:tags r:id="rId21"/>
              </p:custDataLst>
            </p:nvPr>
          </p:nvSpPr>
          <p:spPr>
            <a:xfrm>
              <a:off x="20955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grpSp>
        <p:nvGrpSpPr>
          <p:cNvPr id="75" name="DoubleChevron2" hidden="1">
            <a:extLst>
              <a:ext uri="{FF2B5EF4-FFF2-40B4-BE49-F238E27FC236}">
                <a16:creationId xmlns:a16="http://schemas.microsoft.com/office/drawing/2014/main" id="{9D6BEFCD-0F6B-4898-B058-7EF774C6E8B1}"/>
              </a:ext>
            </a:extLst>
          </p:cNvPr>
          <p:cNvGrpSpPr>
            <a:grpSpLocks noChangeAspect="1"/>
          </p:cNvGrpSpPr>
          <p:nvPr>
            <p:custDataLst>
              <p:tags r:id="rId19"/>
            </p:custDataLst>
          </p:nvPr>
        </p:nvGrpSpPr>
        <p:grpSpPr>
          <a:xfrm>
            <a:off x="6864775" y="4759384"/>
            <a:ext cx="1242929" cy="1524000"/>
            <a:chOff x="1270000" y="1270000"/>
            <a:chExt cx="2951957" cy="3619500"/>
          </a:xfrm>
          <a:solidFill>
            <a:schemeClr val="accent1"/>
          </a:solidFill>
        </p:grpSpPr>
        <p:sp>
          <p:nvSpPr>
            <p:cNvPr id="76" name="Chevron1">
              <a:extLst>
                <a:ext uri="{FF2B5EF4-FFF2-40B4-BE49-F238E27FC236}">
                  <a16:creationId xmlns:a16="http://schemas.microsoft.com/office/drawing/2014/main" id="{044061E5-BFB7-41DC-88AA-79C8D52FCCA2}"/>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7" name="Chevron2">
              <a:extLst>
                <a:ext uri="{FF2B5EF4-FFF2-40B4-BE49-F238E27FC236}">
                  <a16:creationId xmlns:a16="http://schemas.microsoft.com/office/drawing/2014/main" id="{FC873800-81BE-4F96-A196-249B6078C89C}"/>
                </a:ext>
              </a:extLst>
            </p:cNvPr>
            <p:cNvSpPr>
              <a:spLocks noChangeAspect="1"/>
            </p:cNvSpPr>
            <p:nvPr>
              <p:custDataLst>
                <p:tags r:id="rId20"/>
              </p:custDataLst>
            </p:nvPr>
          </p:nvSpPr>
          <p:spPr>
            <a:xfrm>
              <a:off x="2095500" y="1270000"/>
              <a:ext cx="2126457" cy="36195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spTree>
    <p:extLst>
      <p:ext uri="{BB962C8B-B14F-4D97-AF65-F5344CB8AC3E}">
        <p14:creationId xmlns:p14="http://schemas.microsoft.com/office/powerpoint/2010/main" val="32480196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3" r:id="rId3"/>
  </p:sldLayoutIdLst>
  <p:hf hdr="0" ftr="0" dt="0"/>
  <p:txStyles>
    <p:titleStyle>
      <a:lvl1pPr algn="l" defTabSz="914074" rtl="0" eaLnBrk="1" fontAlgn="base" hangingPunct="1">
        <a:spcBef>
          <a:spcPct val="0"/>
        </a:spcBef>
        <a:spcAft>
          <a:spcPct val="0"/>
        </a:spcAft>
        <a:tabLst>
          <a:tab pos="275519" algn="l"/>
        </a:tabLst>
        <a:defRPr sz="2800" b="1" baseline="0">
          <a:solidFill>
            <a:schemeClr val="accent1"/>
          </a:solidFill>
          <a:latin typeface="+mj-lt"/>
          <a:ea typeface="+mj-ea"/>
          <a:cs typeface="+mj-cs"/>
        </a:defRPr>
      </a:lvl1pPr>
      <a:lvl2pPr algn="l" defTabSz="914074" rtl="0" eaLnBrk="1" fontAlgn="base" hangingPunct="1">
        <a:spcBef>
          <a:spcPct val="0"/>
        </a:spcBef>
        <a:spcAft>
          <a:spcPct val="0"/>
        </a:spcAft>
        <a:defRPr sz="1941" b="1">
          <a:solidFill>
            <a:schemeClr val="tx2"/>
          </a:solidFill>
          <a:latin typeface="Arial" charset="0"/>
        </a:defRPr>
      </a:lvl2pPr>
      <a:lvl3pPr algn="l" defTabSz="914074" rtl="0" eaLnBrk="1" fontAlgn="base" hangingPunct="1">
        <a:spcBef>
          <a:spcPct val="0"/>
        </a:spcBef>
        <a:spcAft>
          <a:spcPct val="0"/>
        </a:spcAft>
        <a:defRPr sz="1941" b="1">
          <a:solidFill>
            <a:schemeClr val="tx2"/>
          </a:solidFill>
          <a:latin typeface="Arial" charset="0"/>
        </a:defRPr>
      </a:lvl3pPr>
      <a:lvl4pPr algn="l" defTabSz="914074" rtl="0" eaLnBrk="1" fontAlgn="base" hangingPunct="1">
        <a:spcBef>
          <a:spcPct val="0"/>
        </a:spcBef>
        <a:spcAft>
          <a:spcPct val="0"/>
        </a:spcAft>
        <a:defRPr sz="1941" b="1">
          <a:solidFill>
            <a:schemeClr val="tx2"/>
          </a:solidFill>
          <a:latin typeface="Arial" charset="0"/>
        </a:defRPr>
      </a:lvl4pPr>
      <a:lvl5pPr algn="l" defTabSz="914074" rtl="0" eaLnBrk="1" fontAlgn="base" hangingPunct="1">
        <a:spcBef>
          <a:spcPct val="0"/>
        </a:spcBef>
        <a:spcAft>
          <a:spcPct val="0"/>
        </a:spcAft>
        <a:defRPr sz="1941" b="1">
          <a:solidFill>
            <a:schemeClr val="tx2"/>
          </a:solidFill>
          <a:latin typeface="Arial" charset="0"/>
        </a:defRPr>
      </a:lvl5pPr>
      <a:lvl6pPr marL="466761" algn="l" defTabSz="914074" rtl="0" eaLnBrk="1" fontAlgn="base" hangingPunct="1">
        <a:spcBef>
          <a:spcPct val="0"/>
        </a:spcBef>
        <a:spcAft>
          <a:spcPct val="0"/>
        </a:spcAft>
        <a:defRPr sz="1941" b="1">
          <a:solidFill>
            <a:schemeClr val="tx2"/>
          </a:solidFill>
          <a:latin typeface="Arial" charset="0"/>
        </a:defRPr>
      </a:lvl6pPr>
      <a:lvl7pPr marL="933522" algn="l" defTabSz="914074" rtl="0" eaLnBrk="1" fontAlgn="base" hangingPunct="1">
        <a:spcBef>
          <a:spcPct val="0"/>
        </a:spcBef>
        <a:spcAft>
          <a:spcPct val="0"/>
        </a:spcAft>
        <a:defRPr sz="1941" b="1">
          <a:solidFill>
            <a:schemeClr val="tx2"/>
          </a:solidFill>
          <a:latin typeface="Arial" charset="0"/>
        </a:defRPr>
      </a:lvl7pPr>
      <a:lvl8pPr marL="1400283" algn="l" defTabSz="914074" rtl="0" eaLnBrk="1" fontAlgn="base" hangingPunct="1">
        <a:spcBef>
          <a:spcPct val="0"/>
        </a:spcBef>
        <a:spcAft>
          <a:spcPct val="0"/>
        </a:spcAft>
        <a:defRPr sz="1941" b="1">
          <a:solidFill>
            <a:schemeClr val="tx2"/>
          </a:solidFill>
          <a:latin typeface="Arial" charset="0"/>
        </a:defRPr>
      </a:lvl8pPr>
      <a:lvl9pPr marL="1867045" algn="l" defTabSz="914074" rtl="0" eaLnBrk="1" fontAlgn="base" hangingPunct="1">
        <a:spcBef>
          <a:spcPct val="0"/>
        </a:spcBef>
        <a:spcAft>
          <a:spcPct val="0"/>
        </a:spcAft>
        <a:defRPr sz="1941" b="1">
          <a:solidFill>
            <a:schemeClr val="tx2"/>
          </a:solidFill>
          <a:latin typeface="Arial" charset="0"/>
        </a:defRPr>
      </a:lvl9pPr>
    </p:titleStyle>
    <p:body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3522" rtl="0" eaLnBrk="1" latinLnBrk="0" hangingPunct="1">
        <a:defRPr sz="1839" kern="1200">
          <a:solidFill>
            <a:schemeClr val="tx1"/>
          </a:solidFill>
          <a:latin typeface="+mn-lt"/>
          <a:ea typeface="+mn-ea"/>
          <a:cs typeface="+mn-cs"/>
        </a:defRPr>
      </a:lvl1pPr>
      <a:lvl2pPr marL="466761" algn="l" defTabSz="933522" rtl="0" eaLnBrk="1" latinLnBrk="0" hangingPunct="1">
        <a:defRPr sz="1839" kern="1200">
          <a:solidFill>
            <a:schemeClr val="tx1"/>
          </a:solidFill>
          <a:latin typeface="+mn-lt"/>
          <a:ea typeface="+mn-ea"/>
          <a:cs typeface="+mn-cs"/>
        </a:defRPr>
      </a:lvl2pPr>
      <a:lvl3pPr marL="933522" algn="l" defTabSz="933522" rtl="0" eaLnBrk="1" latinLnBrk="0" hangingPunct="1">
        <a:defRPr sz="1839" kern="1200">
          <a:solidFill>
            <a:schemeClr val="tx1"/>
          </a:solidFill>
          <a:latin typeface="+mn-lt"/>
          <a:ea typeface="+mn-ea"/>
          <a:cs typeface="+mn-cs"/>
        </a:defRPr>
      </a:lvl3pPr>
      <a:lvl4pPr marL="1400283" algn="l" defTabSz="933522" rtl="0" eaLnBrk="1" latinLnBrk="0" hangingPunct="1">
        <a:defRPr sz="1839" kern="1200">
          <a:solidFill>
            <a:schemeClr val="tx1"/>
          </a:solidFill>
          <a:latin typeface="+mn-lt"/>
          <a:ea typeface="+mn-ea"/>
          <a:cs typeface="+mn-cs"/>
        </a:defRPr>
      </a:lvl4pPr>
      <a:lvl5pPr marL="1867045" algn="l" defTabSz="933522" rtl="0" eaLnBrk="1" latinLnBrk="0" hangingPunct="1">
        <a:defRPr sz="1839" kern="1200">
          <a:solidFill>
            <a:schemeClr val="tx1"/>
          </a:solidFill>
          <a:latin typeface="+mn-lt"/>
          <a:ea typeface="+mn-ea"/>
          <a:cs typeface="+mn-cs"/>
        </a:defRPr>
      </a:lvl5pPr>
      <a:lvl6pPr marL="2333806" algn="l" defTabSz="933522" rtl="0" eaLnBrk="1" latinLnBrk="0" hangingPunct="1">
        <a:defRPr sz="1839" kern="1200">
          <a:solidFill>
            <a:schemeClr val="tx1"/>
          </a:solidFill>
          <a:latin typeface="+mn-lt"/>
          <a:ea typeface="+mn-ea"/>
          <a:cs typeface="+mn-cs"/>
        </a:defRPr>
      </a:lvl6pPr>
      <a:lvl7pPr marL="2800567" algn="l" defTabSz="933522" rtl="0" eaLnBrk="1" latinLnBrk="0" hangingPunct="1">
        <a:defRPr sz="1839" kern="1200">
          <a:solidFill>
            <a:schemeClr val="tx1"/>
          </a:solidFill>
          <a:latin typeface="+mn-lt"/>
          <a:ea typeface="+mn-ea"/>
          <a:cs typeface="+mn-cs"/>
        </a:defRPr>
      </a:lvl7pPr>
      <a:lvl8pPr marL="3267328" algn="l" defTabSz="933522" rtl="0" eaLnBrk="1" latinLnBrk="0" hangingPunct="1">
        <a:defRPr sz="1839" kern="1200">
          <a:solidFill>
            <a:schemeClr val="tx1"/>
          </a:solidFill>
          <a:latin typeface="+mn-lt"/>
          <a:ea typeface="+mn-ea"/>
          <a:cs typeface="+mn-cs"/>
        </a:defRPr>
      </a:lvl8pPr>
      <a:lvl9pPr marL="3734089" algn="l" defTabSz="933522" rtl="0" eaLnBrk="1" latinLnBrk="0" hangingPunct="1">
        <a:defRPr sz="183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18">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
            </p:custDataLst>
            <p:extLst/>
          </p:nvPr>
        </p:nvGraphicFramePr>
        <p:xfrm>
          <a:off x="2" y="0"/>
          <a:ext cx="215979" cy="161974"/>
        </p:xfrm>
        <a:graphic>
          <a:graphicData uri="http://schemas.openxmlformats.org/presentationml/2006/ole">
            <mc:AlternateContent xmlns:mc="http://schemas.openxmlformats.org/markup-compatibility/2006">
              <mc:Choice xmlns:v="urn:schemas-microsoft-com:vml" Requires="v">
                <p:oleObj spid="_x0000_s4098" name="think-cell Slide" r:id="rId42" imgW="270" imgH="270" progId="TCLayout.ActiveDocument.1">
                  <p:embed/>
                </p:oleObj>
              </mc:Choice>
              <mc:Fallback>
                <p:oleObj name="think-cell Slide" r:id="rId42" imgW="270" imgH="270" progId="TCLayout.ActiveDocument.1">
                  <p:embed/>
                  <p:pic>
                    <p:nvPicPr>
                      <p:cNvPr id="2" name="Object 1" hidden="1"/>
                      <p:cNvPicPr/>
                      <p:nvPr/>
                    </p:nvPicPr>
                    <p:blipFill>
                      <a:blip r:embed="rId43"/>
                      <a:stretch>
                        <a:fillRect/>
                      </a:stretch>
                    </p:blipFill>
                    <p:spPr>
                      <a:xfrm>
                        <a:off x="2" y="0"/>
                        <a:ext cx="215979" cy="161974"/>
                      </a:xfrm>
                      <a:prstGeom prst="rect">
                        <a:avLst/>
                      </a:prstGeom>
                    </p:spPr>
                  </p:pic>
                </p:oleObj>
              </mc:Fallback>
            </mc:AlternateContent>
          </a:graphicData>
        </a:graphic>
      </p:graphicFrame>
      <p:sp>
        <p:nvSpPr>
          <p:cNvPr id="6" name="Rectangle 5" hidden="1"/>
          <p:cNvSpPr/>
          <p:nvPr>
            <p:custDataLst>
              <p:tags r:id="rId6"/>
            </p:custDataLst>
          </p:nvPr>
        </p:nvSpPr>
        <p:spPr bwMode="auto">
          <a:xfrm>
            <a:off x="2"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86" name="Picture 85">
            <a:extLst>
              <a:ext uri="{FF2B5EF4-FFF2-40B4-BE49-F238E27FC236}">
                <a16:creationId xmlns:a16="http://schemas.microsoft.com/office/drawing/2014/main" id="{98A852B2-FD48-4C38-99B6-8DC5939D09E9}"/>
              </a:ext>
            </a:extLst>
          </p:cNvPr>
          <p:cNvPicPr>
            <a:picLocks noChangeAspect="1"/>
          </p:cNvPicPr>
          <p:nvPr/>
        </p:nvPicPr>
        <p:blipFill>
          <a:blip r:embed="rId44"/>
          <a:stretch>
            <a:fillRect/>
          </a:stretch>
        </p:blipFill>
        <p:spPr>
          <a:xfrm>
            <a:off x="10357864" y="360155"/>
            <a:ext cx="1468014" cy="698148"/>
          </a:xfrm>
          <a:prstGeom prst="rect">
            <a:avLst/>
          </a:prstGeom>
        </p:spPr>
      </p:pic>
      <p:sp>
        <p:nvSpPr>
          <p:cNvPr id="107" name="Slide Number"/>
          <p:cNvSpPr txBox="1">
            <a:spLocks/>
          </p:cNvSpPr>
          <p:nvPr/>
        </p:nvSpPr>
        <p:spPr bwMode="auto">
          <a:xfrm>
            <a:off x="11615815" y="6627912"/>
            <a:ext cx="157094" cy="153888"/>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r"/>
            <a:fld id="{42C328C1-A84F-4A39-A664-DBA00541A8C6}" type="slidenum">
              <a:rPr lang="en-US" sz="1000" b="0" baseline="0" smtClean="0">
                <a:solidFill>
                  <a:srgbClr val="7F7F7F"/>
                </a:solidFill>
                <a:latin typeface="+mn-lt"/>
              </a:rPr>
              <a:pPr algn="r"/>
              <a:t>‹#›</a:t>
            </a:fld>
            <a:endParaRPr lang="en-US" sz="1000" b="0" baseline="0" dirty="0">
              <a:solidFill>
                <a:srgbClr val="7F7F7F"/>
              </a:solidFill>
              <a:latin typeface="+mn-lt"/>
            </a:endParaRPr>
          </a:p>
        </p:txBody>
      </p:sp>
      <p:cxnSp>
        <p:nvCxnSpPr>
          <p:cNvPr id="60" name="Straight Connector 59">
            <a:extLst>
              <a:ext uri="{FF2B5EF4-FFF2-40B4-BE49-F238E27FC236}">
                <a16:creationId xmlns:a16="http://schemas.microsoft.com/office/drawing/2014/main" id="{7207A106-3D37-4C2B-B815-6059241F3597}"/>
              </a:ext>
            </a:extLst>
          </p:cNvPr>
          <p:cNvCxnSpPr/>
          <p:nvPr/>
        </p:nvCxnSpPr>
        <p:spPr>
          <a:xfrm flipH="1">
            <a:off x="419100" y="298280"/>
            <a:ext cx="11353802" cy="0"/>
          </a:xfrm>
          <a:prstGeom prst="line">
            <a:avLst/>
          </a:prstGeom>
          <a:noFill/>
          <a:ln w="317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1CF2F802-6A86-4F36-835E-E85D1F3D1929}"/>
              </a:ext>
            </a:extLst>
          </p:cNvPr>
          <p:cNvCxnSpPr>
            <a:cxnSpLocks/>
          </p:cNvCxnSpPr>
          <p:nvPr/>
        </p:nvCxnSpPr>
        <p:spPr>
          <a:xfrm flipH="1">
            <a:off x="419108" y="1443248"/>
            <a:ext cx="11353801" cy="0"/>
          </a:xfrm>
          <a:prstGeom prst="line">
            <a:avLst/>
          </a:prstGeom>
          <a:noFill/>
          <a:ln w="12700" cap="flat" cmpd="sng" algn="ctr">
            <a:solidFill>
              <a:sysClr val="windowText" lastClr="000000"/>
            </a:solidFill>
            <a:prstDash val="solid"/>
            <a:miter lim="800000"/>
          </a:ln>
          <a:effectLst/>
        </p:spPr>
      </p:cxnSp>
      <p:sp>
        <p:nvSpPr>
          <p:cNvPr id="19" name="Title Placeholder 2"/>
          <p:cNvSpPr>
            <a:spLocks noGrp="1" noChangeArrowheads="1"/>
          </p:cNvSpPr>
          <p:nvPr>
            <p:ph type="title"/>
          </p:nvPr>
        </p:nvSpPr>
        <p:spPr bwMode="auto">
          <a:xfrm>
            <a:off x="419108" y="513351"/>
            <a:ext cx="9886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3" name="Text Placeholder 2"/>
          <p:cNvSpPr>
            <a:spLocks noGrp="1"/>
          </p:cNvSpPr>
          <p:nvPr>
            <p:ph type="body" idx="1"/>
          </p:nvPr>
        </p:nvSpPr>
        <p:spPr bwMode="auto">
          <a:xfrm>
            <a:off x="1976208" y="2935527"/>
            <a:ext cx="5853024" cy="1231106"/>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sp>
        <p:nvSpPr>
          <p:cNvPr id="10" name="1. On-page tracker" hidden="1"/>
          <p:cNvSpPr>
            <a:spLocks noChangeArrowheads="1"/>
          </p:cNvSpPr>
          <p:nvPr/>
        </p:nvSpPr>
        <p:spPr bwMode="auto">
          <a:xfrm>
            <a:off x="419108" y="0"/>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cap="all" baseline="0" dirty="0">
                <a:solidFill>
                  <a:srgbClr val="7F7F7F"/>
                </a:solidFill>
                <a:latin typeface="+mn-lt"/>
                <a:ea typeface="+mn-ea"/>
              </a:rPr>
              <a:t>Tracker</a:t>
            </a:r>
          </a:p>
        </p:txBody>
      </p:sp>
      <p:sp>
        <p:nvSpPr>
          <p:cNvPr id="11" name="3. Unit of measure" hidden="1"/>
          <p:cNvSpPr txBox="1">
            <a:spLocks noChangeArrowheads="1"/>
          </p:cNvSpPr>
          <p:nvPr/>
        </p:nvSpPr>
        <p:spPr bwMode="auto">
          <a:xfrm>
            <a:off x="419108" y="1485064"/>
            <a:ext cx="98864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rgbClr val="7F7F7F"/>
                </a:solidFill>
                <a:latin typeface="+mn-lt"/>
                <a:ea typeface="+mn-ea"/>
              </a:rPr>
              <a:t>Subtitle</a:t>
            </a:r>
          </a:p>
        </p:txBody>
      </p:sp>
      <p:sp>
        <p:nvSpPr>
          <p:cNvPr id="13" name="4. Footnote" hidden="1"/>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o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dirty="0">
                <a:solidFill>
                  <a:srgbClr val="7F7F7F"/>
                </a:solidFill>
                <a:latin typeface="+mn-lt"/>
                <a:ea typeface="+mn-ea"/>
              </a:rPr>
              <a:t>1 Footnote</a:t>
            </a:r>
          </a:p>
        </p:txBody>
      </p:sp>
      <p:sp>
        <p:nvSpPr>
          <p:cNvPr id="14" name="5. Source" hidden="1"/>
          <p:cNvSpPr>
            <a:spLocks noChangeArrowheads="1"/>
          </p:cNvSpPr>
          <p:nvPr/>
        </p:nvSpPr>
        <p:spPr bwMode="auto">
          <a:xfrm>
            <a:off x="419100" y="6627912"/>
            <a:ext cx="1084405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19311" indent="-619311" defTabSz="914074">
              <a:tabLst>
                <a:tab pos="733645" algn="l"/>
              </a:tabLst>
            </a:pPr>
            <a:r>
              <a:rPr lang="en-US" sz="1000" baseline="0" dirty="0">
                <a:solidFill>
                  <a:srgbClr val="7F7F7F"/>
                </a:solidFill>
                <a:latin typeface="+mn-lt"/>
                <a:ea typeface="+mn-ea"/>
              </a:rPr>
              <a:t>SOURCE: Source</a:t>
            </a:r>
          </a:p>
        </p:txBody>
      </p:sp>
      <p:grpSp>
        <p:nvGrpSpPr>
          <p:cNvPr id="15" name="ACET" hidden="1"/>
          <p:cNvGrpSpPr>
            <a:grpSpLocks/>
          </p:cNvGrpSpPr>
          <p:nvPr/>
        </p:nvGrpSpPr>
        <p:grpSpPr bwMode="auto">
          <a:xfrm>
            <a:off x="1976206" y="2350212"/>
            <a:ext cx="5853024" cy="510220"/>
            <a:chOff x="915" y="715"/>
            <a:chExt cx="2686" cy="315"/>
          </a:xfrm>
        </p:grpSpPr>
        <p:cxnSp>
          <p:nvCxnSpPr>
            <p:cNvPr id="16" name="AutoShape 249"/>
            <p:cNvCxnSpPr>
              <a:cxnSpLocks noChangeShapeType="1"/>
              <a:stCxn id="18" idx="4"/>
              <a:endCxn id="18" idx="6"/>
            </p:cNvCxnSpPr>
            <p:nvPr/>
          </p:nvCxnSpPr>
          <p:spPr bwMode="auto">
            <a:xfrm>
              <a:off x="915" y="1030"/>
              <a:ext cx="2686" cy="0"/>
            </a:xfrm>
            <a:prstGeom prst="straightConnector1">
              <a:avLst/>
            </a:prstGeom>
            <a:noFill/>
            <a:ln w="9525">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auto">
            <a:xfrm>
              <a:off x="915" y="715"/>
              <a:ext cx="2686" cy="31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600" b="1" baseline="0" dirty="0">
                  <a:solidFill>
                    <a:srgbClr val="000000"/>
                  </a:solidFill>
                  <a:latin typeface="+mn-lt"/>
                  <a:ea typeface="+mn-ea"/>
                </a:rPr>
                <a:t>Title</a:t>
              </a:r>
            </a:p>
            <a:p>
              <a:r>
                <a:rPr lang="en-US" sz="1600" baseline="0" dirty="0">
                  <a:solidFill>
                    <a:srgbClr val="7F7F7F"/>
                  </a:solidFill>
                  <a:latin typeface="+mn-lt"/>
                  <a:ea typeface="+mn-ea"/>
                </a:rPr>
                <a:t>Unit of measure</a:t>
              </a:r>
            </a:p>
          </p:txBody>
        </p:sp>
      </p:grpSp>
      <p:grpSp>
        <p:nvGrpSpPr>
          <p:cNvPr id="62" name="Moon" hidden="1"/>
          <p:cNvGrpSpPr/>
          <p:nvPr>
            <p:custDataLst>
              <p:tags r:id="rId7"/>
            </p:custDataLst>
          </p:nvPr>
        </p:nvGrpSpPr>
        <p:grpSpPr bwMode="auto">
          <a:xfrm>
            <a:off x="8884205" y="1540371"/>
            <a:ext cx="254000" cy="254000"/>
            <a:chOff x="762000" y="1270000"/>
            <a:chExt cx="254000" cy="254000"/>
          </a:xfrm>
        </p:grpSpPr>
        <p:sp>
          <p:nvSpPr>
            <p:cNvPr id="106" name="Oval 105"/>
            <p:cNvSpPr/>
            <p:nvPr/>
          </p:nvSpPr>
          <p:spPr bwMode="auto">
            <a:xfrm>
              <a:off x="762000" y="1270000"/>
              <a:ext cx="254000" cy="25400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45" dirty="0">
                <a:solidFill>
                  <a:schemeClr val="tx1"/>
                </a:solidFill>
              </a:endParaRPr>
            </a:p>
          </p:txBody>
        </p:sp>
        <p:sp>
          <p:nvSpPr>
            <p:cNvPr id="109" name="Arc 108"/>
            <p:cNvSpPr/>
            <p:nvPr/>
          </p:nvSpPr>
          <p:spPr bwMode="auto">
            <a:xfrm>
              <a:off x="762000" y="1270000"/>
              <a:ext cx="254000" cy="254000"/>
            </a:xfrm>
            <a:prstGeom prst="arc">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945" dirty="0"/>
            </a:p>
          </p:txBody>
        </p:sp>
      </p:grpSp>
      <p:grpSp>
        <p:nvGrpSpPr>
          <p:cNvPr id="104" name="LegendBoxes" hidden="1">
            <a:extLst>
              <a:ext uri="{FF2B5EF4-FFF2-40B4-BE49-F238E27FC236}">
                <a16:creationId xmlns:a16="http://schemas.microsoft.com/office/drawing/2014/main" id="{5F56CC7B-BC61-466B-8BD2-7033ADBDFC8C}"/>
              </a:ext>
            </a:extLst>
          </p:cNvPr>
          <p:cNvGrpSpPr>
            <a:grpSpLocks/>
          </p:cNvGrpSpPr>
          <p:nvPr/>
        </p:nvGrpSpPr>
        <p:grpSpPr bwMode="auto">
          <a:xfrm>
            <a:off x="11009321" y="1540371"/>
            <a:ext cx="763588" cy="996951"/>
            <a:chOff x="4936" y="176"/>
            <a:chExt cx="481" cy="628"/>
          </a:xfrm>
        </p:grpSpPr>
        <p:sp>
          <p:nvSpPr>
            <p:cNvPr id="105" name="Legend1">
              <a:extLst>
                <a:ext uri="{FF2B5EF4-FFF2-40B4-BE49-F238E27FC236}">
                  <a16:creationId xmlns:a16="http://schemas.microsoft.com/office/drawing/2014/main" id="{04EEB940-6089-4E02-8B5D-814B54FFE807}"/>
                </a:ext>
              </a:extLst>
            </p:cNvPr>
            <p:cNvSpPr>
              <a:spLocks noChangeArrowheads="1"/>
            </p:cNvSpPr>
            <p:nvPr/>
          </p:nvSpPr>
          <p:spPr bwMode="auto">
            <a:xfrm>
              <a:off x="5096" y="17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08" name="LegendRectangle1">
              <a:extLst>
                <a:ext uri="{FF2B5EF4-FFF2-40B4-BE49-F238E27FC236}">
                  <a16:creationId xmlns:a16="http://schemas.microsoft.com/office/drawing/2014/main" id="{7A110182-1053-4120-9712-3D22EA1AAC1C}"/>
                </a:ext>
              </a:extLst>
            </p:cNvPr>
            <p:cNvSpPr>
              <a:spLocks noChangeArrowheads="1"/>
            </p:cNvSpPr>
            <p:nvPr/>
          </p:nvSpPr>
          <p:spPr bwMode="auto">
            <a:xfrm>
              <a:off x="4936" y="183"/>
              <a:ext cx="104" cy="101"/>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0" name="Legend2">
              <a:extLst>
                <a:ext uri="{FF2B5EF4-FFF2-40B4-BE49-F238E27FC236}">
                  <a16:creationId xmlns:a16="http://schemas.microsoft.com/office/drawing/2014/main" id="{E36909C3-EE05-4BE7-9F87-0DE0682F9566}"/>
                </a:ext>
              </a:extLst>
            </p:cNvPr>
            <p:cNvSpPr>
              <a:spLocks noChangeArrowheads="1"/>
            </p:cNvSpPr>
            <p:nvPr/>
          </p:nvSpPr>
          <p:spPr bwMode="auto">
            <a:xfrm>
              <a:off x="5096" y="34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2" name="LegendRectangle2">
              <a:extLst>
                <a:ext uri="{FF2B5EF4-FFF2-40B4-BE49-F238E27FC236}">
                  <a16:creationId xmlns:a16="http://schemas.microsoft.com/office/drawing/2014/main" id="{B2BE8AC7-DF3B-4D3F-98EB-E4A42F4C6D12}"/>
                </a:ext>
              </a:extLst>
            </p:cNvPr>
            <p:cNvSpPr>
              <a:spLocks noChangeArrowheads="1"/>
            </p:cNvSpPr>
            <p:nvPr/>
          </p:nvSpPr>
          <p:spPr bwMode="auto">
            <a:xfrm>
              <a:off x="4936" y="353"/>
              <a:ext cx="104" cy="101"/>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3" name="Legend3">
              <a:extLst>
                <a:ext uri="{FF2B5EF4-FFF2-40B4-BE49-F238E27FC236}">
                  <a16:creationId xmlns:a16="http://schemas.microsoft.com/office/drawing/2014/main" id="{ADD4C5C1-22AE-4F8E-80B9-4701EC24319C}"/>
                </a:ext>
              </a:extLst>
            </p:cNvPr>
            <p:cNvSpPr>
              <a:spLocks noChangeArrowheads="1"/>
            </p:cNvSpPr>
            <p:nvPr/>
          </p:nvSpPr>
          <p:spPr bwMode="auto">
            <a:xfrm>
              <a:off x="5096" y="517"/>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4" name="LegendRectangle3">
              <a:extLst>
                <a:ext uri="{FF2B5EF4-FFF2-40B4-BE49-F238E27FC236}">
                  <a16:creationId xmlns:a16="http://schemas.microsoft.com/office/drawing/2014/main" id="{6418B999-E865-4C78-93BA-7F31A331CC31}"/>
                </a:ext>
              </a:extLst>
            </p:cNvPr>
            <p:cNvSpPr>
              <a:spLocks noChangeArrowheads="1"/>
            </p:cNvSpPr>
            <p:nvPr/>
          </p:nvSpPr>
          <p:spPr bwMode="auto">
            <a:xfrm>
              <a:off x="4936" y="524"/>
              <a:ext cx="104" cy="101"/>
            </a:xfrm>
            <a:prstGeom prst="rect">
              <a:avLst/>
            </a:prstGeom>
            <a:solidFill>
              <a:schemeClr va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5" name="Legend4">
              <a:extLst>
                <a:ext uri="{FF2B5EF4-FFF2-40B4-BE49-F238E27FC236}">
                  <a16:creationId xmlns:a16="http://schemas.microsoft.com/office/drawing/2014/main" id="{D5FF2FD5-652C-41D6-A18B-1CC6189DEF79}"/>
                </a:ext>
              </a:extLst>
            </p:cNvPr>
            <p:cNvSpPr>
              <a:spLocks noChangeArrowheads="1"/>
            </p:cNvSpPr>
            <p:nvPr/>
          </p:nvSpPr>
          <p:spPr bwMode="auto">
            <a:xfrm>
              <a:off x="5096" y="688"/>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6" name="LegendRectangle4">
              <a:extLst>
                <a:ext uri="{FF2B5EF4-FFF2-40B4-BE49-F238E27FC236}">
                  <a16:creationId xmlns:a16="http://schemas.microsoft.com/office/drawing/2014/main" id="{25022A8C-55F2-4414-A6E0-F907DF32B0E2}"/>
                </a:ext>
              </a:extLst>
            </p:cNvPr>
            <p:cNvSpPr>
              <a:spLocks noChangeArrowheads="1"/>
            </p:cNvSpPr>
            <p:nvPr/>
          </p:nvSpPr>
          <p:spPr bwMode="auto">
            <a:xfrm>
              <a:off x="4936" y="695"/>
              <a:ext cx="104" cy="101"/>
            </a:xfrm>
            <a:prstGeom prst="rect">
              <a:avLst/>
            </a:prstGeom>
            <a:solidFill>
              <a:schemeClr val="fo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17" name="LegendLines" hidden="1">
            <a:extLst>
              <a:ext uri="{FF2B5EF4-FFF2-40B4-BE49-F238E27FC236}">
                <a16:creationId xmlns:a16="http://schemas.microsoft.com/office/drawing/2014/main" id="{BD5820C5-8370-48C1-844B-5F3303D76569}"/>
              </a:ext>
            </a:extLst>
          </p:cNvPr>
          <p:cNvGrpSpPr>
            <a:grpSpLocks/>
          </p:cNvGrpSpPr>
          <p:nvPr/>
        </p:nvGrpSpPr>
        <p:grpSpPr bwMode="auto">
          <a:xfrm>
            <a:off x="10701346" y="1540371"/>
            <a:ext cx="1071563" cy="730251"/>
            <a:chOff x="4750" y="176"/>
            <a:chExt cx="675" cy="460"/>
          </a:xfrm>
        </p:grpSpPr>
        <p:sp>
          <p:nvSpPr>
            <p:cNvPr id="118" name="LineLegend1">
              <a:extLst>
                <a:ext uri="{FF2B5EF4-FFF2-40B4-BE49-F238E27FC236}">
                  <a16:creationId xmlns:a16="http://schemas.microsoft.com/office/drawing/2014/main" id="{550799B3-865F-4DD5-946E-B5A5D97FC081}"/>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19" name="LineLegend2">
              <a:extLst>
                <a:ext uri="{FF2B5EF4-FFF2-40B4-BE49-F238E27FC236}">
                  <a16:creationId xmlns:a16="http://schemas.microsoft.com/office/drawing/2014/main" id="{18886479-5324-4019-8EB0-F23C11658702}"/>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0" name="LineLegend3">
              <a:extLst>
                <a:ext uri="{FF2B5EF4-FFF2-40B4-BE49-F238E27FC236}">
                  <a16:creationId xmlns:a16="http://schemas.microsoft.com/office/drawing/2014/main" id="{9298B9FF-0A09-4B66-B5EE-2E4FEF8902DB}"/>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1" name="Legend1">
              <a:extLst>
                <a:ext uri="{FF2B5EF4-FFF2-40B4-BE49-F238E27FC236}">
                  <a16:creationId xmlns:a16="http://schemas.microsoft.com/office/drawing/2014/main" id="{F484ECF6-C105-4EB0-9875-C8E66FB95D49}"/>
                </a:ext>
              </a:extLst>
            </p:cNvPr>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2" name="Legend2">
              <a:extLst>
                <a:ext uri="{FF2B5EF4-FFF2-40B4-BE49-F238E27FC236}">
                  <a16:creationId xmlns:a16="http://schemas.microsoft.com/office/drawing/2014/main" id="{D5C137B4-A4E3-4A3F-A4F4-01FC95FD5936}"/>
                </a:ext>
              </a:extLst>
            </p:cNvPr>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3" name="Legend3">
              <a:extLst>
                <a:ext uri="{FF2B5EF4-FFF2-40B4-BE49-F238E27FC236}">
                  <a16:creationId xmlns:a16="http://schemas.microsoft.com/office/drawing/2014/main" id="{F6153ED6-6C62-4B1B-961B-4D7AD92CD4FE}"/>
                </a:ext>
              </a:extLst>
            </p:cNvPr>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124" name="LegendMoons" hidden="1">
            <a:extLst>
              <a:ext uri="{FF2B5EF4-FFF2-40B4-BE49-F238E27FC236}">
                <a16:creationId xmlns:a16="http://schemas.microsoft.com/office/drawing/2014/main" id="{C98C7503-7457-431D-91DF-B9CBEDB26357}"/>
              </a:ext>
            </a:extLst>
          </p:cNvPr>
          <p:cNvGrpSpPr/>
          <p:nvPr/>
        </p:nvGrpSpPr>
        <p:grpSpPr>
          <a:xfrm>
            <a:off x="10942479" y="1540371"/>
            <a:ext cx="830430" cy="1306516"/>
            <a:chOff x="7875175" y="286625"/>
            <a:chExt cx="830430" cy="1306516"/>
          </a:xfrm>
        </p:grpSpPr>
        <p:grpSp>
          <p:nvGrpSpPr>
            <p:cNvPr id="125" name="MoonLegend2">
              <a:extLst>
                <a:ext uri="{FF2B5EF4-FFF2-40B4-BE49-F238E27FC236}">
                  <a16:creationId xmlns:a16="http://schemas.microsoft.com/office/drawing/2014/main" id="{E6F643F8-A2A6-4F66-999E-E242D41877B7}"/>
                </a:ext>
              </a:extLst>
            </p:cNvPr>
            <p:cNvGrpSpPr>
              <a:grpSpLocks noChangeAspect="1"/>
            </p:cNvGrpSpPr>
            <p:nvPr>
              <p:custDataLst>
                <p:tags r:id="rId27"/>
              </p:custDataLst>
            </p:nvPr>
          </p:nvGrpSpPr>
          <p:grpSpPr bwMode="auto">
            <a:xfrm>
              <a:off x="7875175" y="560866"/>
              <a:ext cx="209550" cy="209551"/>
              <a:chOff x="1694" y="2044"/>
              <a:chExt cx="160" cy="160"/>
            </a:xfrm>
          </p:grpSpPr>
          <p:sp>
            <p:nvSpPr>
              <p:cNvPr id="143" name="Oval 41">
                <a:extLst>
                  <a:ext uri="{FF2B5EF4-FFF2-40B4-BE49-F238E27FC236}">
                    <a16:creationId xmlns:a16="http://schemas.microsoft.com/office/drawing/2014/main" id="{3AC91890-8EA7-4350-9A7A-00E1F3D745F4}"/>
                  </a:ext>
                </a:extLst>
              </p:cNvPr>
              <p:cNvSpPr>
                <a:spLocks noChangeAspect="1" noChangeArrowheads="1"/>
              </p:cNvSpPr>
              <p:nvPr>
                <p:custDataLst>
                  <p:tags r:id="rId40"/>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4" name="Arc 42">
                <a:extLst>
                  <a:ext uri="{FF2B5EF4-FFF2-40B4-BE49-F238E27FC236}">
                    <a16:creationId xmlns:a16="http://schemas.microsoft.com/office/drawing/2014/main" id="{60AC8A78-0459-4C05-B4F9-799A91EC311B}"/>
                  </a:ext>
                </a:extLst>
              </p:cNvPr>
              <p:cNvSpPr>
                <a:spLocks noChangeAspect="1"/>
              </p:cNvSpPr>
              <p:nvPr>
                <p:custDataLst>
                  <p:tags r:id="rId41"/>
                </p:custDataLst>
              </p:nvPr>
            </p:nvSpPr>
            <p:spPr bwMode="auto">
              <a:xfrm>
                <a:off x="1694" y="2044"/>
                <a:ext cx="160" cy="160"/>
              </a:xfrm>
              <a:prstGeom prst="arc">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6" name="MoonLegend4">
              <a:extLst>
                <a:ext uri="{FF2B5EF4-FFF2-40B4-BE49-F238E27FC236}">
                  <a16:creationId xmlns:a16="http://schemas.microsoft.com/office/drawing/2014/main" id="{D84FE912-40EC-4490-BAEB-37AF7CCE1220}"/>
                </a:ext>
              </a:extLst>
            </p:cNvPr>
            <p:cNvGrpSpPr>
              <a:grpSpLocks noChangeAspect="1"/>
            </p:cNvGrpSpPr>
            <p:nvPr>
              <p:custDataLst>
                <p:tags r:id="rId28"/>
              </p:custDataLst>
            </p:nvPr>
          </p:nvGrpSpPr>
          <p:grpSpPr bwMode="auto">
            <a:xfrm>
              <a:off x="7875175" y="1109348"/>
              <a:ext cx="209550" cy="209551"/>
              <a:chOff x="4495" y="1198"/>
              <a:chExt cx="160" cy="160"/>
            </a:xfrm>
          </p:grpSpPr>
          <p:sp>
            <p:nvSpPr>
              <p:cNvPr id="141" name="Oval 47">
                <a:extLst>
                  <a:ext uri="{FF2B5EF4-FFF2-40B4-BE49-F238E27FC236}">
                    <a16:creationId xmlns:a16="http://schemas.microsoft.com/office/drawing/2014/main" id="{9DE7184B-1300-452E-9DF9-8F6A55A6F5ED}"/>
                  </a:ext>
                </a:extLst>
              </p:cNvPr>
              <p:cNvSpPr>
                <a:spLocks noChangeAspect="1" noChangeArrowheads="1"/>
              </p:cNvSpPr>
              <p:nvPr>
                <p:custDataLst>
                  <p:tags r:id="rId38"/>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2" name="Arc 48">
                <a:extLst>
                  <a:ext uri="{FF2B5EF4-FFF2-40B4-BE49-F238E27FC236}">
                    <a16:creationId xmlns:a16="http://schemas.microsoft.com/office/drawing/2014/main" id="{72CF51C1-C281-4666-BADA-2333F927F0AD}"/>
                  </a:ext>
                </a:extLst>
              </p:cNvPr>
              <p:cNvSpPr>
                <a:spLocks noChangeAspect="1"/>
              </p:cNvSpPr>
              <p:nvPr>
                <p:custDataLst>
                  <p:tags r:id="rId39"/>
                </p:custDataLst>
              </p:nvPr>
            </p:nvSpPr>
            <p:spPr bwMode="auto">
              <a:xfrm>
                <a:off x="4495" y="1198"/>
                <a:ext cx="160" cy="160"/>
              </a:xfrm>
              <a:prstGeom prst="arc">
                <a:avLst>
                  <a:gd name="adj1" fmla="val 16200000"/>
                  <a:gd name="adj2" fmla="val 108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7" name="MoonLegend5">
              <a:extLst>
                <a:ext uri="{FF2B5EF4-FFF2-40B4-BE49-F238E27FC236}">
                  <a16:creationId xmlns:a16="http://schemas.microsoft.com/office/drawing/2014/main" id="{39A5EAFF-E14A-4A9D-BEC5-B5DBB33090F6}"/>
                </a:ext>
              </a:extLst>
            </p:cNvPr>
            <p:cNvGrpSpPr>
              <a:grpSpLocks noChangeAspect="1"/>
            </p:cNvGrpSpPr>
            <p:nvPr>
              <p:custDataLst>
                <p:tags r:id="rId29"/>
              </p:custDataLst>
            </p:nvPr>
          </p:nvGrpSpPr>
          <p:grpSpPr bwMode="auto">
            <a:xfrm>
              <a:off x="7875175" y="1383590"/>
              <a:ext cx="209550" cy="209551"/>
              <a:chOff x="4495" y="1440"/>
              <a:chExt cx="160" cy="160"/>
            </a:xfrm>
          </p:grpSpPr>
          <p:sp>
            <p:nvSpPr>
              <p:cNvPr id="139" name="Oval 50">
                <a:extLst>
                  <a:ext uri="{FF2B5EF4-FFF2-40B4-BE49-F238E27FC236}">
                    <a16:creationId xmlns:a16="http://schemas.microsoft.com/office/drawing/2014/main" id="{8270C99A-C97C-472E-87ED-CB953614E82C}"/>
                  </a:ext>
                </a:extLst>
              </p:cNvPr>
              <p:cNvSpPr>
                <a:spLocks noChangeAspect="1" noChangeArrowheads="1"/>
              </p:cNvSpPr>
              <p:nvPr>
                <p:custDataLst>
                  <p:tags r:id="rId36"/>
                </p:custDataLst>
              </p:nvPr>
            </p:nvSpPr>
            <p:spPr bwMode="auto">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0" name="Oval 51">
                <a:extLst>
                  <a:ext uri="{FF2B5EF4-FFF2-40B4-BE49-F238E27FC236}">
                    <a16:creationId xmlns:a16="http://schemas.microsoft.com/office/drawing/2014/main" id="{DD90D9A1-5CEF-4E9B-BB5D-EEB826FA8803}"/>
                  </a:ext>
                </a:extLst>
              </p:cNvPr>
              <p:cNvSpPr>
                <a:spLocks noChangeAspect="1" noChangeArrowheads="1"/>
              </p:cNvSpPr>
              <p:nvPr>
                <p:custDataLst>
                  <p:tags r:id="rId37"/>
                </p:custDataLst>
              </p:nvPr>
            </p:nvSpPr>
            <p:spPr bwMode="auto">
              <a:xfrm>
                <a:off x="4495" y="1440"/>
                <a:ext cx="160" cy="160"/>
              </a:xfrm>
              <a:prstGeom prst="arc">
                <a:avLst>
                  <a:gd name="adj1" fmla="val 16200000"/>
                  <a:gd name="adj2" fmla="val 162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sp>
          <p:nvSpPr>
            <p:cNvPr id="128" name="Legend1">
              <a:extLst>
                <a:ext uri="{FF2B5EF4-FFF2-40B4-BE49-F238E27FC236}">
                  <a16:creationId xmlns:a16="http://schemas.microsoft.com/office/drawing/2014/main" id="{3B3FE0A6-A43F-4445-83DD-61C1D3F365D0}"/>
                </a:ext>
              </a:extLst>
            </p:cNvPr>
            <p:cNvSpPr>
              <a:spLocks noChangeArrowheads="1"/>
            </p:cNvSpPr>
            <p:nvPr/>
          </p:nvSpPr>
          <p:spPr bwMode="auto">
            <a:xfrm>
              <a:off x="8195850" y="2993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9" name="Legend2">
              <a:extLst>
                <a:ext uri="{FF2B5EF4-FFF2-40B4-BE49-F238E27FC236}">
                  <a16:creationId xmlns:a16="http://schemas.microsoft.com/office/drawing/2014/main" id="{1B7F5E72-496E-4D7D-B786-F7193891540B}"/>
                </a:ext>
              </a:extLst>
            </p:cNvPr>
            <p:cNvSpPr>
              <a:spLocks noChangeArrowheads="1"/>
            </p:cNvSpPr>
            <p:nvPr/>
          </p:nvSpPr>
          <p:spPr bwMode="auto">
            <a:xfrm>
              <a:off x="8195850" y="5739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0" name="Legend3">
              <a:extLst>
                <a:ext uri="{FF2B5EF4-FFF2-40B4-BE49-F238E27FC236}">
                  <a16:creationId xmlns:a16="http://schemas.microsoft.com/office/drawing/2014/main" id="{6BED788B-8BCA-4C41-A136-FC1C4EA69C5D}"/>
                </a:ext>
              </a:extLst>
            </p:cNvPr>
            <p:cNvSpPr>
              <a:spLocks noChangeArrowheads="1"/>
            </p:cNvSpPr>
            <p:nvPr/>
          </p:nvSpPr>
          <p:spPr bwMode="auto">
            <a:xfrm>
              <a:off x="8195850" y="8486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1" name="Legend4">
              <a:extLst>
                <a:ext uri="{FF2B5EF4-FFF2-40B4-BE49-F238E27FC236}">
                  <a16:creationId xmlns:a16="http://schemas.microsoft.com/office/drawing/2014/main" id="{1F435492-F49A-4452-9DDF-F3F389C6B20A}"/>
                </a:ext>
              </a:extLst>
            </p:cNvPr>
            <p:cNvSpPr>
              <a:spLocks noChangeArrowheads="1"/>
            </p:cNvSpPr>
            <p:nvPr/>
          </p:nvSpPr>
          <p:spPr bwMode="auto">
            <a:xfrm>
              <a:off x="8195850" y="11200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2" name="Legend5">
              <a:extLst>
                <a:ext uri="{FF2B5EF4-FFF2-40B4-BE49-F238E27FC236}">
                  <a16:creationId xmlns:a16="http://schemas.microsoft.com/office/drawing/2014/main" id="{0197AD73-8E7A-45CF-9B82-09781B9D951F}"/>
                </a:ext>
              </a:extLst>
            </p:cNvPr>
            <p:cNvSpPr>
              <a:spLocks noChangeArrowheads="1"/>
            </p:cNvSpPr>
            <p:nvPr/>
          </p:nvSpPr>
          <p:spPr bwMode="auto">
            <a:xfrm>
              <a:off x="8195850" y="13962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133" name="MoonLegend3">
              <a:extLst>
                <a:ext uri="{FF2B5EF4-FFF2-40B4-BE49-F238E27FC236}">
                  <a16:creationId xmlns:a16="http://schemas.microsoft.com/office/drawing/2014/main" id="{F1793A71-763A-452B-ADFD-0DD24348043B}"/>
                </a:ext>
              </a:extLst>
            </p:cNvPr>
            <p:cNvGrpSpPr>
              <a:grpSpLocks noChangeAspect="1"/>
            </p:cNvGrpSpPr>
            <p:nvPr>
              <p:custDataLst>
                <p:tags r:id="rId30"/>
              </p:custDataLst>
            </p:nvPr>
          </p:nvGrpSpPr>
          <p:grpSpPr bwMode="auto">
            <a:xfrm>
              <a:off x="7875175" y="835107"/>
              <a:ext cx="209550" cy="209551"/>
              <a:chOff x="4495" y="1198"/>
              <a:chExt cx="160" cy="160"/>
            </a:xfrm>
          </p:grpSpPr>
          <p:sp>
            <p:nvSpPr>
              <p:cNvPr id="137" name="Oval 47">
                <a:extLst>
                  <a:ext uri="{FF2B5EF4-FFF2-40B4-BE49-F238E27FC236}">
                    <a16:creationId xmlns:a16="http://schemas.microsoft.com/office/drawing/2014/main" id="{23A52D72-0154-4DCA-AEE1-728AAE0848A6}"/>
                  </a:ext>
                </a:extLst>
              </p:cNvPr>
              <p:cNvSpPr>
                <a:spLocks noChangeAspect="1" noChangeArrowheads="1"/>
              </p:cNvSpPr>
              <p:nvPr>
                <p:custDataLst>
                  <p:tags r:id="rId34"/>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8" name="Arc 48">
                <a:extLst>
                  <a:ext uri="{FF2B5EF4-FFF2-40B4-BE49-F238E27FC236}">
                    <a16:creationId xmlns:a16="http://schemas.microsoft.com/office/drawing/2014/main" id="{F92F2FC3-5B75-4314-BDC9-55AA2E96DF1A}"/>
                  </a:ext>
                </a:extLst>
              </p:cNvPr>
              <p:cNvSpPr>
                <a:spLocks noChangeAspect="1"/>
              </p:cNvSpPr>
              <p:nvPr>
                <p:custDataLst>
                  <p:tags r:id="rId35"/>
                </p:custDataLst>
              </p:nvPr>
            </p:nvSpPr>
            <p:spPr bwMode="auto">
              <a:xfrm>
                <a:off x="4495" y="1198"/>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34" name="MoonLegend1">
              <a:extLst>
                <a:ext uri="{FF2B5EF4-FFF2-40B4-BE49-F238E27FC236}">
                  <a16:creationId xmlns:a16="http://schemas.microsoft.com/office/drawing/2014/main" id="{0BF7D195-32BD-4E73-8849-D49FD6E69E34}"/>
                </a:ext>
              </a:extLst>
            </p:cNvPr>
            <p:cNvGrpSpPr>
              <a:grpSpLocks noChangeAspect="1"/>
            </p:cNvGrpSpPr>
            <p:nvPr userDrawn="1">
              <p:custDataLst>
                <p:tags r:id="rId31"/>
              </p:custDataLst>
            </p:nvPr>
          </p:nvGrpSpPr>
          <p:grpSpPr bwMode="auto">
            <a:xfrm>
              <a:off x="7875175" y="286625"/>
              <a:ext cx="209550" cy="209551"/>
              <a:chOff x="1694" y="2044"/>
              <a:chExt cx="160" cy="160"/>
            </a:xfrm>
          </p:grpSpPr>
          <p:sp>
            <p:nvSpPr>
              <p:cNvPr id="135" name="Oval 41">
                <a:extLst>
                  <a:ext uri="{FF2B5EF4-FFF2-40B4-BE49-F238E27FC236}">
                    <a16:creationId xmlns:a16="http://schemas.microsoft.com/office/drawing/2014/main" id="{E1F3D45D-EA9E-493A-977C-E636C233CBFC}"/>
                  </a:ext>
                </a:extLst>
              </p:cNvPr>
              <p:cNvSpPr>
                <a:spLocks noChangeAspect="1" noChangeArrowheads="1"/>
              </p:cNvSpPr>
              <p:nvPr>
                <p:custDataLst>
                  <p:tags r:id="rId32"/>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6" name="Arc 42" hidden="1">
                <a:extLst>
                  <a:ext uri="{FF2B5EF4-FFF2-40B4-BE49-F238E27FC236}">
                    <a16:creationId xmlns:a16="http://schemas.microsoft.com/office/drawing/2014/main" id="{AE3E6A33-1A84-4021-A61D-3EC708989732}"/>
                  </a:ext>
                </a:extLst>
              </p:cNvPr>
              <p:cNvSpPr>
                <a:spLocks noChangeAspect="1"/>
              </p:cNvSpPr>
              <p:nvPr>
                <p:custDataLst>
                  <p:tags r:id="rId33"/>
                </p:custDataLst>
              </p:nvPr>
            </p:nvSpPr>
            <p:spPr bwMode="auto">
              <a:xfrm>
                <a:off x="1694" y="2044"/>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grpSp>
        <p:nvGrpSpPr>
          <p:cNvPr id="145" name="Sticker" hidden="1">
            <a:extLst>
              <a:ext uri="{FF2B5EF4-FFF2-40B4-BE49-F238E27FC236}">
                <a16:creationId xmlns:a16="http://schemas.microsoft.com/office/drawing/2014/main" id="{9C024B52-C17F-4168-87B9-CE02B993FB17}"/>
              </a:ext>
            </a:extLst>
          </p:cNvPr>
          <p:cNvGrpSpPr/>
          <p:nvPr/>
        </p:nvGrpSpPr>
        <p:grpSpPr bwMode="auto">
          <a:xfrm>
            <a:off x="10706014" y="1540371"/>
            <a:ext cx="1066895" cy="212366"/>
            <a:chOff x="7673880" y="285750"/>
            <a:chExt cx="1066895" cy="212366"/>
          </a:xfrm>
        </p:grpSpPr>
        <p:sp>
          <p:nvSpPr>
            <p:cNvPr id="146" name="StickerRectangle">
              <a:extLst>
                <a:ext uri="{FF2B5EF4-FFF2-40B4-BE49-F238E27FC236}">
                  <a16:creationId xmlns:a16="http://schemas.microsoft.com/office/drawing/2014/main" id="{B7537C0A-1B15-4B0E-9EF4-A35E77A88E26}"/>
                </a:ext>
              </a:extLst>
            </p:cNvPr>
            <p:cNvSpPr>
              <a:spLocks noChangeArrowheads="1"/>
            </p:cNvSpPr>
            <p:nvPr/>
          </p:nvSpPr>
          <p:spPr bwMode="auto">
            <a:xfrm>
              <a:off x="7673880" y="285750"/>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147" name="AutoShape 31">
              <a:extLst>
                <a:ext uri="{FF2B5EF4-FFF2-40B4-BE49-F238E27FC236}">
                  <a16:creationId xmlns:a16="http://schemas.microsoft.com/office/drawing/2014/main" id="{673C8C22-0BA5-4463-9173-5A674AF13030}"/>
                </a:ext>
              </a:extLst>
            </p:cNvPr>
            <p:cNvCxnSpPr>
              <a:cxnSpLocks noChangeShapeType="1"/>
              <a:stCxn id="146" idx="2"/>
              <a:endCxn id="146" idx="4"/>
            </p:cNvCxnSpPr>
            <p:nvPr/>
          </p:nvCxnSpPr>
          <p:spPr bwMode="auto">
            <a:xfrm>
              <a:off x="767388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48" name="AutoShape 32">
              <a:extLst>
                <a:ext uri="{FF2B5EF4-FFF2-40B4-BE49-F238E27FC236}">
                  <a16:creationId xmlns:a16="http://schemas.microsoft.com/office/drawing/2014/main" id="{C24B97FC-D58E-4E90-AF0E-5485454577A4}"/>
                </a:ext>
              </a:extLst>
            </p:cNvPr>
            <p:cNvCxnSpPr>
              <a:cxnSpLocks noChangeShapeType="1"/>
              <a:stCxn id="146" idx="4"/>
              <a:endCxn id="146" idx="6"/>
            </p:cNvCxnSpPr>
            <p:nvPr/>
          </p:nvCxnSpPr>
          <p:spPr bwMode="auto">
            <a:xfrm>
              <a:off x="7673880" y="498116"/>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5" name="Oval" hidden="1">
            <a:extLst>
              <a:ext uri="{FF2B5EF4-FFF2-40B4-BE49-F238E27FC236}">
                <a16:creationId xmlns:a16="http://schemas.microsoft.com/office/drawing/2014/main" id="{DED8CC2C-699C-4834-B356-C859528F20D2}"/>
              </a:ext>
            </a:extLst>
          </p:cNvPr>
          <p:cNvSpPr txBox="1"/>
          <p:nvPr>
            <p:custDataLst>
              <p:tags r:id="rId8"/>
            </p:custDataLst>
          </p:nvPr>
        </p:nvSpPr>
        <p:spPr>
          <a:xfrm>
            <a:off x="2521375" y="1457384"/>
            <a:ext cx="1524000" cy="1524000"/>
          </a:xfrm>
          <a:prstGeom prst="ellipse">
            <a:avLst/>
          </a:prstGeom>
          <a:solidFill>
            <a:schemeClr val="accent1"/>
          </a:solidFill>
          <a:ln w="9525">
            <a:noFill/>
            <a:miter lim="800000"/>
            <a:headEnd/>
            <a:tailEnd/>
          </a:ln>
          <a:effectLst/>
        </p:spPr>
        <p:txBody>
          <a:bodyPr vert="horz" wrap="square" lIns="3810" tIns="0" rIns="3810" bIns="0" numCol="1" anchor="ctr" anchorCtr="1"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r>
              <a:rPr lang="en-GB" sz="1600" b="1" dirty="0">
                <a:solidFill>
                  <a:schemeClr val="tx1"/>
                </a:solidFill>
              </a:rPr>
              <a:t>Text</a:t>
            </a:r>
          </a:p>
        </p:txBody>
      </p:sp>
      <p:sp>
        <p:nvSpPr>
          <p:cNvPr id="66" name="Rectangle" hidden="1">
            <a:extLst>
              <a:ext uri="{FF2B5EF4-FFF2-40B4-BE49-F238E27FC236}">
                <a16:creationId xmlns:a16="http://schemas.microsoft.com/office/drawing/2014/main" id="{47A57643-7B5F-42E7-BBDF-3FFA9307BEF7}"/>
              </a:ext>
            </a:extLst>
          </p:cNvPr>
          <p:cNvSpPr txBox="1"/>
          <p:nvPr>
            <p:custDataLst>
              <p:tags r:id="rId9"/>
            </p:custDataLst>
          </p:nvPr>
        </p:nvSpPr>
        <p:spPr>
          <a:xfrm>
            <a:off x="2521375" y="3108384"/>
            <a:ext cx="1524000" cy="1524000"/>
          </a:xfrm>
          <a:prstGeom prst="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7" name="RoundedRectangle" hidden="1">
            <a:extLst>
              <a:ext uri="{FF2B5EF4-FFF2-40B4-BE49-F238E27FC236}">
                <a16:creationId xmlns:a16="http://schemas.microsoft.com/office/drawing/2014/main" id="{480E966B-458C-4869-BC2C-6F69E2F5E10D}"/>
              </a:ext>
            </a:extLst>
          </p:cNvPr>
          <p:cNvSpPr txBox="1"/>
          <p:nvPr>
            <p:custDataLst>
              <p:tags r:id="rId10"/>
            </p:custDataLst>
          </p:nvPr>
        </p:nvSpPr>
        <p:spPr>
          <a:xfrm>
            <a:off x="2521375" y="4759384"/>
            <a:ext cx="1524000" cy="1524000"/>
          </a:xfrm>
          <a:prstGeom prst="round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8" name="Arrow" hidden="1">
            <a:extLst>
              <a:ext uri="{FF2B5EF4-FFF2-40B4-BE49-F238E27FC236}">
                <a16:creationId xmlns:a16="http://schemas.microsoft.com/office/drawing/2014/main" id="{FEAD16E3-17A4-43D6-9716-9ED19906E7B5}"/>
              </a:ext>
            </a:extLst>
          </p:cNvPr>
          <p:cNvSpPr txBox="1"/>
          <p:nvPr>
            <p:custDataLst>
              <p:tags r:id="rId11"/>
            </p:custDataLst>
          </p:nvPr>
        </p:nvSpPr>
        <p:spPr>
          <a:xfrm>
            <a:off x="4477175" y="1457384"/>
            <a:ext cx="1828800" cy="914400"/>
          </a:xfrm>
          <a:prstGeom prst="rightArrow">
            <a:avLst>
              <a:gd name="adj1" fmla="val 54000"/>
              <a:gd name="adj2" fmla="val 37678"/>
            </a:avLst>
          </a:prstGeom>
          <a:solidFill>
            <a:schemeClr val="accent1"/>
          </a:solidFill>
          <a:ln w="9525">
            <a:noFill/>
            <a:miter lim="800000"/>
            <a:headEnd/>
            <a:tailEnd/>
          </a:ln>
          <a:effectLst/>
        </p:spPr>
        <p:txBody>
          <a:bodyPr vert="horz" wrap="square" lIns="7620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9" name="DirArrow" hidden="1">
            <a:extLst>
              <a:ext uri="{FF2B5EF4-FFF2-40B4-BE49-F238E27FC236}">
                <a16:creationId xmlns:a16="http://schemas.microsoft.com/office/drawing/2014/main" id="{65A6ADA3-1654-43AF-9A85-D9706A20ACF1}"/>
              </a:ext>
            </a:extLst>
          </p:cNvPr>
          <p:cNvSpPr>
            <a:spLocks/>
          </p:cNvSpPr>
          <p:nvPr>
            <p:custDataLst>
              <p:tags r:id="rId12"/>
            </p:custDataLst>
          </p:nvPr>
        </p:nvSpPr>
        <p:spPr>
          <a:xfrm rot="5400000">
            <a:off x="7341025" y="4251384"/>
            <a:ext cx="3086100" cy="342900"/>
          </a:xfrm>
          <a:prstGeom prst="triangl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0" name="Bracket" hidden="1">
            <a:extLst>
              <a:ext uri="{FF2B5EF4-FFF2-40B4-BE49-F238E27FC236}">
                <a16:creationId xmlns:a16="http://schemas.microsoft.com/office/drawing/2014/main" id="{653DD1EC-0C5D-4C59-BF81-1DCC17B87A67}"/>
              </a:ext>
            </a:extLst>
          </p:cNvPr>
          <p:cNvSpPr>
            <a:spLocks noChangeAspect="1"/>
          </p:cNvSpPr>
          <p:nvPr>
            <p:custDataLst>
              <p:tags r:id="rId13"/>
            </p:custDataLst>
          </p:nvPr>
        </p:nvSpPr>
        <p:spPr>
          <a:xfrm>
            <a:off x="9165630" y="2498784"/>
            <a:ext cx="190501" cy="1651001"/>
          </a:xfrm>
          <a:custGeom>
            <a:avLst/>
            <a:gdLst/>
            <a:ahLst/>
            <a:cxnLst/>
            <a:rect l="0" t="0" r="0" b="0"/>
            <a:pathLst>
              <a:path w="190501" h="1651001">
                <a:moveTo>
                  <a:pt x="0" y="0"/>
                </a:moveTo>
                <a:lnTo>
                  <a:pt x="127000" y="0"/>
                </a:lnTo>
                <a:lnTo>
                  <a:pt x="127000" y="762000"/>
                </a:lnTo>
                <a:lnTo>
                  <a:pt x="190500" y="825500"/>
                </a:lnTo>
                <a:lnTo>
                  <a:pt x="127000" y="889000"/>
                </a:lnTo>
                <a:lnTo>
                  <a:pt x="127000" y="1651000"/>
                </a:lnTo>
                <a:lnTo>
                  <a:pt x="0" y="1651000"/>
                </a:lnTo>
              </a:path>
            </a:pathLst>
          </a:custGeom>
          <a:noFill/>
          <a:ln>
            <a:solidFill>
              <a:srgbClr val="8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dirty="0">
              <a:solidFill>
                <a:schemeClr val="tx1"/>
              </a:solidFill>
            </a:endParaRPr>
          </a:p>
        </p:txBody>
      </p:sp>
      <p:grpSp>
        <p:nvGrpSpPr>
          <p:cNvPr id="71" name="Flow" hidden="1">
            <a:extLst>
              <a:ext uri="{FF2B5EF4-FFF2-40B4-BE49-F238E27FC236}">
                <a16:creationId xmlns:a16="http://schemas.microsoft.com/office/drawing/2014/main" id="{80E90DDA-8F1D-43F2-9A17-5A0E3770973D}"/>
              </a:ext>
            </a:extLst>
          </p:cNvPr>
          <p:cNvGrpSpPr/>
          <p:nvPr>
            <p:custDataLst>
              <p:tags r:id="rId14"/>
            </p:custDataLst>
          </p:nvPr>
        </p:nvGrpSpPr>
        <p:grpSpPr>
          <a:xfrm>
            <a:off x="4477175" y="4276785"/>
            <a:ext cx="1828800" cy="914400"/>
            <a:chOff x="5905500" y="3124200"/>
            <a:chExt cx="1828800" cy="914400"/>
          </a:xfrm>
          <a:solidFill>
            <a:schemeClr val="accent1"/>
          </a:solidFill>
        </p:grpSpPr>
        <p:sp>
          <p:nvSpPr>
            <p:cNvPr id="84" name="Freeform 217">
              <a:extLst>
                <a:ext uri="{FF2B5EF4-FFF2-40B4-BE49-F238E27FC236}">
                  <a16:creationId xmlns:a16="http://schemas.microsoft.com/office/drawing/2014/main" id="{C3422A31-BB50-4163-983F-341CBF101FE9}"/>
                </a:ext>
              </a:extLst>
            </p:cNvPr>
            <p:cNvSpPr/>
            <p:nvPr>
              <p:custDataLst>
                <p:tags r:id="rId25"/>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5" name="TextBox 84">
              <a:extLst>
                <a:ext uri="{FF2B5EF4-FFF2-40B4-BE49-F238E27FC236}">
                  <a16:creationId xmlns:a16="http://schemas.microsoft.com/office/drawing/2014/main" id="{15237602-9EB2-4F20-BE13-3603314479C5}"/>
                </a:ext>
              </a:extLst>
            </p:cNvPr>
            <p:cNvSpPr txBox="1"/>
            <p:nvPr>
              <p:custDataLst>
                <p:tags r:id="rId26"/>
              </p:custDataLst>
            </p:nvPr>
          </p:nvSpPr>
          <p:spPr>
            <a:xfrm>
              <a:off x="5969000" y="3187700"/>
              <a:ext cx="1524000" cy="7874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grpSp>
        <p:nvGrpSpPr>
          <p:cNvPr id="72" name="SplitFlow" hidden="1">
            <a:extLst>
              <a:ext uri="{FF2B5EF4-FFF2-40B4-BE49-F238E27FC236}">
                <a16:creationId xmlns:a16="http://schemas.microsoft.com/office/drawing/2014/main" id="{714C3499-8C48-49B0-A70F-00CC09C96AFA}"/>
              </a:ext>
            </a:extLst>
          </p:cNvPr>
          <p:cNvGrpSpPr/>
          <p:nvPr>
            <p:custDataLst>
              <p:tags r:id="rId15"/>
            </p:custDataLst>
          </p:nvPr>
        </p:nvGrpSpPr>
        <p:grpSpPr>
          <a:xfrm>
            <a:off x="4477175" y="5318185"/>
            <a:ext cx="1828800" cy="914400"/>
            <a:chOff x="114300" y="1270000"/>
            <a:chExt cx="1828800" cy="914400"/>
          </a:xfrm>
          <a:solidFill>
            <a:schemeClr val="accent1"/>
          </a:solidFill>
        </p:grpSpPr>
        <p:sp>
          <p:nvSpPr>
            <p:cNvPr id="80" name="Freeform 213">
              <a:extLst>
                <a:ext uri="{FF2B5EF4-FFF2-40B4-BE49-F238E27FC236}">
                  <a16:creationId xmlns:a16="http://schemas.microsoft.com/office/drawing/2014/main" id="{00F59143-838F-4344-B879-BDAD5ECA1559}"/>
                </a:ext>
              </a:extLst>
            </p:cNvPr>
            <p:cNvSpPr/>
            <p:nvPr>
              <p:custDataLst>
                <p:tags r:id="rId21"/>
              </p:custDataLst>
            </p:nvPr>
          </p:nvSpPr>
          <p:spPr>
            <a:xfrm>
              <a:off x="114300" y="12700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0" y="0"/>
                  </a:moveTo>
                  <a:lnTo>
                    <a:pt x="1664208" y="0"/>
                  </a:lnTo>
                  <a:lnTo>
                    <a:pt x="1828800" y="457200"/>
                  </a:lnTo>
                  <a:lnTo>
                    <a:pt x="0" y="45720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1" name="TextBox 80">
              <a:extLst>
                <a:ext uri="{FF2B5EF4-FFF2-40B4-BE49-F238E27FC236}">
                  <a16:creationId xmlns:a16="http://schemas.microsoft.com/office/drawing/2014/main" id="{D8276C6E-C5E0-4A96-9B2E-AFD003D1D093}"/>
                </a:ext>
              </a:extLst>
            </p:cNvPr>
            <p:cNvSpPr txBox="1"/>
            <p:nvPr>
              <p:custDataLst>
                <p:tags r:id="rId22"/>
              </p:custDataLst>
            </p:nvPr>
          </p:nvSpPr>
          <p:spPr>
            <a:xfrm>
              <a:off x="177800" y="13271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82" name="Freeform 215">
              <a:extLst>
                <a:ext uri="{FF2B5EF4-FFF2-40B4-BE49-F238E27FC236}">
                  <a16:creationId xmlns:a16="http://schemas.microsoft.com/office/drawing/2014/main" id="{9EE0B1A3-4A3F-40BB-9BB5-6074BDD82BB5}"/>
                </a:ext>
              </a:extLst>
            </p:cNvPr>
            <p:cNvSpPr/>
            <p:nvPr>
              <p:custDataLst>
                <p:tags r:id="rId23"/>
              </p:custDataLst>
            </p:nvPr>
          </p:nvSpPr>
          <p:spPr>
            <a:xfrm>
              <a:off x="114300" y="17272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30480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0 h 457200"/>
                <a:gd name="connsiteX1" fmla="*/ 1511808 w 1828800"/>
                <a:gd name="connsiteY1" fmla="*/ 457200 h 457200"/>
                <a:gd name="connsiteX2" fmla="*/ 1828800 w 1828800"/>
                <a:gd name="connsiteY2" fmla="*/ 152400 h 457200"/>
                <a:gd name="connsiteX3" fmla="*/ 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15240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1828800" y="0"/>
                  </a:moveTo>
                  <a:lnTo>
                    <a:pt x="1664208" y="457200"/>
                  </a:lnTo>
                  <a:lnTo>
                    <a:pt x="0" y="457200"/>
                  </a:lnTo>
                  <a:lnTo>
                    <a:pt x="0" y="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3" name="TextBox 82">
              <a:extLst>
                <a:ext uri="{FF2B5EF4-FFF2-40B4-BE49-F238E27FC236}">
                  <a16:creationId xmlns:a16="http://schemas.microsoft.com/office/drawing/2014/main" id="{5B68CF97-DF78-4124-B3C5-67E53B711173}"/>
                </a:ext>
              </a:extLst>
            </p:cNvPr>
            <p:cNvSpPr txBox="1"/>
            <p:nvPr>
              <p:custDataLst>
                <p:tags r:id="rId24"/>
              </p:custDataLst>
            </p:nvPr>
          </p:nvSpPr>
          <p:spPr>
            <a:xfrm>
              <a:off x="177800" y="17843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sp>
        <p:nvSpPr>
          <p:cNvPr id="73" name="SingleChevron" hidden="1">
            <a:extLst>
              <a:ext uri="{FF2B5EF4-FFF2-40B4-BE49-F238E27FC236}">
                <a16:creationId xmlns:a16="http://schemas.microsoft.com/office/drawing/2014/main" id="{E130F9F6-A5F5-43E1-BECA-605B14AD1EE6}"/>
              </a:ext>
            </a:extLst>
          </p:cNvPr>
          <p:cNvSpPr>
            <a:spLocks noChangeAspect="1"/>
          </p:cNvSpPr>
          <p:nvPr>
            <p:custDataLst>
              <p:tags r:id="rId16"/>
            </p:custDataLst>
          </p:nvPr>
        </p:nvSpPr>
        <p:spPr>
          <a:xfrm>
            <a:off x="6864775" y="1457384"/>
            <a:ext cx="666750" cy="15240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nvGrpSpPr>
          <p:cNvPr id="74" name="DoubleChevron" hidden="1">
            <a:extLst>
              <a:ext uri="{FF2B5EF4-FFF2-40B4-BE49-F238E27FC236}">
                <a16:creationId xmlns:a16="http://schemas.microsoft.com/office/drawing/2014/main" id="{E4D46B1D-DBE6-4280-8ABE-B888001D853B}"/>
              </a:ext>
            </a:extLst>
          </p:cNvPr>
          <p:cNvGrpSpPr>
            <a:grpSpLocks noChangeAspect="1"/>
          </p:cNvGrpSpPr>
          <p:nvPr>
            <p:custDataLst>
              <p:tags r:id="rId17"/>
            </p:custDataLst>
          </p:nvPr>
        </p:nvGrpSpPr>
        <p:grpSpPr>
          <a:xfrm>
            <a:off x="6864775" y="3108384"/>
            <a:ext cx="1014329" cy="1524000"/>
            <a:chOff x="1270000" y="1270000"/>
            <a:chExt cx="2409032" cy="3619500"/>
          </a:xfrm>
          <a:solidFill>
            <a:schemeClr val="accent1"/>
          </a:solidFill>
        </p:grpSpPr>
        <p:sp>
          <p:nvSpPr>
            <p:cNvPr id="78" name="Chevron1">
              <a:extLst>
                <a:ext uri="{FF2B5EF4-FFF2-40B4-BE49-F238E27FC236}">
                  <a16:creationId xmlns:a16="http://schemas.microsoft.com/office/drawing/2014/main" id="{829B369B-4BFD-46C1-A6DC-092E49801EFA}"/>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9" name="Chevron2">
              <a:extLst>
                <a:ext uri="{FF2B5EF4-FFF2-40B4-BE49-F238E27FC236}">
                  <a16:creationId xmlns:a16="http://schemas.microsoft.com/office/drawing/2014/main" id="{0FF69B3B-D195-4077-8289-5ACC6CCAA48C}"/>
                </a:ext>
              </a:extLst>
            </p:cNvPr>
            <p:cNvSpPr>
              <a:spLocks noChangeAspect="1"/>
            </p:cNvSpPr>
            <p:nvPr>
              <p:custDataLst>
                <p:tags r:id="rId20"/>
              </p:custDataLst>
            </p:nvPr>
          </p:nvSpPr>
          <p:spPr>
            <a:xfrm>
              <a:off x="20955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grpSp>
        <p:nvGrpSpPr>
          <p:cNvPr id="75" name="DoubleChevron2" hidden="1">
            <a:extLst>
              <a:ext uri="{FF2B5EF4-FFF2-40B4-BE49-F238E27FC236}">
                <a16:creationId xmlns:a16="http://schemas.microsoft.com/office/drawing/2014/main" id="{9D6BEFCD-0F6B-4898-B058-7EF774C6E8B1}"/>
              </a:ext>
            </a:extLst>
          </p:cNvPr>
          <p:cNvGrpSpPr>
            <a:grpSpLocks noChangeAspect="1"/>
          </p:cNvGrpSpPr>
          <p:nvPr>
            <p:custDataLst>
              <p:tags r:id="rId18"/>
            </p:custDataLst>
          </p:nvPr>
        </p:nvGrpSpPr>
        <p:grpSpPr>
          <a:xfrm>
            <a:off x="6864775" y="4759384"/>
            <a:ext cx="1242929" cy="1524000"/>
            <a:chOff x="1270000" y="1270000"/>
            <a:chExt cx="2951957" cy="3619500"/>
          </a:xfrm>
          <a:solidFill>
            <a:schemeClr val="accent1"/>
          </a:solidFill>
        </p:grpSpPr>
        <p:sp>
          <p:nvSpPr>
            <p:cNvPr id="76" name="Chevron1">
              <a:extLst>
                <a:ext uri="{FF2B5EF4-FFF2-40B4-BE49-F238E27FC236}">
                  <a16:creationId xmlns:a16="http://schemas.microsoft.com/office/drawing/2014/main" id="{044061E5-BFB7-41DC-88AA-79C8D52FCCA2}"/>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7" name="Chevron2">
              <a:extLst>
                <a:ext uri="{FF2B5EF4-FFF2-40B4-BE49-F238E27FC236}">
                  <a16:creationId xmlns:a16="http://schemas.microsoft.com/office/drawing/2014/main" id="{FC873800-81BE-4F96-A196-249B6078C89C}"/>
                </a:ext>
              </a:extLst>
            </p:cNvPr>
            <p:cNvSpPr>
              <a:spLocks noChangeAspect="1"/>
            </p:cNvSpPr>
            <p:nvPr>
              <p:custDataLst>
                <p:tags r:id="rId19"/>
              </p:custDataLst>
            </p:nvPr>
          </p:nvSpPr>
          <p:spPr>
            <a:xfrm>
              <a:off x="2095500" y="1270000"/>
              <a:ext cx="2126457" cy="36195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spTree>
    <p:extLst>
      <p:ext uri="{BB962C8B-B14F-4D97-AF65-F5344CB8AC3E}">
        <p14:creationId xmlns:p14="http://schemas.microsoft.com/office/powerpoint/2010/main" val="579496963"/>
      </p:ext>
    </p:extLst>
  </p:cSld>
  <p:clrMap bg1="lt1" tx1="dk1" bg2="lt2" tx2="dk2" accent1="accent1" accent2="accent2" accent3="accent3" accent4="accent4" accent5="accent5" accent6="accent6" hlink="hlink" folHlink="folHlink"/>
  <p:sldLayoutIdLst>
    <p:sldLayoutId id="2147483671" r:id="rId1"/>
    <p:sldLayoutId id="2147483672" r:id="rId2"/>
  </p:sldLayoutIdLst>
  <p:hf hdr="0" ftr="0" dt="0"/>
  <p:txStyles>
    <p:titleStyle>
      <a:lvl1pPr algn="l" defTabSz="914074" rtl="0" eaLnBrk="1" fontAlgn="base" hangingPunct="1">
        <a:spcBef>
          <a:spcPct val="0"/>
        </a:spcBef>
        <a:spcAft>
          <a:spcPct val="0"/>
        </a:spcAft>
        <a:tabLst>
          <a:tab pos="275519" algn="l"/>
        </a:tabLst>
        <a:defRPr sz="2800" b="1" baseline="0">
          <a:solidFill>
            <a:schemeClr val="accent1"/>
          </a:solidFill>
          <a:latin typeface="+mj-lt"/>
          <a:ea typeface="+mj-ea"/>
          <a:cs typeface="+mj-cs"/>
        </a:defRPr>
      </a:lvl1pPr>
      <a:lvl2pPr algn="l" defTabSz="914074" rtl="0" eaLnBrk="1" fontAlgn="base" hangingPunct="1">
        <a:spcBef>
          <a:spcPct val="0"/>
        </a:spcBef>
        <a:spcAft>
          <a:spcPct val="0"/>
        </a:spcAft>
        <a:defRPr sz="1941" b="1">
          <a:solidFill>
            <a:schemeClr val="tx2"/>
          </a:solidFill>
          <a:latin typeface="Arial" charset="0"/>
        </a:defRPr>
      </a:lvl2pPr>
      <a:lvl3pPr algn="l" defTabSz="914074" rtl="0" eaLnBrk="1" fontAlgn="base" hangingPunct="1">
        <a:spcBef>
          <a:spcPct val="0"/>
        </a:spcBef>
        <a:spcAft>
          <a:spcPct val="0"/>
        </a:spcAft>
        <a:defRPr sz="1941" b="1">
          <a:solidFill>
            <a:schemeClr val="tx2"/>
          </a:solidFill>
          <a:latin typeface="Arial" charset="0"/>
        </a:defRPr>
      </a:lvl3pPr>
      <a:lvl4pPr algn="l" defTabSz="914074" rtl="0" eaLnBrk="1" fontAlgn="base" hangingPunct="1">
        <a:spcBef>
          <a:spcPct val="0"/>
        </a:spcBef>
        <a:spcAft>
          <a:spcPct val="0"/>
        </a:spcAft>
        <a:defRPr sz="1941" b="1">
          <a:solidFill>
            <a:schemeClr val="tx2"/>
          </a:solidFill>
          <a:latin typeface="Arial" charset="0"/>
        </a:defRPr>
      </a:lvl4pPr>
      <a:lvl5pPr algn="l" defTabSz="914074" rtl="0" eaLnBrk="1" fontAlgn="base" hangingPunct="1">
        <a:spcBef>
          <a:spcPct val="0"/>
        </a:spcBef>
        <a:spcAft>
          <a:spcPct val="0"/>
        </a:spcAft>
        <a:defRPr sz="1941" b="1">
          <a:solidFill>
            <a:schemeClr val="tx2"/>
          </a:solidFill>
          <a:latin typeface="Arial" charset="0"/>
        </a:defRPr>
      </a:lvl5pPr>
      <a:lvl6pPr marL="466761" algn="l" defTabSz="914074" rtl="0" eaLnBrk="1" fontAlgn="base" hangingPunct="1">
        <a:spcBef>
          <a:spcPct val="0"/>
        </a:spcBef>
        <a:spcAft>
          <a:spcPct val="0"/>
        </a:spcAft>
        <a:defRPr sz="1941" b="1">
          <a:solidFill>
            <a:schemeClr val="tx2"/>
          </a:solidFill>
          <a:latin typeface="Arial" charset="0"/>
        </a:defRPr>
      </a:lvl6pPr>
      <a:lvl7pPr marL="933522" algn="l" defTabSz="914074" rtl="0" eaLnBrk="1" fontAlgn="base" hangingPunct="1">
        <a:spcBef>
          <a:spcPct val="0"/>
        </a:spcBef>
        <a:spcAft>
          <a:spcPct val="0"/>
        </a:spcAft>
        <a:defRPr sz="1941" b="1">
          <a:solidFill>
            <a:schemeClr val="tx2"/>
          </a:solidFill>
          <a:latin typeface="Arial" charset="0"/>
        </a:defRPr>
      </a:lvl7pPr>
      <a:lvl8pPr marL="1400283" algn="l" defTabSz="914074" rtl="0" eaLnBrk="1" fontAlgn="base" hangingPunct="1">
        <a:spcBef>
          <a:spcPct val="0"/>
        </a:spcBef>
        <a:spcAft>
          <a:spcPct val="0"/>
        </a:spcAft>
        <a:defRPr sz="1941" b="1">
          <a:solidFill>
            <a:schemeClr val="tx2"/>
          </a:solidFill>
          <a:latin typeface="Arial" charset="0"/>
        </a:defRPr>
      </a:lvl8pPr>
      <a:lvl9pPr marL="1867045" algn="l" defTabSz="914074" rtl="0" eaLnBrk="1" fontAlgn="base" hangingPunct="1">
        <a:spcBef>
          <a:spcPct val="0"/>
        </a:spcBef>
        <a:spcAft>
          <a:spcPct val="0"/>
        </a:spcAft>
        <a:defRPr sz="1941" b="1">
          <a:solidFill>
            <a:schemeClr val="tx2"/>
          </a:solidFill>
          <a:latin typeface="Arial" charset="0"/>
        </a:defRPr>
      </a:lvl9pPr>
    </p:titleStyle>
    <p:body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3522" rtl="0" eaLnBrk="1" latinLnBrk="0" hangingPunct="1">
        <a:defRPr sz="1839" kern="1200">
          <a:solidFill>
            <a:schemeClr val="tx1"/>
          </a:solidFill>
          <a:latin typeface="+mn-lt"/>
          <a:ea typeface="+mn-ea"/>
          <a:cs typeface="+mn-cs"/>
        </a:defRPr>
      </a:lvl1pPr>
      <a:lvl2pPr marL="466761" algn="l" defTabSz="933522" rtl="0" eaLnBrk="1" latinLnBrk="0" hangingPunct="1">
        <a:defRPr sz="1839" kern="1200">
          <a:solidFill>
            <a:schemeClr val="tx1"/>
          </a:solidFill>
          <a:latin typeface="+mn-lt"/>
          <a:ea typeface="+mn-ea"/>
          <a:cs typeface="+mn-cs"/>
        </a:defRPr>
      </a:lvl2pPr>
      <a:lvl3pPr marL="933522" algn="l" defTabSz="933522" rtl="0" eaLnBrk="1" latinLnBrk="0" hangingPunct="1">
        <a:defRPr sz="1839" kern="1200">
          <a:solidFill>
            <a:schemeClr val="tx1"/>
          </a:solidFill>
          <a:latin typeface="+mn-lt"/>
          <a:ea typeface="+mn-ea"/>
          <a:cs typeface="+mn-cs"/>
        </a:defRPr>
      </a:lvl3pPr>
      <a:lvl4pPr marL="1400283" algn="l" defTabSz="933522" rtl="0" eaLnBrk="1" latinLnBrk="0" hangingPunct="1">
        <a:defRPr sz="1839" kern="1200">
          <a:solidFill>
            <a:schemeClr val="tx1"/>
          </a:solidFill>
          <a:latin typeface="+mn-lt"/>
          <a:ea typeface="+mn-ea"/>
          <a:cs typeface="+mn-cs"/>
        </a:defRPr>
      </a:lvl4pPr>
      <a:lvl5pPr marL="1867045" algn="l" defTabSz="933522" rtl="0" eaLnBrk="1" latinLnBrk="0" hangingPunct="1">
        <a:defRPr sz="1839" kern="1200">
          <a:solidFill>
            <a:schemeClr val="tx1"/>
          </a:solidFill>
          <a:latin typeface="+mn-lt"/>
          <a:ea typeface="+mn-ea"/>
          <a:cs typeface="+mn-cs"/>
        </a:defRPr>
      </a:lvl5pPr>
      <a:lvl6pPr marL="2333806" algn="l" defTabSz="933522" rtl="0" eaLnBrk="1" latinLnBrk="0" hangingPunct="1">
        <a:defRPr sz="1839" kern="1200">
          <a:solidFill>
            <a:schemeClr val="tx1"/>
          </a:solidFill>
          <a:latin typeface="+mn-lt"/>
          <a:ea typeface="+mn-ea"/>
          <a:cs typeface="+mn-cs"/>
        </a:defRPr>
      </a:lvl6pPr>
      <a:lvl7pPr marL="2800567" algn="l" defTabSz="933522" rtl="0" eaLnBrk="1" latinLnBrk="0" hangingPunct="1">
        <a:defRPr sz="1839" kern="1200">
          <a:solidFill>
            <a:schemeClr val="tx1"/>
          </a:solidFill>
          <a:latin typeface="+mn-lt"/>
          <a:ea typeface="+mn-ea"/>
          <a:cs typeface="+mn-cs"/>
        </a:defRPr>
      </a:lvl7pPr>
      <a:lvl8pPr marL="3267328" algn="l" defTabSz="933522" rtl="0" eaLnBrk="1" latinLnBrk="0" hangingPunct="1">
        <a:defRPr sz="1839" kern="1200">
          <a:solidFill>
            <a:schemeClr val="tx1"/>
          </a:solidFill>
          <a:latin typeface="+mn-lt"/>
          <a:ea typeface="+mn-ea"/>
          <a:cs typeface="+mn-cs"/>
        </a:defRPr>
      </a:lvl8pPr>
      <a:lvl9pPr marL="3734089" algn="l" defTabSz="933522" rtl="0" eaLnBrk="1" latinLnBrk="0" hangingPunct="1">
        <a:defRPr sz="183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18">
          <p15:clr>
            <a:srgbClr val="F26B43"/>
          </p15:clr>
        </p15:guide>
        <p15:guide id="2"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6"/>
            </p:custDataLst>
            <p:extLst/>
          </p:nvPr>
        </p:nvGraphicFramePr>
        <p:xfrm>
          <a:off x="2" y="0"/>
          <a:ext cx="215979" cy="161974"/>
        </p:xfrm>
        <a:graphic>
          <a:graphicData uri="http://schemas.openxmlformats.org/presentationml/2006/ole">
            <mc:AlternateContent xmlns:mc="http://schemas.openxmlformats.org/markup-compatibility/2006">
              <mc:Choice xmlns:v="urn:schemas-microsoft-com:vml" Requires="v">
                <p:oleObj spid="_x0000_s7170" name="think-cell Slide" r:id="rId43" imgW="270" imgH="270" progId="TCLayout.ActiveDocument.1">
                  <p:embed/>
                </p:oleObj>
              </mc:Choice>
              <mc:Fallback>
                <p:oleObj name="think-cell Slide" r:id="rId43" imgW="270" imgH="270" progId="TCLayout.ActiveDocument.1">
                  <p:embed/>
                  <p:pic>
                    <p:nvPicPr>
                      <p:cNvPr id="2" name="Object 1" hidden="1"/>
                      <p:cNvPicPr/>
                      <p:nvPr/>
                    </p:nvPicPr>
                    <p:blipFill>
                      <a:blip r:embed="rId44"/>
                      <a:stretch>
                        <a:fillRect/>
                      </a:stretch>
                    </p:blipFill>
                    <p:spPr>
                      <a:xfrm>
                        <a:off x="2" y="0"/>
                        <a:ext cx="215979" cy="161974"/>
                      </a:xfrm>
                      <a:prstGeom prst="rect">
                        <a:avLst/>
                      </a:prstGeom>
                    </p:spPr>
                  </p:pic>
                </p:oleObj>
              </mc:Fallback>
            </mc:AlternateContent>
          </a:graphicData>
        </a:graphic>
      </p:graphicFrame>
      <p:sp>
        <p:nvSpPr>
          <p:cNvPr id="6" name="Rectangle 5" hidden="1"/>
          <p:cNvSpPr/>
          <p:nvPr>
            <p:custDataLst>
              <p:tags r:id="rId7"/>
            </p:custDataLst>
          </p:nvPr>
        </p:nvSpPr>
        <p:spPr bwMode="auto">
          <a:xfrm>
            <a:off x="2" y="0"/>
            <a:ext cx="215979" cy="161974"/>
          </a:xfrm>
          <a:prstGeom prst="rect">
            <a:avLst/>
          </a:prstGeom>
          <a:solidFill>
            <a:schemeClr val="bg2"/>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dirty="0">
              <a:solidFill>
                <a:srgbClr val="000000"/>
              </a:solidFill>
              <a:latin typeface="Arial" panose="020B0604020202020204" pitchFamily="34" charset="0"/>
              <a:ea typeface="+mj-ea"/>
              <a:cs typeface="+mj-cs"/>
              <a:sym typeface="Arial" panose="020B0604020202020204" pitchFamily="34" charset="0"/>
            </a:endParaRPr>
          </a:p>
        </p:txBody>
      </p:sp>
      <p:pic>
        <p:nvPicPr>
          <p:cNvPr id="86" name="Picture 85">
            <a:extLst>
              <a:ext uri="{FF2B5EF4-FFF2-40B4-BE49-F238E27FC236}">
                <a16:creationId xmlns:a16="http://schemas.microsoft.com/office/drawing/2014/main" id="{98A852B2-FD48-4C38-99B6-8DC5939D09E9}"/>
              </a:ext>
            </a:extLst>
          </p:cNvPr>
          <p:cNvPicPr>
            <a:picLocks noChangeAspect="1"/>
          </p:cNvPicPr>
          <p:nvPr/>
        </p:nvPicPr>
        <p:blipFill>
          <a:blip r:embed="rId45"/>
          <a:stretch>
            <a:fillRect/>
          </a:stretch>
        </p:blipFill>
        <p:spPr>
          <a:xfrm>
            <a:off x="10357864" y="360155"/>
            <a:ext cx="1468014" cy="698148"/>
          </a:xfrm>
          <a:prstGeom prst="rect">
            <a:avLst/>
          </a:prstGeom>
        </p:spPr>
      </p:pic>
      <p:sp>
        <p:nvSpPr>
          <p:cNvPr id="107" name="Slide Number"/>
          <p:cNvSpPr txBox="1">
            <a:spLocks/>
          </p:cNvSpPr>
          <p:nvPr/>
        </p:nvSpPr>
        <p:spPr bwMode="auto">
          <a:xfrm>
            <a:off x="11615815" y="6627912"/>
            <a:ext cx="157094" cy="153888"/>
          </a:xfrm>
          <a:prstGeom prst="rect">
            <a:avLst/>
          </a:prstGeom>
        </p:spPr>
        <p:txBody>
          <a:bodyPr vert="horz" wrap="none" lIns="0" tIns="0" rIns="0" bIns="0" rtlCol="0" anchor="ctr">
            <a:spAutoFit/>
          </a:bodyPr>
          <a:lstStyle>
            <a:defPPr>
              <a:defRPr lang="en-US"/>
            </a:defPPr>
            <a:lvl1pPr>
              <a:defRPr sz="1000" baseline="0">
                <a:latin typeface="+mn-lt"/>
              </a:defRPr>
            </a:lvl1pPr>
          </a:lstStyle>
          <a:p>
            <a:pPr algn="r"/>
            <a:fld id="{42C328C1-A84F-4A39-A664-DBA00541A8C6}" type="slidenum">
              <a:rPr lang="en-US" sz="1000" b="0" baseline="0" smtClean="0">
                <a:solidFill>
                  <a:srgbClr val="7F7F7F"/>
                </a:solidFill>
                <a:latin typeface="+mn-lt"/>
              </a:rPr>
              <a:pPr algn="r"/>
              <a:t>‹#›</a:t>
            </a:fld>
            <a:endParaRPr lang="en-US" sz="1000" b="0" baseline="0" dirty="0">
              <a:solidFill>
                <a:srgbClr val="7F7F7F"/>
              </a:solidFill>
              <a:latin typeface="+mn-lt"/>
            </a:endParaRPr>
          </a:p>
        </p:txBody>
      </p:sp>
      <p:cxnSp>
        <p:nvCxnSpPr>
          <p:cNvPr id="60" name="Straight Connector 59">
            <a:extLst>
              <a:ext uri="{FF2B5EF4-FFF2-40B4-BE49-F238E27FC236}">
                <a16:creationId xmlns:a16="http://schemas.microsoft.com/office/drawing/2014/main" id="{7207A106-3D37-4C2B-B815-6059241F3597}"/>
              </a:ext>
            </a:extLst>
          </p:cNvPr>
          <p:cNvCxnSpPr/>
          <p:nvPr/>
        </p:nvCxnSpPr>
        <p:spPr>
          <a:xfrm flipH="1">
            <a:off x="419100" y="298280"/>
            <a:ext cx="11353802" cy="0"/>
          </a:xfrm>
          <a:prstGeom prst="line">
            <a:avLst/>
          </a:prstGeom>
          <a:noFill/>
          <a:ln w="31750" cap="flat" cmpd="sng" algn="ctr">
            <a:solidFill>
              <a:sysClr val="windowText" lastClr="000000"/>
            </a:solidFill>
            <a:prstDash val="solid"/>
            <a:miter lim="800000"/>
          </a:ln>
          <a:effectLst/>
        </p:spPr>
      </p:cxnSp>
      <p:cxnSp>
        <p:nvCxnSpPr>
          <p:cNvPr id="61" name="Straight Connector 60">
            <a:extLst>
              <a:ext uri="{FF2B5EF4-FFF2-40B4-BE49-F238E27FC236}">
                <a16:creationId xmlns:a16="http://schemas.microsoft.com/office/drawing/2014/main" id="{1CF2F802-6A86-4F36-835E-E85D1F3D1929}"/>
              </a:ext>
            </a:extLst>
          </p:cNvPr>
          <p:cNvCxnSpPr>
            <a:cxnSpLocks/>
          </p:cNvCxnSpPr>
          <p:nvPr/>
        </p:nvCxnSpPr>
        <p:spPr>
          <a:xfrm flipH="1">
            <a:off x="419108" y="1443248"/>
            <a:ext cx="11353801" cy="0"/>
          </a:xfrm>
          <a:prstGeom prst="line">
            <a:avLst/>
          </a:prstGeom>
          <a:noFill/>
          <a:ln w="12700" cap="flat" cmpd="sng" algn="ctr">
            <a:solidFill>
              <a:sysClr val="windowText" lastClr="000000"/>
            </a:solidFill>
            <a:prstDash val="solid"/>
            <a:miter lim="800000"/>
          </a:ln>
          <a:effectLst/>
        </p:spPr>
      </p:cxnSp>
      <p:sp>
        <p:nvSpPr>
          <p:cNvPr id="19" name="Title Placeholder 2"/>
          <p:cNvSpPr>
            <a:spLocks noGrp="1" noChangeArrowheads="1"/>
          </p:cNvSpPr>
          <p:nvPr>
            <p:ph type="title"/>
          </p:nvPr>
        </p:nvSpPr>
        <p:spPr bwMode="auto">
          <a:xfrm>
            <a:off x="419108" y="513351"/>
            <a:ext cx="9886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latinLnBrk="0"/>
            <a:r>
              <a:rPr lang="en-US"/>
              <a:t>Click to edit Master title style</a:t>
            </a:r>
            <a:endParaRPr lang="en-US" noProof="0" dirty="0"/>
          </a:p>
        </p:txBody>
      </p:sp>
      <p:sp>
        <p:nvSpPr>
          <p:cNvPr id="3" name="Text Placeholder 2"/>
          <p:cNvSpPr>
            <a:spLocks noGrp="1"/>
          </p:cNvSpPr>
          <p:nvPr>
            <p:ph type="body" idx="1"/>
          </p:nvPr>
        </p:nvSpPr>
        <p:spPr bwMode="auto">
          <a:xfrm>
            <a:off x="1976208" y="2935527"/>
            <a:ext cx="5853024" cy="1231106"/>
          </a:xfrm>
          <a:prstGeom prst="rect">
            <a:avLst/>
          </a:prstGeom>
        </p:spPr>
        <p:txBody>
          <a:bodyPr vert="horz" lIns="0" tIns="0" rIns="0" bIns="0" rtlCol="0">
            <a:spAutoFit/>
          </a:bodyPr>
          <a:lstStyle/>
          <a:p>
            <a:pPr lvl="0" latinLnBrk="0"/>
            <a:r>
              <a:rPr lang="en-US"/>
              <a:t>Edit Master text styles</a:t>
            </a:r>
          </a:p>
          <a:p>
            <a:pPr lvl="1" latinLnBrk="0"/>
            <a:r>
              <a:rPr lang="en-US"/>
              <a:t>Second level</a:t>
            </a:r>
          </a:p>
          <a:p>
            <a:pPr lvl="2" latinLnBrk="0"/>
            <a:r>
              <a:rPr lang="en-US"/>
              <a:t>Third level</a:t>
            </a:r>
          </a:p>
          <a:p>
            <a:pPr lvl="3" latinLnBrk="0"/>
            <a:r>
              <a:rPr lang="en-US"/>
              <a:t>Fourth level</a:t>
            </a:r>
          </a:p>
          <a:p>
            <a:pPr lvl="4" latinLnBrk="0"/>
            <a:r>
              <a:rPr lang="en-US"/>
              <a:t>Fifth level</a:t>
            </a:r>
            <a:endParaRPr lang="en-US" dirty="0"/>
          </a:p>
        </p:txBody>
      </p:sp>
      <p:sp>
        <p:nvSpPr>
          <p:cNvPr id="10" name="1. On-page tracker" hidden="1"/>
          <p:cNvSpPr>
            <a:spLocks noChangeArrowheads="1"/>
          </p:cNvSpPr>
          <p:nvPr/>
        </p:nvSpPr>
        <p:spPr bwMode="auto">
          <a:xfrm>
            <a:off x="419108" y="0"/>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US" sz="1400" cap="all" baseline="0" dirty="0">
                <a:solidFill>
                  <a:srgbClr val="7F7F7F"/>
                </a:solidFill>
                <a:latin typeface="+mn-lt"/>
                <a:ea typeface="+mn-ea"/>
              </a:rPr>
              <a:t>Tracker</a:t>
            </a:r>
          </a:p>
        </p:txBody>
      </p:sp>
      <p:sp>
        <p:nvSpPr>
          <p:cNvPr id="11" name="3. Unit of measure" hidden="1"/>
          <p:cNvSpPr txBox="1">
            <a:spLocks noChangeArrowheads="1"/>
          </p:cNvSpPr>
          <p:nvPr/>
        </p:nvSpPr>
        <p:spPr bwMode="auto">
          <a:xfrm>
            <a:off x="419108" y="1485064"/>
            <a:ext cx="988642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a:defRPr/>
            </a:pPr>
            <a:r>
              <a:rPr lang="en-US" sz="1600" baseline="0" dirty="0">
                <a:solidFill>
                  <a:srgbClr val="7F7F7F"/>
                </a:solidFill>
                <a:latin typeface="+mn-lt"/>
                <a:ea typeface="+mn-ea"/>
              </a:rPr>
              <a:t>Subtitle</a:t>
            </a:r>
          </a:p>
        </p:txBody>
      </p:sp>
      <p:sp>
        <p:nvSpPr>
          <p:cNvPr id="13" name="4. Footnote" hidden="1"/>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o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dirty="0">
                <a:solidFill>
                  <a:srgbClr val="7F7F7F"/>
                </a:solidFill>
                <a:latin typeface="+mn-lt"/>
                <a:ea typeface="+mn-ea"/>
              </a:rPr>
              <a:t>1 Footnote</a:t>
            </a:r>
          </a:p>
        </p:txBody>
      </p:sp>
      <p:sp>
        <p:nvSpPr>
          <p:cNvPr id="14" name="5. Source" hidden="1"/>
          <p:cNvSpPr>
            <a:spLocks noChangeArrowheads="1"/>
          </p:cNvSpPr>
          <p:nvPr/>
        </p:nvSpPr>
        <p:spPr bwMode="auto">
          <a:xfrm>
            <a:off x="419100" y="6627912"/>
            <a:ext cx="1084405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19311" indent="-619311" defTabSz="914074">
              <a:tabLst>
                <a:tab pos="733645" algn="l"/>
              </a:tabLst>
            </a:pPr>
            <a:r>
              <a:rPr lang="en-US" sz="1000" baseline="0" dirty="0">
                <a:solidFill>
                  <a:srgbClr val="7F7F7F"/>
                </a:solidFill>
                <a:latin typeface="+mn-lt"/>
                <a:ea typeface="+mn-ea"/>
              </a:rPr>
              <a:t>SOURCE: Source</a:t>
            </a:r>
          </a:p>
        </p:txBody>
      </p:sp>
      <p:grpSp>
        <p:nvGrpSpPr>
          <p:cNvPr id="15" name="ACET" hidden="1"/>
          <p:cNvGrpSpPr>
            <a:grpSpLocks/>
          </p:cNvGrpSpPr>
          <p:nvPr/>
        </p:nvGrpSpPr>
        <p:grpSpPr bwMode="auto">
          <a:xfrm>
            <a:off x="1976206" y="2350212"/>
            <a:ext cx="5853024" cy="510220"/>
            <a:chOff x="915" y="715"/>
            <a:chExt cx="2686" cy="315"/>
          </a:xfrm>
        </p:grpSpPr>
        <p:cxnSp>
          <p:nvCxnSpPr>
            <p:cNvPr id="16" name="AutoShape 249"/>
            <p:cNvCxnSpPr>
              <a:cxnSpLocks noChangeShapeType="1"/>
              <a:stCxn id="18" idx="4"/>
              <a:endCxn id="18" idx="6"/>
            </p:cNvCxnSpPr>
            <p:nvPr/>
          </p:nvCxnSpPr>
          <p:spPr bwMode="auto">
            <a:xfrm>
              <a:off x="915" y="1030"/>
              <a:ext cx="2686" cy="0"/>
            </a:xfrm>
            <a:prstGeom prst="straightConnector1">
              <a:avLst/>
            </a:prstGeom>
            <a:noFill/>
            <a:ln w="9525">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AutoShape 250"/>
            <p:cNvSpPr>
              <a:spLocks noChangeArrowheads="1"/>
            </p:cNvSpPr>
            <p:nvPr/>
          </p:nvSpPr>
          <p:spPr bwMode="auto">
            <a:xfrm>
              <a:off x="915" y="715"/>
              <a:ext cx="2686" cy="315"/>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US" sz="1600" b="1" baseline="0" dirty="0">
                  <a:solidFill>
                    <a:srgbClr val="000000"/>
                  </a:solidFill>
                  <a:latin typeface="+mn-lt"/>
                  <a:ea typeface="+mn-ea"/>
                </a:rPr>
                <a:t>Title</a:t>
              </a:r>
            </a:p>
            <a:p>
              <a:r>
                <a:rPr lang="en-US" sz="1600" baseline="0" dirty="0">
                  <a:solidFill>
                    <a:srgbClr val="7F7F7F"/>
                  </a:solidFill>
                  <a:latin typeface="+mn-lt"/>
                  <a:ea typeface="+mn-ea"/>
                </a:rPr>
                <a:t>Unit of measure</a:t>
              </a:r>
            </a:p>
          </p:txBody>
        </p:sp>
      </p:grpSp>
      <p:grpSp>
        <p:nvGrpSpPr>
          <p:cNvPr id="62" name="Moon" hidden="1"/>
          <p:cNvGrpSpPr/>
          <p:nvPr>
            <p:custDataLst>
              <p:tags r:id="rId8"/>
            </p:custDataLst>
          </p:nvPr>
        </p:nvGrpSpPr>
        <p:grpSpPr bwMode="auto">
          <a:xfrm>
            <a:off x="8884205" y="1540371"/>
            <a:ext cx="254000" cy="254000"/>
            <a:chOff x="762000" y="1270000"/>
            <a:chExt cx="254000" cy="254000"/>
          </a:xfrm>
        </p:grpSpPr>
        <p:sp>
          <p:nvSpPr>
            <p:cNvPr id="106" name="Oval 105"/>
            <p:cNvSpPr/>
            <p:nvPr/>
          </p:nvSpPr>
          <p:spPr bwMode="auto">
            <a:xfrm>
              <a:off x="762000" y="1270000"/>
              <a:ext cx="254000" cy="25400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45" dirty="0">
                <a:solidFill>
                  <a:schemeClr val="tx1"/>
                </a:solidFill>
              </a:endParaRPr>
            </a:p>
          </p:txBody>
        </p:sp>
        <p:sp>
          <p:nvSpPr>
            <p:cNvPr id="109" name="Arc 108"/>
            <p:cNvSpPr/>
            <p:nvPr/>
          </p:nvSpPr>
          <p:spPr bwMode="auto">
            <a:xfrm>
              <a:off x="762000" y="1270000"/>
              <a:ext cx="254000" cy="254000"/>
            </a:xfrm>
            <a:prstGeom prst="arc">
              <a:avLst/>
            </a:prstGeom>
            <a:solidFill>
              <a:schemeClr val="accent2"/>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945" dirty="0"/>
            </a:p>
          </p:txBody>
        </p:sp>
      </p:grpSp>
      <p:grpSp>
        <p:nvGrpSpPr>
          <p:cNvPr id="104" name="LegendBoxes" hidden="1">
            <a:extLst>
              <a:ext uri="{FF2B5EF4-FFF2-40B4-BE49-F238E27FC236}">
                <a16:creationId xmlns:a16="http://schemas.microsoft.com/office/drawing/2014/main" id="{5F56CC7B-BC61-466B-8BD2-7033ADBDFC8C}"/>
              </a:ext>
            </a:extLst>
          </p:cNvPr>
          <p:cNvGrpSpPr>
            <a:grpSpLocks/>
          </p:cNvGrpSpPr>
          <p:nvPr/>
        </p:nvGrpSpPr>
        <p:grpSpPr bwMode="auto">
          <a:xfrm>
            <a:off x="11009321" y="1540371"/>
            <a:ext cx="763588" cy="996951"/>
            <a:chOff x="4936" y="176"/>
            <a:chExt cx="481" cy="628"/>
          </a:xfrm>
        </p:grpSpPr>
        <p:sp>
          <p:nvSpPr>
            <p:cNvPr id="105" name="Legend1">
              <a:extLst>
                <a:ext uri="{FF2B5EF4-FFF2-40B4-BE49-F238E27FC236}">
                  <a16:creationId xmlns:a16="http://schemas.microsoft.com/office/drawing/2014/main" id="{04EEB940-6089-4E02-8B5D-814B54FFE807}"/>
                </a:ext>
              </a:extLst>
            </p:cNvPr>
            <p:cNvSpPr>
              <a:spLocks noChangeArrowheads="1"/>
            </p:cNvSpPr>
            <p:nvPr/>
          </p:nvSpPr>
          <p:spPr bwMode="auto">
            <a:xfrm>
              <a:off x="5096" y="17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08" name="LegendRectangle1">
              <a:extLst>
                <a:ext uri="{FF2B5EF4-FFF2-40B4-BE49-F238E27FC236}">
                  <a16:creationId xmlns:a16="http://schemas.microsoft.com/office/drawing/2014/main" id="{7A110182-1053-4120-9712-3D22EA1AAC1C}"/>
                </a:ext>
              </a:extLst>
            </p:cNvPr>
            <p:cNvSpPr>
              <a:spLocks noChangeArrowheads="1"/>
            </p:cNvSpPr>
            <p:nvPr/>
          </p:nvSpPr>
          <p:spPr bwMode="auto">
            <a:xfrm>
              <a:off x="4936" y="183"/>
              <a:ext cx="104" cy="101"/>
            </a:xfrm>
            <a:prstGeom prst="rect">
              <a:avLst/>
            </a:prstGeom>
            <a:solidFill>
              <a:schemeClr val="accent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0" name="Legend2">
              <a:extLst>
                <a:ext uri="{FF2B5EF4-FFF2-40B4-BE49-F238E27FC236}">
                  <a16:creationId xmlns:a16="http://schemas.microsoft.com/office/drawing/2014/main" id="{E36909C3-EE05-4BE7-9F87-0DE0682F9566}"/>
                </a:ext>
              </a:extLst>
            </p:cNvPr>
            <p:cNvSpPr>
              <a:spLocks noChangeArrowheads="1"/>
            </p:cNvSpPr>
            <p:nvPr/>
          </p:nvSpPr>
          <p:spPr bwMode="auto">
            <a:xfrm>
              <a:off x="5096" y="346"/>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2" name="LegendRectangle2">
              <a:extLst>
                <a:ext uri="{FF2B5EF4-FFF2-40B4-BE49-F238E27FC236}">
                  <a16:creationId xmlns:a16="http://schemas.microsoft.com/office/drawing/2014/main" id="{B2BE8AC7-DF3B-4D3F-98EB-E4A42F4C6D12}"/>
                </a:ext>
              </a:extLst>
            </p:cNvPr>
            <p:cNvSpPr>
              <a:spLocks noChangeArrowheads="1"/>
            </p:cNvSpPr>
            <p:nvPr/>
          </p:nvSpPr>
          <p:spPr bwMode="auto">
            <a:xfrm>
              <a:off x="4936" y="353"/>
              <a:ext cx="104" cy="101"/>
            </a:xfrm>
            <a:prstGeom prst="rect">
              <a:avLst/>
            </a:prstGeom>
            <a:solidFill>
              <a:schemeClr val="accent2"/>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3" name="Legend3">
              <a:extLst>
                <a:ext uri="{FF2B5EF4-FFF2-40B4-BE49-F238E27FC236}">
                  <a16:creationId xmlns:a16="http://schemas.microsoft.com/office/drawing/2014/main" id="{ADD4C5C1-22AE-4F8E-80B9-4701EC24319C}"/>
                </a:ext>
              </a:extLst>
            </p:cNvPr>
            <p:cNvSpPr>
              <a:spLocks noChangeArrowheads="1"/>
            </p:cNvSpPr>
            <p:nvPr/>
          </p:nvSpPr>
          <p:spPr bwMode="auto">
            <a:xfrm>
              <a:off x="5096" y="517"/>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4" name="LegendRectangle3">
              <a:extLst>
                <a:ext uri="{FF2B5EF4-FFF2-40B4-BE49-F238E27FC236}">
                  <a16:creationId xmlns:a16="http://schemas.microsoft.com/office/drawing/2014/main" id="{6418B999-E865-4C78-93BA-7F31A331CC31}"/>
                </a:ext>
              </a:extLst>
            </p:cNvPr>
            <p:cNvSpPr>
              <a:spLocks noChangeArrowheads="1"/>
            </p:cNvSpPr>
            <p:nvPr/>
          </p:nvSpPr>
          <p:spPr bwMode="auto">
            <a:xfrm>
              <a:off x="4936" y="524"/>
              <a:ext cx="104" cy="101"/>
            </a:xfrm>
            <a:prstGeom prst="rect">
              <a:avLst/>
            </a:prstGeom>
            <a:solidFill>
              <a:schemeClr va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15" name="Legend4">
              <a:extLst>
                <a:ext uri="{FF2B5EF4-FFF2-40B4-BE49-F238E27FC236}">
                  <a16:creationId xmlns:a16="http://schemas.microsoft.com/office/drawing/2014/main" id="{D5FF2FD5-652C-41D6-A18B-1CC6189DEF79}"/>
                </a:ext>
              </a:extLst>
            </p:cNvPr>
            <p:cNvSpPr>
              <a:spLocks noChangeArrowheads="1"/>
            </p:cNvSpPr>
            <p:nvPr/>
          </p:nvSpPr>
          <p:spPr bwMode="auto">
            <a:xfrm>
              <a:off x="5096" y="688"/>
              <a:ext cx="321" cy="11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16" name="LegendRectangle4">
              <a:extLst>
                <a:ext uri="{FF2B5EF4-FFF2-40B4-BE49-F238E27FC236}">
                  <a16:creationId xmlns:a16="http://schemas.microsoft.com/office/drawing/2014/main" id="{25022A8C-55F2-4414-A6E0-F907DF32B0E2}"/>
                </a:ext>
              </a:extLst>
            </p:cNvPr>
            <p:cNvSpPr>
              <a:spLocks noChangeArrowheads="1"/>
            </p:cNvSpPr>
            <p:nvPr/>
          </p:nvSpPr>
          <p:spPr bwMode="auto">
            <a:xfrm>
              <a:off x="4936" y="695"/>
              <a:ext cx="104" cy="101"/>
            </a:xfrm>
            <a:prstGeom prst="rect">
              <a:avLst/>
            </a:prstGeom>
            <a:solidFill>
              <a:schemeClr val="folHlink"/>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17" name="LegendLines" hidden="1">
            <a:extLst>
              <a:ext uri="{FF2B5EF4-FFF2-40B4-BE49-F238E27FC236}">
                <a16:creationId xmlns:a16="http://schemas.microsoft.com/office/drawing/2014/main" id="{BD5820C5-8370-48C1-844B-5F3303D76569}"/>
              </a:ext>
            </a:extLst>
          </p:cNvPr>
          <p:cNvGrpSpPr>
            <a:grpSpLocks/>
          </p:cNvGrpSpPr>
          <p:nvPr/>
        </p:nvGrpSpPr>
        <p:grpSpPr bwMode="auto">
          <a:xfrm>
            <a:off x="10701346" y="1540371"/>
            <a:ext cx="1071563" cy="730251"/>
            <a:chOff x="4750" y="176"/>
            <a:chExt cx="675" cy="460"/>
          </a:xfrm>
        </p:grpSpPr>
        <p:sp>
          <p:nvSpPr>
            <p:cNvPr id="118" name="LineLegend1">
              <a:extLst>
                <a:ext uri="{FF2B5EF4-FFF2-40B4-BE49-F238E27FC236}">
                  <a16:creationId xmlns:a16="http://schemas.microsoft.com/office/drawing/2014/main" id="{550799B3-865F-4DD5-946E-B5A5D97FC081}"/>
                </a:ext>
              </a:extLst>
            </p:cNvPr>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19" name="LineLegend2">
              <a:extLst>
                <a:ext uri="{FF2B5EF4-FFF2-40B4-BE49-F238E27FC236}">
                  <a16:creationId xmlns:a16="http://schemas.microsoft.com/office/drawing/2014/main" id="{18886479-5324-4019-8EB0-F23C11658702}"/>
                </a:ext>
              </a:extLst>
            </p:cNvPr>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0" name="LineLegend3">
              <a:extLst>
                <a:ext uri="{FF2B5EF4-FFF2-40B4-BE49-F238E27FC236}">
                  <a16:creationId xmlns:a16="http://schemas.microsoft.com/office/drawing/2014/main" id="{9298B9FF-0A09-4B66-B5EE-2E4FEF8902DB}"/>
                </a:ext>
              </a:extLst>
            </p:cNvPr>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mn-lt"/>
              </a:endParaRPr>
            </a:p>
          </p:txBody>
        </p:sp>
        <p:sp>
          <p:nvSpPr>
            <p:cNvPr id="121" name="Legend1">
              <a:extLst>
                <a:ext uri="{FF2B5EF4-FFF2-40B4-BE49-F238E27FC236}">
                  <a16:creationId xmlns:a16="http://schemas.microsoft.com/office/drawing/2014/main" id="{F484ECF6-C105-4EB0-9875-C8E66FB95D49}"/>
                </a:ext>
              </a:extLst>
            </p:cNvPr>
            <p:cNvSpPr>
              <a:spLocks noChangeArrowheads="1"/>
            </p:cNvSpPr>
            <p:nvPr/>
          </p:nvSpPr>
          <p:spPr bwMode="auto">
            <a:xfrm>
              <a:off x="5104" y="176"/>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2" name="Legend2">
              <a:extLst>
                <a:ext uri="{FF2B5EF4-FFF2-40B4-BE49-F238E27FC236}">
                  <a16:creationId xmlns:a16="http://schemas.microsoft.com/office/drawing/2014/main" id="{D5C137B4-A4E3-4A3F-A4F4-01FC95FD5936}"/>
                </a:ext>
              </a:extLst>
            </p:cNvPr>
            <p:cNvSpPr>
              <a:spLocks noChangeArrowheads="1"/>
            </p:cNvSpPr>
            <p:nvPr/>
          </p:nvSpPr>
          <p:spPr bwMode="auto">
            <a:xfrm>
              <a:off x="5104" y="344"/>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3" name="Legend3">
              <a:extLst>
                <a:ext uri="{FF2B5EF4-FFF2-40B4-BE49-F238E27FC236}">
                  <a16:creationId xmlns:a16="http://schemas.microsoft.com/office/drawing/2014/main" id="{F6153ED6-6C62-4B1B-961B-4D7AD92CD4FE}"/>
                </a:ext>
              </a:extLst>
            </p:cNvPr>
            <p:cNvSpPr>
              <a:spLocks noChangeArrowheads="1"/>
            </p:cNvSpPr>
            <p:nvPr/>
          </p:nvSpPr>
          <p:spPr bwMode="auto">
            <a:xfrm>
              <a:off x="5104" y="520"/>
              <a:ext cx="321" cy="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grpSp>
        <p:nvGrpSpPr>
          <p:cNvPr id="124" name="LegendMoons" hidden="1">
            <a:extLst>
              <a:ext uri="{FF2B5EF4-FFF2-40B4-BE49-F238E27FC236}">
                <a16:creationId xmlns:a16="http://schemas.microsoft.com/office/drawing/2014/main" id="{C98C7503-7457-431D-91DF-B9CBEDB26357}"/>
              </a:ext>
            </a:extLst>
          </p:cNvPr>
          <p:cNvGrpSpPr/>
          <p:nvPr/>
        </p:nvGrpSpPr>
        <p:grpSpPr>
          <a:xfrm>
            <a:off x="10942479" y="1540371"/>
            <a:ext cx="830430" cy="1306516"/>
            <a:chOff x="7875175" y="286625"/>
            <a:chExt cx="830430" cy="1306516"/>
          </a:xfrm>
        </p:grpSpPr>
        <p:grpSp>
          <p:nvGrpSpPr>
            <p:cNvPr id="125" name="MoonLegend2">
              <a:extLst>
                <a:ext uri="{FF2B5EF4-FFF2-40B4-BE49-F238E27FC236}">
                  <a16:creationId xmlns:a16="http://schemas.microsoft.com/office/drawing/2014/main" id="{E6F643F8-A2A6-4F66-999E-E242D41877B7}"/>
                </a:ext>
              </a:extLst>
            </p:cNvPr>
            <p:cNvGrpSpPr>
              <a:grpSpLocks noChangeAspect="1"/>
            </p:cNvGrpSpPr>
            <p:nvPr>
              <p:custDataLst>
                <p:tags r:id="rId28"/>
              </p:custDataLst>
            </p:nvPr>
          </p:nvGrpSpPr>
          <p:grpSpPr bwMode="auto">
            <a:xfrm>
              <a:off x="7875175" y="560866"/>
              <a:ext cx="209550" cy="209551"/>
              <a:chOff x="1694" y="2044"/>
              <a:chExt cx="160" cy="160"/>
            </a:xfrm>
          </p:grpSpPr>
          <p:sp>
            <p:nvSpPr>
              <p:cNvPr id="143" name="Oval 41">
                <a:extLst>
                  <a:ext uri="{FF2B5EF4-FFF2-40B4-BE49-F238E27FC236}">
                    <a16:creationId xmlns:a16="http://schemas.microsoft.com/office/drawing/2014/main" id="{3AC91890-8EA7-4350-9A7A-00E1F3D745F4}"/>
                  </a:ext>
                </a:extLst>
              </p:cNvPr>
              <p:cNvSpPr>
                <a:spLocks noChangeAspect="1" noChangeArrowheads="1"/>
              </p:cNvSpPr>
              <p:nvPr>
                <p:custDataLst>
                  <p:tags r:id="rId41"/>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4" name="Arc 42">
                <a:extLst>
                  <a:ext uri="{FF2B5EF4-FFF2-40B4-BE49-F238E27FC236}">
                    <a16:creationId xmlns:a16="http://schemas.microsoft.com/office/drawing/2014/main" id="{60AC8A78-0459-4C05-B4F9-799A91EC311B}"/>
                  </a:ext>
                </a:extLst>
              </p:cNvPr>
              <p:cNvSpPr>
                <a:spLocks noChangeAspect="1"/>
              </p:cNvSpPr>
              <p:nvPr>
                <p:custDataLst>
                  <p:tags r:id="rId42"/>
                </p:custDataLst>
              </p:nvPr>
            </p:nvSpPr>
            <p:spPr bwMode="auto">
              <a:xfrm>
                <a:off x="1694" y="2044"/>
                <a:ext cx="160" cy="160"/>
              </a:xfrm>
              <a:prstGeom prst="arc">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6" name="MoonLegend4">
              <a:extLst>
                <a:ext uri="{FF2B5EF4-FFF2-40B4-BE49-F238E27FC236}">
                  <a16:creationId xmlns:a16="http://schemas.microsoft.com/office/drawing/2014/main" id="{D84FE912-40EC-4490-BAEB-37AF7CCE1220}"/>
                </a:ext>
              </a:extLst>
            </p:cNvPr>
            <p:cNvGrpSpPr>
              <a:grpSpLocks noChangeAspect="1"/>
            </p:cNvGrpSpPr>
            <p:nvPr>
              <p:custDataLst>
                <p:tags r:id="rId29"/>
              </p:custDataLst>
            </p:nvPr>
          </p:nvGrpSpPr>
          <p:grpSpPr bwMode="auto">
            <a:xfrm>
              <a:off x="7875175" y="1109348"/>
              <a:ext cx="209550" cy="209551"/>
              <a:chOff x="4495" y="1198"/>
              <a:chExt cx="160" cy="160"/>
            </a:xfrm>
          </p:grpSpPr>
          <p:sp>
            <p:nvSpPr>
              <p:cNvPr id="141" name="Oval 47">
                <a:extLst>
                  <a:ext uri="{FF2B5EF4-FFF2-40B4-BE49-F238E27FC236}">
                    <a16:creationId xmlns:a16="http://schemas.microsoft.com/office/drawing/2014/main" id="{9DE7184B-1300-452E-9DF9-8F6A55A6F5ED}"/>
                  </a:ext>
                </a:extLst>
              </p:cNvPr>
              <p:cNvSpPr>
                <a:spLocks noChangeAspect="1" noChangeArrowheads="1"/>
              </p:cNvSpPr>
              <p:nvPr>
                <p:custDataLst>
                  <p:tags r:id="rId39"/>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2" name="Arc 48">
                <a:extLst>
                  <a:ext uri="{FF2B5EF4-FFF2-40B4-BE49-F238E27FC236}">
                    <a16:creationId xmlns:a16="http://schemas.microsoft.com/office/drawing/2014/main" id="{72CF51C1-C281-4666-BADA-2333F927F0AD}"/>
                  </a:ext>
                </a:extLst>
              </p:cNvPr>
              <p:cNvSpPr>
                <a:spLocks noChangeAspect="1"/>
              </p:cNvSpPr>
              <p:nvPr>
                <p:custDataLst>
                  <p:tags r:id="rId40"/>
                </p:custDataLst>
              </p:nvPr>
            </p:nvSpPr>
            <p:spPr bwMode="auto">
              <a:xfrm>
                <a:off x="4495" y="1198"/>
                <a:ext cx="160" cy="160"/>
              </a:xfrm>
              <a:prstGeom prst="arc">
                <a:avLst>
                  <a:gd name="adj1" fmla="val 16200000"/>
                  <a:gd name="adj2" fmla="val 108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27" name="MoonLegend5">
              <a:extLst>
                <a:ext uri="{FF2B5EF4-FFF2-40B4-BE49-F238E27FC236}">
                  <a16:creationId xmlns:a16="http://schemas.microsoft.com/office/drawing/2014/main" id="{39A5EAFF-E14A-4A9D-BEC5-B5DBB33090F6}"/>
                </a:ext>
              </a:extLst>
            </p:cNvPr>
            <p:cNvGrpSpPr>
              <a:grpSpLocks noChangeAspect="1"/>
            </p:cNvGrpSpPr>
            <p:nvPr>
              <p:custDataLst>
                <p:tags r:id="rId30"/>
              </p:custDataLst>
            </p:nvPr>
          </p:nvGrpSpPr>
          <p:grpSpPr bwMode="auto">
            <a:xfrm>
              <a:off x="7875175" y="1383590"/>
              <a:ext cx="209550" cy="209551"/>
              <a:chOff x="4495" y="1440"/>
              <a:chExt cx="160" cy="160"/>
            </a:xfrm>
          </p:grpSpPr>
          <p:sp>
            <p:nvSpPr>
              <p:cNvPr id="139" name="Oval 50">
                <a:extLst>
                  <a:ext uri="{FF2B5EF4-FFF2-40B4-BE49-F238E27FC236}">
                    <a16:creationId xmlns:a16="http://schemas.microsoft.com/office/drawing/2014/main" id="{8270C99A-C97C-472E-87ED-CB953614E82C}"/>
                  </a:ext>
                </a:extLst>
              </p:cNvPr>
              <p:cNvSpPr>
                <a:spLocks noChangeAspect="1" noChangeArrowheads="1"/>
              </p:cNvSpPr>
              <p:nvPr>
                <p:custDataLst>
                  <p:tags r:id="rId37"/>
                </p:custDataLst>
              </p:nvPr>
            </p:nvSpPr>
            <p:spPr bwMode="auto">
              <a:xfrm>
                <a:off x="4495" y="1440"/>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40" name="Oval 51">
                <a:extLst>
                  <a:ext uri="{FF2B5EF4-FFF2-40B4-BE49-F238E27FC236}">
                    <a16:creationId xmlns:a16="http://schemas.microsoft.com/office/drawing/2014/main" id="{DD90D9A1-5CEF-4E9B-BB5D-EEB826FA8803}"/>
                  </a:ext>
                </a:extLst>
              </p:cNvPr>
              <p:cNvSpPr>
                <a:spLocks noChangeAspect="1" noChangeArrowheads="1"/>
              </p:cNvSpPr>
              <p:nvPr>
                <p:custDataLst>
                  <p:tags r:id="rId38"/>
                </p:custDataLst>
              </p:nvPr>
            </p:nvSpPr>
            <p:spPr bwMode="auto">
              <a:xfrm>
                <a:off x="4495" y="1440"/>
                <a:ext cx="160" cy="160"/>
              </a:xfrm>
              <a:prstGeom prst="arc">
                <a:avLst>
                  <a:gd name="adj1" fmla="val 16200000"/>
                  <a:gd name="adj2" fmla="val 162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sp>
          <p:nvSpPr>
            <p:cNvPr id="128" name="Legend1">
              <a:extLst>
                <a:ext uri="{FF2B5EF4-FFF2-40B4-BE49-F238E27FC236}">
                  <a16:creationId xmlns:a16="http://schemas.microsoft.com/office/drawing/2014/main" id="{3B3FE0A6-A43F-4445-83DD-61C1D3F365D0}"/>
                </a:ext>
              </a:extLst>
            </p:cNvPr>
            <p:cNvSpPr>
              <a:spLocks noChangeArrowheads="1"/>
            </p:cNvSpPr>
            <p:nvPr/>
          </p:nvSpPr>
          <p:spPr bwMode="auto">
            <a:xfrm>
              <a:off x="8195850" y="29932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29" name="Legend2">
              <a:extLst>
                <a:ext uri="{FF2B5EF4-FFF2-40B4-BE49-F238E27FC236}">
                  <a16:creationId xmlns:a16="http://schemas.microsoft.com/office/drawing/2014/main" id="{1B7F5E72-496E-4D7D-B786-F7193891540B}"/>
                </a:ext>
              </a:extLst>
            </p:cNvPr>
            <p:cNvSpPr>
              <a:spLocks noChangeArrowheads="1"/>
            </p:cNvSpPr>
            <p:nvPr/>
          </p:nvSpPr>
          <p:spPr bwMode="auto">
            <a:xfrm>
              <a:off x="8195850" y="573963"/>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0" name="Legend3">
              <a:extLst>
                <a:ext uri="{FF2B5EF4-FFF2-40B4-BE49-F238E27FC236}">
                  <a16:creationId xmlns:a16="http://schemas.microsoft.com/office/drawing/2014/main" id="{6BED788B-8BCA-4C41-A136-FC1C4EA69C5D}"/>
                </a:ext>
              </a:extLst>
            </p:cNvPr>
            <p:cNvSpPr>
              <a:spLocks noChangeArrowheads="1"/>
            </p:cNvSpPr>
            <p:nvPr/>
          </p:nvSpPr>
          <p:spPr bwMode="auto">
            <a:xfrm>
              <a:off x="8195850" y="848602"/>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1" name="Legend4">
              <a:extLst>
                <a:ext uri="{FF2B5EF4-FFF2-40B4-BE49-F238E27FC236}">
                  <a16:creationId xmlns:a16="http://schemas.microsoft.com/office/drawing/2014/main" id="{1F435492-F49A-4452-9DDF-F3F389C6B20A}"/>
                </a:ext>
              </a:extLst>
            </p:cNvPr>
            <p:cNvSpPr>
              <a:spLocks noChangeArrowheads="1"/>
            </p:cNvSpPr>
            <p:nvPr/>
          </p:nvSpPr>
          <p:spPr bwMode="auto">
            <a:xfrm>
              <a:off x="8195850" y="1120065"/>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sp>
          <p:nvSpPr>
            <p:cNvPr id="132" name="Legend5">
              <a:extLst>
                <a:ext uri="{FF2B5EF4-FFF2-40B4-BE49-F238E27FC236}">
                  <a16:creationId xmlns:a16="http://schemas.microsoft.com/office/drawing/2014/main" id="{0197AD73-8E7A-45CF-9B82-09781B9D951F}"/>
                </a:ext>
              </a:extLst>
            </p:cNvPr>
            <p:cNvSpPr>
              <a:spLocks noChangeArrowheads="1"/>
            </p:cNvSpPr>
            <p:nvPr/>
          </p:nvSpPr>
          <p:spPr bwMode="auto">
            <a:xfrm>
              <a:off x="8195850" y="1396290"/>
              <a:ext cx="509755" cy="18466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200" dirty="0">
                  <a:latin typeface="+mn-lt"/>
                </a:rPr>
                <a:t>Legend</a:t>
              </a:r>
            </a:p>
          </p:txBody>
        </p:sp>
        <p:grpSp>
          <p:nvGrpSpPr>
            <p:cNvPr id="133" name="MoonLegend3">
              <a:extLst>
                <a:ext uri="{FF2B5EF4-FFF2-40B4-BE49-F238E27FC236}">
                  <a16:creationId xmlns:a16="http://schemas.microsoft.com/office/drawing/2014/main" id="{F1793A71-763A-452B-ADFD-0DD24348043B}"/>
                </a:ext>
              </a:extLst>
            </p:cNvPr>
            <p:cNvGrpSpPr>
              <a:grpSpLocks noChangeAspect="1"/>
            </p:cNvGrpSpPr>
            <p:nvPr>
              <p:custDataLst>
                <p:tags r:id="rId31"/>
              </p:custDataLst>
            </p:nvPr>
          </p:nvGrpSpPr>
          <p:grpSpPr bwMode="auto">
            <a:xfrm>
              <a:off x="7875175" y="835107"/>
              <a:ext cx="209550" cy="209551"/>
              <a:chOff x="4495" y="1198"/>
              <a:chExt cx="160" cy="160"/>
            </a:xfrm>
          </p:grpSpPr>
          <p:sp>
            <p:nvSpPr>
              <p:cNvPr id="137" name="Oval 47">
                <a:extLst>
                  <a:ext uri="{FF2B5EF4-FFF2-40B4-BE49-F238E27FC236}">
                    <a16:creationId xmlns:a16="http://schemas.microsoft.com/office/drawing/2014/main" id="{23A52D72-0154-4DCA-AEE1-728AAE0848A6}"/>
                  </a:ext>
                </a:extLst>
              </p:cNvPr>
              <p:cNvSpPr>
                <a:spLocks noChangeAspect="1" noChangeArrowheads="1"/>
              </p:cNvSpPr>
              <p:nvPr>
                <p:custDataLst>
                  <p:tags r:id="rId35"/>
                </p:custDataLst>
              </p:nvPr>
            </p:nvSpPr>
            <p:spPr bwMode="auto">
              <a:xfrm>
                <a:off x="4495" y="1198"/>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8" name="Arc 48">
                <a:extLst>
                  <a:ext uri="{FF2B5EF4-FFF2-40B4-BE49-F238E27FC236}">
                    <a16:creationId xmlns:a16="http://schemas.microsoft.com/office/drawing/2014/main" id="{F92F2FC3-5B75-4314-BDC9-55AA2E96DF1A}"/>
                  </a:ext>
                </a:extLst>
              </p:cNvPr>
              <p:cNvSpPr>
                <a:spLocks noChangeAspect="1"/>
              </p:cNvSpPr>
              <p:nvPr>
                <p:custDataLst>
                  <p:tags r:id="rId36"/>
                </p:custDataLst>
              </p:nvPr>
            </p:nvSpPr>
            <p:spPr bwMode="auto">
              <a:xfrm>
                <a:off x="4495" y="1198"/>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nvGrpSpPr>
            <p:cNvPr id="134" name="MoonLegend1">
              <a:extLst>
                <a:ext uri="{FF2B5EF4-FFF2-40B4-BE49-F238E27FC236}">
                  <a16:creationId xmlns:a16="http://schemas.microsoft.com/office/drawing/2014/main" id="{0BF7D195-32BD-4E73-8849-D49FD6E69E34}"/>
                </a:ext>
              </a:extLst>
            </p:cNvPr>
            <p:cNvGrpSpPr>
              <a:grpSpLocks noChangeAspect="1"/>
            </p:cNvGrpSpPr>
            <p:nvPr userDrawn="1">
              <p:custDataLst>
                <p:tags r:id="rId32"/>
              </p:custDataLst>
            </p:nvPr>
          </p:nvGrpSpPr>
          <p:grpSpPr bwMode="auto">
            <a:xfrm>
              <a:off x="7875175" y="286625"/>
              <a:ext cx="209550" cy="209551"/>
              <a:chOff x="1694" y="2044"/>
              <a:chExt cx="160" cy="160"/>
            </a:xfrm>
          </p:grpSpPr>
          <p:sp>
            <p:nvSpPr>
              <p:cNvPr id="135" name="Oval 41">
                <a:extLst>
                  <a:ext uri="{FF2B5EF4-FFF2-40B4-BE49-F238E27FC236}">
                    <a16:creationId xmlns:a16="http://schemas.microsoft.com/office/drawing/2014/main" id="{E1F3D45D-EA9E-493A-977C-E636C233CBFC}"/>
                  </a:ext>
                </a:extLst>
              </p:cNvPr>
              <p:cNvSpPr>
                <a:spLocks noChangeAspect="1" noChangeArrowheads="1"/>
              </p:cNvSpPr>
              <p:nvPr>
                <p:custDataLst>
                  <p:tags r:id="rId33"/>
                </p:custDataLst>
              </p:nvPr>
            </p:nvSpPr>
            <p:spPr bwMode="auto">
              <a:xfrm>
                <a:off x="1694" y="2044"/>
                <a:ext cx="160" cy="160"/>
              </a:xfrm>
              <a:prstGeom prst="ellipse">
                <a:avLst/>
              </a:prstGeom>
              <a:solidFill>
                <a:schemeClr val="accent1"/>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sp>
            <p:nvSpPr>
              <p:cNvPr id="136" name="Arc 42" hidden="1">
                <a:extLst>
                  <a:ext uri="{FF2B5EF4-FFF2-40B4-BE49-F238E27FC236}">
                    <a16:creationId xmlns:a16="http://schemas.microsoft.com/office/drawing/2014/main" id="{AE3E6A33-1A84-4021-A61D-3EC708989732}"/>
                  </a:ext>
                </a:extLst>
              </p:cNvPr>
              <p:cNvSpPr>
                <a:spLocks noChangeAspect="1"/>
              </p:cNvSpPr>
              <p:nvPr>
                <p:custDataLst>
                  <p:tags r:id="rId34"/>
                </p:custDataLst>
              </p:nvPr>
            </p:nvSpPr>
            <p:spPr bwMode="auto">
              <a:xfrm>
                <a:off x="1694" y="2044"/>
                <a:ext cx="160" cy="160"/>
              </a:xfrm>
              <a:prstGeom prst="arc">
                <a:avLst>
                  <a:gd name="adj1" fmla="val 16200000"/>
                  <a:gd name="adj2" fmla="val 5400000"/>
                </a:avLst>
              </a:prstGeom>
              <a:solidFill>
                <a:schemeClr val="accent2"/>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mn-lt"/>
                </a:endParaRPr>
              </a:p>
            </p:txBody>
          </p:sp>
        </p:grpSp>
      </p:grpSp>
      <p:grpSp>
        <p:nvGrpSpPr>
          <p:cNvPr id="145" name="Sticker" hidden="1">
            <a:extLst>
              <a:ext uri="{FF2B5EF4-FFF2-40B4-BE49-F238E27FC236}">
                <a16:creationId xmlns:a16="http://schemas.microsoft.com/office/drawing/2014/main" id="{9C024B52-C17F-4168-87B9-CE02B993FB17}"/>
              </a:ext>
            </a:extLst>
          </p:cNvPr>
          <p:cNvGrpSpPr/>
          <p:nvPr/>
        </p:nvGrpSpPr>
        <p:grpSpPr bwMode="auto">
          <a:xfrm>
            <a:off x="10706014" y="1540371"/>
            <a:ext cx="1066895" cy="212366"/>
            <a:chOff x="7673880" y="285750"/>
            <a:chExt cx="1066895" cy="212366"/>
          </a:xfrm>
        </p:grpSpPr>
        <p:sp>
          <p:nvSpPr>
            <p:cNvPr id="146" name="StickerRectangle">
              <a:extLst>
                <a:ext uri="{FF2B5EF4-FFF2-40B4-BE49-F238E27FC236}">
                  <a16:creationId xmlns:a16="http://schemas.microsoft.com/office/drawing/2014/main" id="{B7537C0A-1B15-4B0E-9EF4-A35E77A88E26}"/>
                </a:ext>
              </a:extLst>
            </p:cNvPr>
            <p:cNvSpPr>
              <a:spLocks noChangeArrowheads="1"/>
            </p:cNvSpPr>
            <p:nvPr/>
          </p:nvSpPr>
          <p:spPr bwMode="auto">
            <a:xfrm>
              <a:off x="7673880" y="285750"/>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147" name="AutoShape 31">
              <a:extLst>
                <a:ext uri="{FF2B5EF4-FFF2-40B4-BE49-F238E27FC236}">
                  <a16:creationId xmlns:a16="http://schemas.microsoft.com/office/drawing/2014/main" id="{673C8C22-0BA5-4463-9173-5A674AF13030}"/>
                </a:ext>
              </a:extLst>
            </p:cNvPr>
            <p:cNvCxnSpPr>
              <a:cxnSpLocks noChangeShapeType="1"/>
              <a:stCxn id="146" idx="2"/>
              <a:endCxn id="146" idx="4"/>
            </p:cNvCxnSpPr>
            <p:nvPr/>
          </p:nvCxnSpPr>
          <p:spPr bwMode="auto">
            <a:xfrm>
              <a:off x="7673880"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48" name="AutoShape 32">
              <a:extLst>
                <a:ext uri="{FF2B5EF4-FFF2-40B4-BE49-F238E27FC236}">
                  <a16:creationId xmlns:a16="http://schemas.microsoft.com/office/drawing/2014/main" id="{C24B97FC-D58E-4E90-AF0E-5485454577A4}"/>
                </a:ext>
              </a:extLst>
            </p:cNvPr>
            <p:cNvCxnSpPr>
              <a:cxnSpLocks noChangeShapeType="1"/>
              <a:stCxn id="146" idx="4"/>
              <a:endCxn id="146" idx="6"/>
            </p:cNvCxnSpPr>
            <p:nvPr/>
          </p:nvCxnSpPr>
          <p:spPr bwMode="auto">
            <a:xfrm>
              <a:off x="7673880" y="498116"/>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65" name="Oval" hidden="1">
            <a:extLst>
              <a:ext uri="{FF2B5EF4-FFF2-40B4-BE49-F238E27FC236}">
                <a16:creationId xmlns:a16="http://schemas.microsoft.com/office/drawing/2014/main" id="{DED8CC2C-699C-4834-B356-C859528F20D2}"/>
              </a:ext>
            </a:extLst>
          </p:cNvPr>
          <p:cNvSpPr txBox="1"/>
          <p:nvPr>
            <p:custDataLst>
              <p:tags r:id="rId9"/>
            </p:custDataLst>
          </p:nvPr>
        </p:nvSpPr>
        <p:spPr>
          <a:xfrm>
            <a:off x="2521375" y="1457384"/>
            <a:ext cx="1524000" cy="1524000"/>
          </a:xfrm>
          <a:prstGeom prst="ellipse">
            <a:avLst/>
          </a:prstGeom>
          <a:solidFill>
            <a:schemeClr val="accent1"/>
          </a:solidFill>
          <a:ln w="9525">
            <a:noFill/>
            <a:miter lim="800000"/>
            <a:headEnd/>
            <a:tailEnd/>
          </a:ln>
          <a:effectLst/>
        </p:spPr>
        <p:txBody>
          <a:bodyPr vert="horz" wrap="square" lIns="3810" tIns="0" rIns="3810" bIns="0" numCol="1" anchor="ctr" anchorCtr="1"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r>
              <a:rPr lang="en-GB" sz="1600" b="1" dirty="0">
                <a:solidFill>
                  <a:schemeClr val="tx1"/>
                </a:solidFill>
              </a:rPr>
              <a:t>Text</a:t>
            </a:r>
          </a:p>
        </p:txBody>
      </p:sp>
      <p:sp>
        <p:nvSpPr>
          <p:cNvPr id="66" name="Rectangle" hidden="1">
            <a:extLst>
              <a:ext uri="{FF2B5EF4-FFF2-40B4-BE49-F238E27FC236}">
                <a16:creationId xmlns:a16="http://schemas.microsoft.com/office/drawing/2014/main" id="{47A57643-7B5F-42E7-BBDF-3FFA9307BEF7}"/>
              </a:ext>
            </a:extLst>
          </p:cNvPr>
          <p:cNvSpPr txBox="1"/>
          <p:nvPr>
            <p:custDataLst>
              <p:tags r:id="rId10"/>
            </p:custDataLst>
          </p:nvPr>
        </p:nvSpPr>
        <p:spPr>
          <a:xfrm>
            <a:off x="2521375" y="3108384"/>
            <a:ext cx="1524000" cy="1524000"/>
          </a:xfrm>
          <a:prstGeom prst="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7" name="RoundedRectangle" hidden="1">
            <a:extLst>
              <a:ext uri="{FF2B5EF4-FFF2-40B4-BE49-F238E27FC236}">
                <a16:creationId xmlns:a16="http://schemas.microsoft.com/office/drawing/2014/main" id="{480E966B-458C-4869-BC2C-6F69E2F5E10D}"/>
              </a:ext>
            </a:extLst>
          </p:cNvPr>
          <p:cNvSpPr txBox="1"/>
          <p:nvPr>
            <p:custDataLst>
              <p:tags r:id="rId11"/>
            </p:custDataLst>
          </p:nvPr>
        </p:nvSpPr>
        <p:spPr>
          <a:xfrm>
            <a:off x="2521375" y="4759384"/>
            <a:ext cx="1524000" cy="1524000"/>
          </a:xfrm>
          <a:prstGeom prst="roundRect">
            <a:avLst/>
          </a:prstGeom>
          <a:solidFill>
            <a:schemeClr val="accent1"/>
          </a:solidFill>
          <a:ln w="9525">
            <a:no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8" name="Arrow" hidden="1">
            <a:extLst>
              <a:ext uri="{FF2B5EF4-FFF2-40B4-BE49-F238E27FC236}">
                <a16:creationId xmlns:a16="http://schemas.microsoft.com/office/drawing/2014/main" id="{FEAD16E3-17A4-43D6-9716-9ED19906E7B5}"/>
              </a:ext>
            </a:extLst>
          </p:cNvPr>
          <p:cNvSpPr txBox="1"/>
          <p:nvPr>
            <p:custDataLst>
              <p:tags r:id="rId12"/>
            </p:custDataLst>
          </p:nvPr>
        </p:nvSpPr>
        <p:spPr>
          <a:xfrm>
            <a:off x="4477175" y="1457384"/>
            <a:ext cx="1828800" cy="914400"/>
          </a:xfrm>
          <a:prstGeom prst="rightArrow">
            <a:avLst>
              <a:gd name="adj1" fmla="val 54000"/>
              <a:gd name="adj2" fmla="val 37678"/>
            </a:avLst>
          </a:prstGeom>
          <a:solidFill>
            <a:schemeClr val="accent1"/>
          </a:solidFill>
          <a:ln w="9525">
            <a:noFill/>
            <a:miter lim="800000"/>
            <a:headEnd/>
            <a:tailEnd/>
          </a:ln>
          <a:effectLst/>
        </p:spPr>
        <p:txBody>
          <a:bodyPr vert="horz" wrap="square" lIns="7620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69" name="DirArrow" hidden="1">
            <a:extLst>
              <a:ext uri="{FF2B5EF4-FFF2-40B4-BE49-F238E27FC236}">
                <a16:creationId xmlns:a16="http://schemas.microsoft.com/office/drawing/2014/main" id="{65A6ADA3-1654-43AF-9A85-D9706A20ACF1}"/>
              </a:ext>
            </a:extLst>
          </p:cNvPr>
          <p:cNvSpPr>
            <a:spLocks/>
          </p:cNvSpPr>
          <p:nvPr>
            <p:custDataLst>
              <p:tags r:id="rId13"/>
            </p:custDataLst>
          </p:nvPr>
        </p:nvSpPr>
        <p:spPr>
          <a:xfrm rot="5400000">
            <a:off x="7341025" y="4251384"/>
            <a:ext cx="3086100" cy="342900"/>
          </a:xfrm>
          <a:prstGeom prst="triangl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0" name="Bracket" hidden="1">
            <a:extLst>
              <a:ext uri="{FF2B5EF4-FFF2-40B4-BE49-F238E27FC236}">
                <a16:creationId xmlns:a16="http://schemas.microsoft.com/office/drawing/2014/main" id="{653DD1EC-0C5D-4C59-BF81-1DCC17B87A67}"/>
              </a:ext>
            </a:extLst>
          </p:cNvPr>
          <p:cNvSpPr>
            <a:spLocks noChangeAspect="1"/>
          </p:cNvSpPr>
          <p:nvPr>
            <p:custDataLst>
              <p:tags r:id="rId14"/>
            </p:custDataLst>
          </p:nvPr>
        </p:nvSpPr>
        <p:spPr>
          <a:xfrm>
            <a:off x="9165630" y="2498784"/>
            <a:ext cx="190501" cy="1651001"/>
          </a:xfrm>
          <a:custGeom>
            <a:avLst/>
            <a:gdLst/>
            <a:ahLst/>
            <a:cxnLst/>
            <a:rect l="0" t="0" r="0" b="0"/>
            <a:pathLst>
              <a:path w="190501" h="1651001">
                <a:moveTo>
                  <a:pt x="0" y="0"/>
                </a:moveTo>
                <a:lnTo>
                  <a:pt x="127000" y="0"/>
                </a:lnTo>
                <a:lnTo>
                  <a:pt x="127000" y="762000"/>
                </a:lnTo>
                <a:lnTo>
                  <a:pt x="190500" y="825500"/>
                </a:lnTo>
                <a:lnTo>
                  <a:pt x="127000" y="889000"/>
                </a:lnTo>
                <a:lnTo>
                  <a:pt x="127000" y="1651000"/>
                </a:lnTo>
                <a:lnTo>
                  <a:pt x="0" y="1651000"/>
                </a:lnTo>
              </a:path>
            </a:pathLst>
          </a:custGeom>
          <a:noFill/>
          <a:ln>
            <a:solidFill>
              <a:srgbClr val="80808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600" b="1" dirty="0">
              <a:solidFill>
                <a:schemeClr val="tx1"/>
              </a:solidFill>
            </a:endParaRPr>
          </a:p>
        </p:txBody>
      </p:sp>
      <p:grpSp>
        <p:nvGrpSpPr>
          <p:cNvPr id="71" name="Flow" hidden="1">
            <a:extLst>
              <a:ext uri="{FF2B5EF4-FFF2-40B4-BE49-F238E27FC236}">
                <a16:creationId xmlns:a16="http://schemas.microsoft.com/office/drawing/2014/main" id="{80E90DDA-8F1D-43F2-9A17-5A0E3770973D}"/>
              </a:ext>
            </a:extLst>
          </p:cNvPr>
          <p:cNvGrpSpPr/>
          <p:nvPr>
            <p:custDataLst>
              <p:tags r:id="rId15"/>
            </p:custDataLst>
          </p:nvPr>
        </p:nvGrpSpPr>
        <p:grpSpPr>
          <a:xfrm>
            <a:off x="4477175" y="4276785"/>
            <a:ext cx="1828800" cy="914400"/>
            <a:chOff x="5905500" y="3124200"/>
            <a:chExt cx="1828800" cy="914400"/>
          </a:xfrm>
          <a:solidFill>
            <a:schemeClr val="accent1"/>
          </a:solidFill>
        </p:grpSpPr>
        <p:sp>
          <p:nvSpPr>
            <p:cNvPr id="84" name="Freeform 217">
              <a:extLst>
                <a:ext uri="{FF2B5EF4-FFF2-40B4-BE49-F238E27FC236}">
                  <a16:creationId xmlns:a16="http://schemas.microsoft.com/office/drawing/2014/main" id="{C3422A31-BB50-4163-983F-341CBF101FE9}"/>
                </a:ext>
              </a:extLst>
            </p:cNvPr>
            <p:cNvSpPr/>
            <p:nvPr>
              <p:custDataLst>
                <p:tags r:id="rId26"/>
              </p:custDataLst>
            </p:nvPr>
          </p:nvSpPr>
          <p:spPr>
            <a:xfrm>
              <a:off x="5905500" y="31242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5" name="TextBox 84">
              <a:extLst>
                <a:ext uri="{FF2B5EF4-FFF2-40B4-BE49-F238E27FC236}">
                  <a16:creationId xmlns:a16="http://schemas.microsoft.com/office/drawing/2014/main" id="{15237602-9EB2-4F20-BE13-3603314479C5}"/>
                </a:ext>
              </a:extLst>
            </p:cNvPr>
            <p:cNvSpPr txBox="1"/>
            <p:nvPr>
              <p:custDataLst>
                <p:tags r:id="rId27"/>
              </p:custDataLst>
            </p:nvPr>
          </p:nvSpPr>
          <p:spPr>
            <a:xfrm>
              <a:off x="5969000" y="3187700"/>
              <a:ext cx="1524000" cy="7874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grpSp>
        <p:nvGrpSpPr>
          <p:cNvPr id="72" name="SplitFlow" hidden="1">
            <a:extLst>
              <a:ext uri="{FF2B5EF4-FFF2-40B4-BE49-F238E27FC236}">
                <a16:creationId xmlns:a16="http://schemas.microsoft.com/office/drawing/2014/main" id="{714C3499-8C48-49B0-A70F-00CC09C96AFA}"/>
              </a:ext>
            </a:extLst>
          </p:cNvPr>
          <p:cNvGrpSpPr/>
          <p:nvPr>
            <p:custDataLst>
              <p:tags r:id="rId16"/>
            </p:custDataLst>
          </p:nvPr>
        </p:nvGrpSpPr>
        <p:grpSpPr>
          <a:xfrm>
            <a:off x="4477175" y="5318185"/>
            <a:ext cx="1828800" cy="914400"/>
            <a:chOff x="114300" y="1270000"/>
            <a:chExt cx="1828800" cy="914400"/>
          </a:xfrm>
          <a:solidFill>
            <a:schemeClr val="accent1"/>
          </a:solidFill>
        </p:grpSpPr>
        <p:sp>
          <p:nvSpPr>
            <p:cNvPr id="80" name="Freeform 213">
              <a:extLst>
                <a:ext uri="{FF2B5EF4-FFF2-40B4-BE49-F238E27FC236}">
                  <a16:creationId xmlns:a16="http://schemas.microsoft.com/office/drawing/2014/main" id="{00F59143-838F-4344-B879-BDAD5ECA1559}"/>
                </a:ext>
              </a:extLst>
            </p:cNvPr>
            <p:cNvSpPr/>
            <p:nvPr>
              <p:custDataLst>
                <p:tags r:id="rId22"/>
              </p:custDataLst>
            </p:nvPr>
          </p:nvSpPr>
          <p:spPr>
            <a:xfrm>
              <a:off x="114300" y="12700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0" y="0"/>
                  </a:moveTo>
                  <a:lnTo>
                    <a:pt x="1664208" y="0"/>
                  </a:lnTo>
                  <a:lnTo>
                    <a:pt x="1828800" y="457200"/>
                  </a:lnTo>
                  <a:lnTo>
                    <a:pt x="0" y="45720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1" name="TextBox 80">
              <a:extLst>
                <a:ext uri="{FF2B5EF4-FFF2-40B4-BE49-F238E27FC236}">
                  <a16:creationId xmlns:a16="http://schemas.microsoft.com/office/drawing/2014/main" id="{D8276C6E-C5E0-4A96-9B2E-AFD003D1D093}"/>
                </a:ext>
              </a:extLst>
            </p:cNvPr>
            <p:cNvSpPr txBox="1"/>
            <p:nvPr>
              <p:custDataLst>
                <p:tags r:id="rId23"/>
              </p:custDataLst>
            </p:nvPr>
          </p:nvSpPr>
          <p:spPr>
            <a:xfrm>
              <a:off x="177800" y="13271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sp>
          <p:nvSpPr>
            <p:cNvPr id="82" name="Freeform 215">
              <a:extLst>
                <a:ext uri="{FF2B5EF4-FFF2-40B4-BE49-F238E27FC236}">
                  <a16:creationId xmlns:a16="http://schemas.microsoft.com/office/drawing/2014/main" id="{9EE0B1A3-4A3F-40BB-9BB5-6074BDD82BB5}"/>
                </a:ext>
              </a:extLst>
            </p:cNvPr>
            <p:cNvSpPr/>
            <p:nvPr>
              <p:custDataLst>
                <p:tags r:id="rId24"/>
              </p:custDataLst>
            </p:nvPr>
          </p:nvSpPr>
          <p:spPr>
            <a:xfrm>
              <a:off x="114300" y="1727200"/>
              <a:ext cx="1828800" cy="457200"/>
            </a:xfrm>
            <a:custGeom>
              <a:avLst/>
              <a:gdLst>
                <a:gd name="connsiteX0" fmla="*/ 1664208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82880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457200 h 457200"/>
                <a:gd name="connsiteX1" fmla="*/ 1664208 w 1828800"/>
                <a:gd name="connsiteY1" fmla="*/ 0 h 457200"/>
                <a:gd name="connsiteX2" fmla="*/ 1828800 w 1828800"/>
                <a:gd name="connsiteY2" fmla="*/ 457200 h 457200"/>
                <a:gd name="connsiteX3" fmla="*/ 0 w 1828800"/>
                <a:gd name="connsiteY3" fmla="*/ 457200 h 457200"/>
                <a:gd name="connsiteX0" fmla="*/ 0 w 1828800"/>
                <a:gd name="connsiteY0" fmla="*/ 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304800 h 457200"/>
                <a:gd name="connsiteX1" fmla="*/ 1664208 w 1828800"/>
                <a:gd name="connsiteY1" fmla="*/ 0 h 457200"/>
                <a:gd name="connsiteX2" fmla="*/ 1828800 w 1828800"/>
                <a:gd name="connsiteY2" fmla="*/ 457200 h 457200"/>
                <a:gd name="connsiteX3" fmla="*/ 0 w 1828800"/>
                <a:gd name="connsiteY3" fmla="*/ 457200 h 457200"/>
                <a:gd name="connsiteX0" fmla="*/ 1676400 w 1828800"/>
                <a:gd name="connsiteY0" fmla="*/ 0 h 457200"/>
                <a:gd name="connsiteX1" fmla="*/ 1511808 w 1828800"/>
                <a:gd name="connsiteY1" fmla="*/ 457200 h 457200"/>
                <a:gd name="connsiteX2" fmla="*/ 1828800 w 1828800"/>
                <a:gd name="connsiteY2" fmla="*/ 152400 h 457200"/>
                <a:gd name="connsiteX3" fmla="*/ 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152400 w 1828800"/>
                <a:gd name="connsiteY3" fmla="*/ 152400 h 457200"/>
                <a:gd name="connsiteX0" fmla="*/ 1828800 w 1828800"/>
                <a:gd name="connsiteY0" fmla="*/ 0 h 457200"/>
                <a:gd name="connsiteX1" fmla="*/ 1664208 w 1828800"/>
                <a:gd name="connsiteY1" fmla="*/ 457200 h 457200"/>
                <a:gd name="connsiteX2" fmla="*/ 0 w 1828800"/>
                <a:gd name="connsiteY2" fmla="*/ 457200 h 457200"/>
                <a:gd name="connsiteX3" fmla="*/ 0 w 1828800"/>
                <a:gd name="connsiteY3" fmla="*/ 0 h 457200"/>
              </a:gdLst>
              <a:ahLst/>
              <a:cxnLst>
                <a:cxn ang="0">
                  <a:pos x="connsiteX0" y="connsiteY0"/>
                </a:cxn>
                <a:cxn ang="0">
                  <a:pos x="connsiteX1" y="connsiteY1"/>
                </a:cxn>
                <a:cxn ang="0">
                  <a:pos x="connsiteX2" y="connsiteY2"/>
                </a:cxn>
                <a:cxn ang="0">
                  <a:pos x="connsiteX3" y="connsiteY3"/>
                </a:cxn>
              </a:cxnLst>
              <a:rect l="l" t="t" r="r" b="b"/>
              <a:pathLst>
                <a:path w="1828800" h="457200">
                  <a:moveTo>
                    <a:pt x="1828800" y="0"/>
                  </a:moveTo>
                  <a:lnTo>
                    <a:pt x="1664208" y="457200"/>
                  </a:lnTo>
                  <a:lnTo>
                    <a:pt x="0" y="457200"/>
                  </a:lnTo>
                  <a:lnTo>
                    <a:pt x="0" y="0"/>
                  </a:lnTo>
                  <a:close/>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83" name="TextBox 82">
              <a:extLst>
                <a:ext uri="{FF2B5EF4-FFF2-40B4-BE49-F238E27FC236}">
                  <a16:creationId xmlns:a16="http://schemas.microsoft.com/office/drawing/2014/main" id="{5B68CF97-DF78-4124-B3C5-67E53B711173}"/>
                </a:ext>
              </a:extLst>
            </p:cNvPr>
            <p:cNvSpPr txBox="1"/>
            <p:nvPr>
              <p:custDataLst>
                <p:tags r:id="rId25"/>
              </p:custDataLst>
            </p:nvPr>
          </p:nvSpPr>
          <p:spPr>
            <a:xfrm>
              <a:off x="177800" y="1784350"/>
              <a:ext cx="1524000" cy="3429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Autofit/>
            </a:bodyPr>
            <a:lstStyle>
              <a:lvl1pPr marL="0" lvl="0" indent="0" defTabSz="913526" eaLnBrk="1" hangingPunct="1">
                <a:buClrTx/>
                <a:defRPr baseline="0">
                  <a:latin typeface="+mn-lt"/>
                  <a:ea typeface="Arial Unicode MS" pitchFamily="34" charset="-128"/>
                  <a:cs typeface="Arial Unicode MS" pitchFamily="34" charset="-128"/>
                </a:defRPr>
              </a:lvl1pPr>
              <a:lvl2pPr marL="197607" lvl="1" indent="-195987" defTabSz="913526" eaLnBrk="1" hangingPunct="1">
                <a:buClrTx/>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Tx/>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Tx/>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Tx/>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GB" sz="1600" b="1" dirty="0">
                  <a:solidFill>
                    <a:schemeClr val="tx1"/>
                  </a:solidFill>
                </a:rPr>
                <a:t>Text</a:t>
              </a:r>
            </a:p>
          </p:txBody>
        </p:sp>
      </p:grpSp>
      <p:sp>
        <p:nvSpPr>
          <p:cNvPr id="73" name="SingleChevron" hidden="1">
            <a:extLst>
              <a:ext uri="{FF2B5EF4-FFF2-40B4-BE49-F238E27FC236}">
                <a16:creationId xmlns:a16="http://schemas.microsoft.com/office/drawing/2014/main" id="{E130F9F6-A5F5-43E1-BECA-605B14AD1EE6}"/>
              </a:ext>
            </a:extLst>
          </p:cNvPr>
          <p:cNvSpPr>
            <a:spLocks noChangeAspect="1"/>
          </p:cNvSpPr>
          <p:nvPr>
            <p:custDataLst>
              <p:tags r:id="rId17"/>
            </p:custDataLst>
          </p:nvPr>
        </p:nvSpPr>
        <p:spPr>
          <a:xfrm>
            <a:off x="6864775" y="1457384"/>
            <a:ext cx="666750" cy="15240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nvGrpSpPr>
          <p:cNvPr id="74" name="DoubleChevron" hidden="1">
            <a:extLst>
              <a:ext uri="{FF2B5EF4-FFF2-40B4-BE49-F238E27FC236}">
                <a16:creationId xmlns:a16="http://schemas.microsoft.com/office/drawing/2014/main" id="{E4D46B1D-DBE6-4280-8ABE-B888001D853B}"/>
              </a:ext>
            </a:extLst>
          </p:cNvPr>
          <p:cNvGrpSpPr>
            <a:grpSpLocks noChangeAspect="1"/>
          </p:cNvGrpSpPr>
          <p:nvPr>
            <p:custDataLst>
              <p:tags r:id="rId18"/>
            </p:custDataLst>
          </p:nvPr>
        </p:nvGrpSpPr>
        <p:grpSpPr>
          <a:xfrm>
            <a:off x="6864775" y="3108384"/>
            <a:ext cx="1014329" cy="1524000"/>
            <a:chOff x="1270000" y="1270000"/>
            <a:chExt cx="2409032" cy="3619500"/>
          </a:xfrm>
          <a:solidFill>
            <a:schemeClr val="accent1"/>
          </a:solidFill>
        </p:grpSpPr>
        <p:sp>
          <p:nvSpPr>
            <p:cNvPr id="78" name="Chevron1">
              <a:extLst>
                <a:ext uri="{FF2B5EF4-FFF2-40B4-BE49-F238E27FC236}">
                  <a16:creationId xmlns:a16="http://schemas.microsoft.com/office/drawing/2014/main" id="{829B369B-4BFD-46C1-A6DC-092E49801EFA}"/>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9" name="Chevron2">
              <a:extLst>
                <a:ext uri="{FF2B5EF4-FFF2-40B4-BE49-F238E27FC236}">
                  <a16:creationId xmlns:a16="http://schemas.microsoft.com/office/drawing/2014/main" id="{0FF69B3B-D195-4077-8289-5ACC6CCAA48C}"/>
                </a:ext>
              </a:extLst>
            </p:cNvPr>
            <p:cNvSpPr>
              <a:spLocks noChangeAspect="1"/>
            </p:cNvSpPr>
            <p:nvPr>
              <p:custDataLst>
                <p:tags r:id="rId21"/>
              </p:custDataLst>
            </p:nvPr>
          </p:nvSpPr>
          <p:spPr>
            <a:xfrm>
              <a:off x="20955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grpSp>
        <p:nvGrpSpPr>
          <p:cNvPr id="75" name="DoubleChevron2" hidden="1">
            <a:extLst>
              <a:ext uri="{FF2B5EF4-FFF2-40B4-BE49-F238E27FC236}">
                <a16:creationId xmlns:a16="http://schemas.microsoft.com/office/drawing/2014/main" id="{9D6BEFCD-0F6B-4898-B058-7EF774C6E8B1}"/>
              </a:ext>
            </a:extLst>
          </p:cNvPr>
          <p:cNvGrpSpPr>
            <a:grpSpLocks noChangeAspect="1"/>
          </p:cNvGrpSpPr>
          <p:nvPr>
            <p:custDataLst>
              <p:tags r:id="rId19"/>
            </p:custDataLst>
          </p:nvPr>
        </p:nvGrpSpPr>
        <p:grpSpPr>
          <a:xfrm>
            <a:off x="6864775" y="4759384"/>
            <a:ext cx="1242929" cy="1524000"/>
            <a:chOff x="1270000" y="1270000"/>
            <a:chExt cx="2951957" cy="3619500"/>
          </a:xfrm>
          <a:solidFill>
            <a:schemeClr val="accent1"/>
          </a:solidFill>
        </p:grpSpPr>
        <p:sp>
          <p:nvSpPr>
            <p:cNvPr id="76" name="Chevron1">
              <a:extLst>
                <a:ext uri="{FF2B5EF4-FFF2-40B4-BE49-F238E27FC236}">
                  <a16:creationId xmlns:a16="http://schemas.microsoft.com/office/drawing/2014/main" id="{044061E5-BFB7-41DC-88AA-79C8D52FCCA2}"/>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sp>
          <p:nvSpPr>
            <p:cNvPr id="77" name="Chevron2">
              <a:extLst>
                <a:ext uri="{FF2B5EF4-FFF2-40B4-BE49-F238E27FC236}">
                  <a16:creationId xmlns:a16="http://schemas.microsoft.com/office/drawing/2014/main" id="{FC873800-81BE-4F96-A196-249B6078C89C}"/>
                </a:ext>
              </a:extLst>
            </p:cNvPr>
            <p:cNvSpPr>
              <a:spLocks noChangeAspect="1"/>
            </p:cNvSpPr>
            <p:nvPr>
              <p:custDataLst>
                <p:tags r:id="rId20"/>
              </p:custDataLst>
            </p:nvPr>
          </p:nvSpPr>
          <p:spPr>
            <a:xfrm>
              <a:off x="2095500" y="1270000"/>
              <a:ext cx="2126457" cy="36195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a:solidFill>
                  <a:schemeClr val="tx1"/>
                </a:solidFill>
              </a:endParaRPr>
            </a:p>
          </p:txBody>
        </p:sp>
      </p:grpSp>
    </p:spTree>
    <p:extLst>
      <p:ext uri="{BB962C8B-B14F-4D97-AF65-F5344CB8AC3E}">
        <p14:creationId xmlns:p14="http://schemas.microsoft.com/office/powerpoint/2010/main" val="102402937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hf hdr="0" ftr="0" dt="0"/>
  <p:txStyles>
    <p:titleStyle>
      <a:lvl1pPr algn="l" defTabSz="914074" rtl="0" eaLnBrk="1" fontAlgn="base" hangingPunct="1">
        <a:spcBef>
          <a:spcPct val="0"/>
        </a:spcBef>
        <a:spcAft>
          <a:spcPct val="0"/>
        </a:spcAft>
        <a:tabLst>
          <a:tab pos="275519" algn="l"/>
        </a:tabLst>
        <a:defRPr sz="2800" b="1" baseline="0">
          <a:solidFill>
            <a:schemeClr val="accent1"/>
          </a:solidFill>
          <a:latin typeface="+mj-lt"/>
          <a:ea typeface="+mj-ea"/>
          <a:cs typeface="+mj-cs"/>
        </a:defRPr>
      </a:lvl1pPr>
      <a:lvl2pPr algn="l" defTabSz="914074" rtl="0" eaLnBrk="1" fontAlgn="base" hangingPunct="1">
        <a:spcBef>
          <a:spcPct val="0"/>
        </a:spcBef>
        <a:spcAft>
          <a:spcPct val="0"/>
        </a:spcAft>
        <a:defRPr sz="1941" b="1">
          <a:solidFill>
            <a:schemeClr val="tx2"/>
          </a:solidFill>
          <a:latin typeface="Arial" charset="0"/>
        </a:defRPr>
      </a:lvl2pPr>
      <a:lvl3pPr algn="l" defTabSz="914074" rtl="0" eaLnBrk="1" fontAlgn="base" hangingPunct="1">
        <a:spcBef>
          <a:spcPct val="0"/>
        </a:spcBef>
        <a:spcAft>
          <a:spcPct val="0"/>
        </a:spcAft>
        <a:defRPr sz="1941" b="1">
          <a:solidFill>
            <a:schemeClr val="tx2"/>
          </a:solidFill>
          <a:latin typeface="Arial" charset="0"/>
        </a:defRPr>
      </a:lvl3pPr>
      <a:lvl4pPr algn="l" defTabSz="914074" rtl="0" eaLnBrk="1" fontAlgn="base" hangingPunct="1">
        <a:spcBef>
          <a:spcPct val="0"/>
        </a:spcBef>
        <a:spcAft>
          <a:spcPct val="0"/>
        </a:spcAft>
        <a:defRPr sz="1941" b="1">
          <a:solidFill>
            <a:schemeClr val="tx2"/>
          </a:solidFill>
          <a:latin typeface="Arial" charset="0"/>
        </a:defRPr>
      </a:lvl4pPr>
      <a:lvl5pPr algn="l" defTabSz="914074" rtl="0" eaLnBrk="1" fontAlgn="base" hangingPunct="1">
        <a:spcBef>
          <a:spcPct val="0"/>
        </a:spcBef>
        <a:spcAft>
          <a:spcPct val="0"/>
        </a:spcAft>
        <a:defRPr sz="1941" b="1">
          <a:solidFill>
            <a:schemeClr val="tx2"/>
          </a:solidFill>
          <a:latin typeface="Arial" charset="0"/>
        </a:defRPr>
      </a:lvl5pPr>
      <a:lvl6pPr marL="466761" algn="l" defTabSz="914074" rtl="0" eaLnBrk="1" fontAlgn="base" hangingPunct="1">
        <a:spcBef>
          <a:spcPct val="0"/>
        </a:spcBef>
        <a:spcAft>
          <a:spcPct val="0"/>
        </a:spcAft>
        <a:defRPr sz="1941" b="1">
          <a:solidFill>
            <a:schemeClr val="tx2"/>
          </a:solidFill>
          <a:latin typeface="Arial" charset="0"/>
        </a:defRPr>
      </a:lvl6pPr>
      <a:lvl7pPr marL="933522" algn="l" defTabSz="914074" rtl="0" eaLnBrk="1" fontAlgn="base" hangingPunct="1">
        <a:spcBef>
          <a:spcPct val="0"/>
        </a:spcBef>
        <a:spcAft>
          <a:spcPct val="0"/>
        </a:spcAft>
        <a:defRPr sz="1941" b="1">
          <a:solidFill>
            <a:schemeClr val="tx2"/>
          </a:solidFill>
          <a:latin typeface="Arial" charset="0"/>
        </a:defRPr>
      </a:lvl7pPr>
      <a:lvl8pPr marL="1400283" algn="l" defTabSz="914074" rtl="0" eaLnBrk="1" fontAlgn="base" hangingPunct="1">
        <a:spcBef>
          <a:spcPct val="0"/>
        </a:spcBef>
        <a:spcAft>
          <a:spcPct val="0"/>
        </a:spcAft>
        <a:defRPr sz="1941" b="1">
          <a:solidFill>
            <a:schemeClr val="tx2"/>
          </a:solidFill>
          <a:latin typeface="Arial" charset="0"/>
        </a:defRPr>
      </a:lvl8pPr>
      <a:lvl9pPr marL="1867045" algn="l" defTabSz="914074" rtl="0" eaLnBrk="1" fontAlgn="base" hangingPunct="1">
        <a:spcBef>
          <a:spcPct val="0"/>
        </a:spcBef>
        <a:spcAft>
          <a:spcPct val="0"/>
        </a:spcAft>
        <a:defRPr sz="1941" b="1">
          <a:solidFill>
            <a:schemeClr val="tx2"/>
          </a:solidFill>
          <a:latin typeface="Arial" charset="0"/>
        </a:defRPr>
      </a:lvl9pPr>
    </p:titleStyle>
    <p:body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p:bodyStyle>
    <p:otherStyle>
      <a:defPPr>
        <a:defRPr lang="en-US"/>
      </a:defPPr>
      <a:lvl1pPr marL="0" algn="l" defTabSz="933522" rtl="0" eaLnBrk="1" latinLnBrk="0" hangingPunct="1">
        <a:defRPr sz="1839" kern="1200">
          <a:solidFill>
            <a:schemeClr val="tx1"/>
          </a:solidFill>
          <a:latin typeface="+mn-lt"/>
          <a:ea typeface="+mn-ea"/>
          <a:cs typeface="+mn-cs"/>
        </a:defRPr>
      </a:lvl1pPr>
      <a:lvl2pPr marL="466761" algn="l" defTabSz="933522" rtl="0" eaLnBrk="1" latinLnBrk="0" hangingPunct="1">
        <a:defRPr sz="1839" kern="1200">
          <a:solidFill>
            <a:schemeClr val="tx1"/>
          </a:solidFill>
          <a:latin typeface="+mn-lt"/>
          <a:ea typeface="+mn-ea"/>
          <a:cs typeface="+mn-cs"/>
        </a:defRPr>
      </a:lvl2pPr>
      <a:lvl3pPr marL="933522" algn="l" defTabSz="933522" rtl="0" eaLnBrk="1" latinLnBrk="0" hangingPunct="1">
        <a:defRPr sz="1839" kern="1200">
          <a:solidFill>
            <a:schemeClr val="tx1"/>
          </a:solidFill>
          <a:latin typeface="+mn-lt"/>
          <a:ea typeface="+mn-ea"/>
          <a:cs typeface="+mn-cs"/>
        </a:defRPr>
      </a:lvl3pPr>
      <a:lvl4pPr marL="1400283" algn="l" defTabSz="933522" rtl="0" eaLnBrk="1" latinLnBrk="0" hangingPunct="1">
        <a:defRPr sz="1839" kern="1200">
          <a:solidFill>
            <a:schemeClr val="tx1"/>
          </a:solidFill>
          <a:latin typeface="+mn-lt"/>
          <a:ea typeface="+mn-ea"/>
          <a:cs typeface="+mn-cs"/>
        </a:defRPr>
      </a:lvl4pPr>
      <a:lvl5pPr marL="1867045" algn="l" defTabSz="933522" rtl="0" eaLnBrk="1" latinLnBrk="0" hangingPunct="1">
        <a:defRPr sz="1839" kern="1200">
          <a:solidFill>
            <a:schemeClr val="tx1"/>
          </a:solidFill>
          <a:latin typeface="+mn-lt"/>
          <a:ea typeface="+mn-ea"/>
          <a:cs typeface="+mn-cs"/>
        </a:defRPr>
      </a:lvl5pPr>
      <a:lvl6pPr marL="2333806" algn="l" defTabSz="933522" rtl="0" eaLnBrk="1" latinLnBrk="0" hangingPunct="1">
        <a:defRPr sz="1839" kern="1200">
          <a:solidFill>
            <a:schemeClr val="tx1"/>
          </a:solidFill>
          <a:latin typeface="+mn-lt"/>
          <a:ea typeface="+mn-ea"/>
          <a:cs typeface="+mn-cs"/>
        </a:defRPr>
      </a:lvl6pPr>
      <a:lvl7pPr marL="2800567" algn="l" defTabSz="933522" rtl="0" eaLnBrk="1" latinLnBrk="0" hangingPunct="1">
        <a:defRPr sz="1839" kern="1200">
          <a:solidFill>
            <a:schemeClr val="tx1"/>
          </a:solidFill>
          <a:latin typeface="+mn-lt"/>
          <a:ea typeface="+mn-ea"/>
          <a:cs typeface="+mn-cs"/>
        </a:defRPr>
      </a:lvl7pPr>
      <a:lvl8pPr marL="3267328" algn="l" defTabSz="933522" rtl="0" eaLnBrk="1" latinLnBrk="0" hangingPunct="1">
        <a:defRPr sz="1839" kern="1200">
          <a:solidFill>
            <a:schemeClr val="tx1"/>
          </a:solidFill>
          <a:latin typeface="+mn-lt"/>
          <a:ea typeface="+mn-ea"/>
          <a:cs typeface="+mn-cs"/>
        </a:defRPr>
      </a:lvl8pPr>
      <a:lvl9pPr marL="3734089" algn="l" defTabSz="933522" rtl="0" eaLnBrk="1" latinLnBrk="0" hangingPunct="1">
        <a:defRPr sz="183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18">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26.xml"/><Relationship Id="rId7" Type="http://schemas.openxmlformats.org/officeDocument/2006/relationships/image" Target="../media/image5.emf"/><Relationship Id="rId2" Type="http://schemas.openxmlformats.org/officeDocument/2006/relationships/tags" Target="../tags/tag125.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tags" Target="../tags/tag189.xml"/><Relationship Id="rId7" Type="http://schemas.openxmlformats.org/officeDocument/2006/relationships/image" Target="../media/image13.png"/><Relationship Id="rId2" Type="http://schemas.openxmlformats.org/officeDocument/2006/relationships/tags" Target="../tags/tag188.xml"/><Relationship Id="rId1" Type="http://schemas.openxmlformats.org/officeDocument/2006/relationships/vmlDrawing" Target="../drawings/vmlDrawing19.vml"/><Relationship Id="rId6" Type="http://schemas.openxmlformats.org/officeDocument/2006/relationships/image" Target="../media/image6.emf"/><Relationship Id="rId11" Type="http://schemas.openxmlformats.org/officeDocument/2006/relationships/image" Target="../media/image17.svg"/><Relationship Id="rId5" Type="http://schemas.openxmlformats.org/officeDocument/2006/relationships/oleObject" Target="../embeddings/oleObject19.bin"/><Relationship Id="rId10" Type="http://schemas.openxmlformats.org/officeDocument/2006/relationships/image" Target="../media/image16.sv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191.xml"/><Relationship Id="rId7" Type="http://schemas.openxmlformats.org/officeDocument/2006/relationships/notesSlide" Target="../notesSlides/notesSlide4.xml"/><Relationship Id="rId2" Type="http://schemas.openxmlformats.org/officeDocument/2006/relationships/tags" Target="../tags/tag190.xml"/><Relationship Id="rId1" Type="http://schemas.openxmlformats.org/officeDocument/2006/relationships/vmlDrawing" Target="../drawings/vmlDrawing20.vml"/><Relationship Id="rId6" Type="http://schemas.openxmlformats.org/officeDocument/2006/relationships/slideLayout" Target="../slideLayouts/slideLayout2.xml"/><Relationship Id="rId5" Type="http://schemas.openxmlformats.org/officeDocument/2006/relationships/tags" Target="../tags/tag193.xml"/><Relationship Id="rId4" Type="http://schemas.openxmlformats.org/officeDocument/2006/relationships/tags" Target="../tags/tag192.xml"/><Relationship Id="rId9" Type="http://schemas.openxmlformats.org/officeDocument/2006/relationships/image" Target="../media/image6.emf"/></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tags" Target="../tags/tag195.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tags" Target="../tags/tag194.xml"/><Relationship Id="rId1" Type="http://schemas.openxmlformats.org/officeDocument/2006/relationships/vmlDrawing" Target="../drawings/vmlDrawing21.vml"/><Relationship Id="rId6" Type="http://schemas.openxmlformats.org/officeDocument/2006/relationships/image" Target="../media/image18.emf"/><Relationship Id="rId11" Type="http://schemas.openxmlformats.org/officeDocument/2006/relationships/image" Target="../media/image23.png"/><Relationship Id="rId5" Type="http://schemas.openxmlformats.org/officeDocument/2006/relationships/oleObject" Target="../embeddings/oleObject21.bin"/><Relationship Id="rId10" Type="http://schemas.openxmlformats.org/officeDocument/2006/relationships/image" Target="../media/image22.png"/><Relationship Id="rId4" Type="http://schemas.openxmlformats.org/officeDocument/2006/relationships/slideLayout" Target="../slideLayouts/slideLayout2.xm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image" Target="../media/image6.emf"/><Relationship Id="rId18" Type="http://schemas.openxmlformats.org/officeDocument/2006/relationships/image" Target="../media/image13.png"/><Relationship Id="rId3" Type="http://schemas.openxmlformats.org/officeDocument/2006/relationships/tags" Target="../tags/tag197.xml"/><Relationship Id="rId21" Type="http://schemas.openxmlformats.org/officeDocument/2006/relationships/image" Target="../media/image32.svg"/><Relationship Id="rId7" Type="http://schemas.openxmlformats.org/officeDocument/2006/relationships/tags" Target="../tags/tag201.xml"/><Relationship Id="rId12" Type="http://schemas.openxmlformats.org/officeDocument/2006/relationships/oleObject" Target="../embeddings/oleObject22.bin"/><Relationship Id="rId17" Type="http://schemas.openxmlformats.org/officeDocument/2006/relationships/image" Target="../media/image29.svg"/><Relationship Id="rId25" Type="http://schemas.openxmlformats.org/officeDocument/2006/relationships/image" Target="../media/image36.svg"/><Relationship Id="rId2" Type="http://schemas.openxmlformats.org/officeDocument/2006/relationships/tags" Target="../tags/tag196.xml"/><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vmlDrawing" Target="../drawings/vmlDrawing22.vml"/><Relationship Id="rId6" Type="http://schemas.openxmlformats.org/officeDocument/2006/relationships/tags" Target="../tags/tag200.xml"/><Relationship Id="rId11" Type="http://schemas.openxmlformats.org/officeDocument/2006/relationships/notesSlide" Target="../notesSlides/notesSlide5.xml"/><Relationship Id="rId24" Type="http://schemas.openxmlformats.org/officeDocument/2006/relationships/image" Target="../media/image35.png"/><Relationship Id="rId5" Type="http://schemas.openxmlformats.org/officeDocument/2006/relationships/tags" Target="../tags/tag199.xml"/><Relationship Id="rId15" Type="http://schemas.openxmlformats.org/officeDocument/2006/relationships/image" Target="../media/image27.svg"/><Relationship Id="rId23" Type="http://schemas.openxmlformats.org/officeDocument/2006/relationships/image" Target="../media/image34.svg"/><Relationship Id="rId10" Type="http://schemas.openxmlformats.org/officeDocument/2006/relationships/slideLayout" Target="../slideLayouts/slideLayout2.xml"/><Relationship Id="rId19" Type="http://schemas.openxmlformats.org/officeDocument/2006/relationships/image" Target="../media/image30.svg"/><Relationship Id="rId4" Type="http://schemas.openxmlformats.org/officeDocument/2006/relationships/tags" Target="../tags/tag198.xml"/><Relationship Id="rId9" Type="http://schemas.openxmlformats.org/officeDocument/2006/relationships/tags" Target="../tags/tag203.xml"/><Relationship Id="rId14" Type="http://schemas.openxmlformats.org/officeDocument/2006/relationships/image" Target="../media/image26.png"/><Relationship Id="rId22"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image" Target="../media/image6.emf"/><Relationship Id="rId18" Type="http://schemas.openxmlformats.org/officeDocument/2006/relationships/slide" Target="slide68.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oleObject" Target="../embeddings/oleObject23.bin"/><Relationship Id="rId17" Type="http://schemas.openxmlformats.org/officeDocument/2006/relationships/slide" Target="slide55.xml"/><Relationship Id="rId2" Type="http://schemas.openxmlformats.org/officeDocument/2006/relationships/tags" Target="../tags/tag204.xml"/><Relationship Id="rId16" Type="http://schemas.openxmlformats.org/officeDocument/2006/relationships/slide" Target="slide8.xml"/><Relationship Id="rId1" Type="http://schemas.openxmlformats.org/officeDocument/2006/relationships/vmlDrawing" Target="../drawings/vmlDrawing23.vml"/><Relationship Id="rId6" Type="http://schemas.openxmlformats.org/officeDocument/2006/relationships/tags" Target="../tags/tag208.xml"/><Relationship Id="rId11" Type="http://schemas.openxmlformats.org/officeDocument/2006/relationships/slideLayout" Target="../slideLayouts/slideLayout3.xml"/><Relationship Id="rId5" Type="http://schemas.openxmlformats.org/officeDocument/2006/relationships/tags" Target="../tags/tag207.xml"/><Relationship Id="rId15" Type="http://schemas.openxmlformats.org/officeDocument/2006/relationships/slide" Target="slide7.xml"/><Relationship Id="rId10" Type="http://schemas.openxmlformats.org/officeDocument/2006/relationships/tags" Target="../tags/tag212.xml"/><Relationship Id="rId19" Type="http://schemas.openxmlformats.org/officeDocument/2006/relationships/slide" Target="slide70.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tags" Target="../tags/tag214.xml"/><Relationship Id="rId7" Type="http://schemas.openxmlformats.org/officeDocument/2006/relationships/image" Target="../media/image6.emf"/><Relationship Id="rId2" Type="http://schemas.openxmlformats.org/officeDocument/2006/relationships/tags" Target="../tags/tag213.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221.xml"/><Relationship Id="rId3" Type="http://schemas.openxmlformats.org/officeDocument/2006/relationships/tags" Target="../tags/tag216.xml"/><Relationship Id="rId7" Type="http://schemas.openxmlformats.org/officeDocument/2006/relationships/tags" Target="../tags/tag220.xml"/><Relationship Id="rId12" Type="http://schemas.openxmlformats.org/officeDocument/2006/relationships/image" Target="../media/image6.emf"/><Relationship Id="rId2" Type="http://schemas.openxmlformats.org/officeDocument/2006/relationships/tags" Target="../tags/tag215.xml"/><Relationship Id="rId1" Type="http://schemas.openxmlformats.org/officeDocument/2006/relationships/vmlDrawing" Target="../drawings/vmlDrawing25.vml"/><Relationship Id="rId6" Type="http://schemas.openxmlformats.org/officeDocument/2006/relationships/tags" Target="../tags/tag219.xml"/><Relationship Id="rId11" Type="http://schemas.openxmlformats.org/officeDocument/2006/relationships/oleObject" Target="../embeddings/oleObject25.bin"/><Relationship Id="rId5" Type="http://schemas.openxmlformats.org/officeDocument/2006/relationships/tags" Target="../tags/tag218.xml"/><Relationship Id="rId10" Type="http://schemas.openxmlformats.org/officeDocument/2006/relationships/notesSlide" Target="../notesSlides/notesSlide7.xml"/><Relationship Id="rId4" Type="http://schemas.openxmlformats.org/officeDocument/2006/relationships/tags" Target="../tags/tag217.xml"/><Relationship Id="rId9"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tags" Target="../tags/tag246.xml"/><Relationship Id="rId3" Type="http://schemas.openxmlformats.org/officeDocument/2006/relationships/tags" Target="../tags/tag223.xml"/><Relationship Id="rId21" Type="http://schemas.openxmlformats.org/officeDocument/2006/relationships/tags" Target="../tags/tag241.xml"/><Relationship Id="rId34" Type="http://schemas.openxmlformats.org/officeDocument/2006/relationships/oleObject" Target="../embeddings/oleObject26.bin"/><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tags" Target="../tags/tag245.xml"/><Relationship Id="rId33" Type="http://schemas.openxmlformats.org/officeDocument/2006/relationships/slideLayout" Target="../slideLayouts/slideLayout2.xml"/><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tags" Target="../tags/tag240.xml"/><Relationship Id="rId29" Type="http://schemas.openxmlformats.org/officeDocument/2006/relationships/tags" Target="../tags/tag249.xml"/><Relationship Id="rId1" Type="http://schemas.openxmlformats.org/officeDocument/2006/relationships/vmlDrawing" Target="../drawings/vmlDrawing26.v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tags" Target="../tags/tag244.xml"/><Relationship Id="rId32" Type="http://schemas.openxmlformats.org/officeDocument/2006/relationships/tags" Target="../tags/tag252.xml"/><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tags" Target="../tags/tag243.xml"/><Relationship Id="rId28" Type="http://schemas.openxmlformats.org/officeDocument/2006/relationships/tags" Target="../tags/tag248.xml"/><Relationship Id="rId10" Type="http://schemas.openxmlformats.org/officeDocument/2006/relationships/tags" Target="../tags/tag230.xml"/><Relationship Id="rId19" Type="http://schemas.openxmlformats.org/officeDocument/2006/relationships/tags" Target="../tags/tag239.xml"/><Relationship Id="rId31" Type="http://schemas.openxmlformats.org/officeDocument/2006/relationships/tags" Target="../tags/tag251.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tags" Target="../tags/tag242.xml"/><Relationship Id="rId27" Type="http://schemas.openxmlformats.org/officeDocument/2006/relationships/tags" Target="../tags/tag247.xml"/><Relationship Id="rId30" Type="http://schemas.openxmlformats.org/officeDocument/2006/relationships/tags" Target="../tags/tag250.xml"/><Relationship Id="rId35" Type="http://schemas.openxmlformats.org/officeDocument/2006/relationships/image" Target="../media/image37.emf"/></Relationships>
</file>

<file path=ppt/slides/_rels/slide18.xml.rels><?xml version="1.0" encoding="UTF-8" standalone="yes"?>
<Relationships xmlns="http://schemas.openxmlformats.org/package/2006/relationships"><Relationship Id="rId8" Type="http://schemas.openxmlformats.org/officeDocument/2006/relationships/tags" Target="../tags/tag259.xml"/><Relationship Id="rId3" Type="http://schemas.openxmlformats.org/officeDocument/2006/relationships/tags" Target="../tags/tag254.xml"/><Relationship Id="rId7" Type="http://schemas.openxmlformats.org/officeDocument/2006/relationships/tags" Target="../tags/tag258.xml"/><Relationship Id="rId2" Type="http://schemas.openxmlformats.org/officeDocument/2006/relationships/tags" Target="../tags/tag253.xml"/><Relationship Id="rId1" Type="http://schemas.openxmlformats.org/officeDocument/2006/relationships/vmlDrawing" Target="../drawings/vmlDrawing27.vml"/><Relationship Id="rId6" Type="http://schemas.openxmlformats.org/officeDocument/2006/relationships/tags" Target="../tags/tag257.xml"/><Relationship Id="rId11" Type="http://schemas.openxmlformats.org/officeDocument/2006/relationships/image" Target="../media/image38.emf"/><Relationship Id="rId5" Type="http://schemas.openxmlformats.org/officeDocument/2006/relationships/tags" Target="../tags/tag256.xml"/><Relationship Id="rId10" Type="http://schemas.openxmlformats.org/officeDocument/2006/relationships/oleObject" Target="../embeddings/oleObject27.bin"/><Relationship Id="rId4" Type="http://schemas.openxmlformats.org/officeDocument/2006/relationships/tags" Target="../tags/tag255.xml"/><Relationship Id="rId9"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261.xml"/><Relationship Id="rId7" Type="http://schemas.openxmlformats.org/officeDocument/2006/relationships/slideLayout" Target="../slideLayouts/slideLayout2.xml"/><Relationship Id="rId2" Type="http://schemas.openxmlformats.org/officeDocument/2006/relationships/tags" Target="../tags/tag260.xml"/><Relationship Id="rId1" Type="http://schemas.openxmlformats.org/officeDocument/2006/relationships/vmlDrawing" Target="../drawings/vmlDrawing28.vml"/><Relationship Id="rId6" Type="http://schemas.openxmlformats.org/officeDocument/2006/relationships/tags" Target="../tags/tag264.xml"/><Relationship Id="rId5" Type="http://schemas.openxmlformats.org/officeDocument/2006/relationships/tags" Target="../tags/tag263.xml"/><Relationship Id="rId10" Type="http://schemas.openxmlformats.org/officeDocument/2006/relationships/image" Target="../media/image38.emf"/><Relationship Id="rId4" Type="http://schemas.openxmlformats.org/officeDocument/2006/relationships/tags" Target="../tags/tag262.xml"/><Relationship Id="rId9" Type="http://schemas.openxmlformats.org/officeDocument/2006/relationships/oleObject" Target="../embeddings/oleObject28.bin"/></Relationships>
</file>

<file path=ppt/slides/_rels/slide2.xml.rels><?xml version="1.0" encoding="UTF-8" standalone="yes"?>
<Relationships xmlns="http://schemas.openxmlformats.org/package/2006/relationships"><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1.bin"/><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266.xml"/><Relationship Id="rId7" Type="http://schemas.openxmlformats.org/officeDocument/2006/relationships/slideLayout" Target="../slideLayouts/slideLayout2.xml"/><Relationship Id="rId2" Type="http://schemas.openxmlformats.org/officeDocument/2006/relationships/tags" Target="../tags/tag265.xml"/><Relationship Id="rId1" Type="http://schemas.openxmlformats.org/officeDocument/2006/relationships/vmlDrawing" Target="../drawings/vmlDrawing29.vml"/><Relationship Id="rId6" Type="http://schemas.openxmlformats.org/officeDocument/2006/relationships/tags" Target="../tags/tag269.xml"/><Relationship Id="rId11" Type="http://schemas.openxmlformats.org/officeDocument/2006/relationships/image" Target="../media/image37.emf"/><Relationship Id="rId5" Type="http://schemas.openxmlformats.org/officeDocument/2006/relationships/tags" Target="../tags/tag268.xml"/><Relationship Id="rId10" Type="http://schemas.openxmlformats.org/officeDocument/2006/relationships/oleObject" Target="../embeddings/oleObject29.bin"/><Relationship Id="rId4" Type="http://schemas.openxmlformats.org/officeDocument/2006/relationships/tags" Target="../tags/tag267.xml"/><Relationship Id="rId9"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tags" Target="../tags/tag281.xml"/><Relationship Id="rId18" Type="http://schemas.openxmlformats.org/officeDocument/2006/relationships/oleObject" Target="../embeddings/oleObject30.bin"/><Relationship Id="rId3" Type="http://schemas.openxmlformats.org/officeDocument/2006/relationships/tags" Target="../tags/tag271.xml"/><Relationship Id="rId7" Type="http://schemas.openxmlformats.org/officeDocument/2006/relationships/tags" Target="../tags/tag275.xml"/><Relationship Id="rId12" Type="http://schemas.openxmlformats.org/officeDocument/2006/relationships/tags" Target="../tags/tag280.xml"/><Relationship Id="rId17" Type="http://schemas.openxmlformats.org/officeDocument/2006/relationships/notesSlide" Target="../notesSlides/notesSlide10.xml"/><Relationship Id="rId2" Type="http://schemas.openxmlformats.org/officeDocument/2006/relationships/tags" Target="../tags/tag270.xml"/><Relationship Id="rId16"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tags" Target="../tags/tag274.xml"/><Relationship Id="rId11" Type="http://schemas.openxmlformats.org/officeDocument/2006/relationships/tags" Target="../tags/tag279.xml"/><Relationship Id="rId5" Type="http://schemas.openxmlformats.org/officeDocument/2006/relationships/tags" Target="../tags/tag273.xml"/><Relationship Id="rId15" Type="http://schemas.openxmlformats.org/officeDocument/2006/relationships/tags" Target="../tags/tag283.xml"/><Relationship Id="rId10" Type="http://schemas.openxmlformats.org/officeDocument/2006/relationships/tags" Target="../tags/tag278.xml"/><Relationship Id="rId19" Type="http://schemas.openxmlformats.org/officeDocument/2006/relationships/image" Target="../media/image37.emf"/><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tags" Target="../tags/tag282.xml"/></Relationships>
</file>

<file path=ppt/slides/_rels/slide2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tags" Target="../tags/tag285.xml"/><Relationship Id="rId7" Type="http://schemas.openxmlformats.org/officeDocument/2006/relationships/oleObject" Target="../embeddings/oleObject31.bin"/><Relationship Id="rId2" Type="http://schemas.openxmlformats.org/officeDocument/2006/relationships/tags" Target="../tags/tag284.xml"/><Relationship Id="rId1" Type="http://schemas.openxmlformats.org/officeDocument/2006/relationships/vmlDrawing" Target="../drawings/vmlDrawing31.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86.xml"/><Relationship Id="rId9" Type="http://schemas.openxmlformats.org/officeDocument/2006/relationships/image" Target="../media/image41.jpe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88.xml"/><Relationship Id="rId7" Type="http://schemas.openxmlformats.org/officeDocument/2006/relationships/image" Target="../media/image37.emf"/><Relationship Id="rId2" Type="http://schemas.openxmlformats.org/officeDocument/2006/relationships/tags" Target="../tags/tag287.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90.xml"/><Relationship Id="rId7" Type="http://schemas.openxmlformats.org/officeDocument/2006/relationships/image" Target="../media/image37.emf"/><Relationship Id="rId2" Type="http://schemas.openxmlformats.org/officeDocument/2006/relationships/tags" Target="../tags/tag289.xml"/><Relationship Id="rId1" Type="http://schemas.openxmlformats.org/officeDocument/2006/relationships/vmlDrawing" Target="../drawings/vmlDrawing33.vml"/><Relationship Id="rId6" Type="http://schemas.openxmlformats.org/officeDocument/2006/relationships/oleObject" Target="../embeddings/oleObject33.bin"/><Relationship Id="rId11" Type="http://schemas.openxmlformats.org/officeDocument/2006/relationships/image" Target="../media/image46.png"/><Relationship Id="rId5" Type="http://schemas.openxmlformats.org/officeDocument/2006/relationships/notesSlide" Target="../notesSlides/notesSlide13.xml"/><Relationship Id="rId10" Type="http://schemas.openxmlformats.org/officeDocument/2006/relationships/image" Target="../media/image45.png"/><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tags" Target="../tags/tag292.xml"/><Relationship Id="rId7" Type="http://schemas.openxmlformats.org/officeDocument/2006/relationships/image" Target="../media/image37.emf"/><Relationship Id="rId2" Type="http://schemas.openxmlformats.org/officeDocument/2006/relationships/tags" Target="../tags/tag291.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294.xml"/><Relationship Id="rId7" Type="http://schemas.openxmlformats.org/officeDocument/2006/relationships/oleObject" Target="../embeddings/oleObject35.bin"/><Relationship Id="rId2" Type="http://schemas.openxmlformats.org/officeDocument/2006/relationships/tags" Target="../tags/tag293.xml"/><Relationship Id="rId1" Type="http://schemas.openxmlformats.org/officeDocument/2006/relationships/vmlDrawing" Target="../drawings/vmlDrawing35.vml"/><Relationship Id="rId6" Type="http://schemas.openxmlformats.org/officeDocument/2006/relationships/notesSlide" Target="../notesSlides/notesSlide15.xml"/><Relationship Id="rId5" Type="http://schemas.openxmlformats.org/officeDocument/2006/relationships/slideLayout" Target="../slideLayouts/slideLayout2.xml"/><Relationship Id="rId10" Type="http://schemas.openxmlformats.org/officeDocument/2006/relationships/image" Target="../media/image49.jpeg"/><Relationship Id="rId4" Type="http://schemas.openxmlformats.org/officeDocument/2006/relationships/tags" Target="../tags/tag295.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297.xml"/><Relationship Id="rId7" Type="http://schemas.openxmlformats.org/officeDocument/2006/relationships/oleObject" Target="../embeddings/oleObject36.bin"/><Relationship Id="rId2" Type="http://schemas.openxmlformats.org/officeDocument/2006/relationships/tags" Target="../tags/tag296.xml"/><Relationship Id="rId1" Type="http://schemas.openxmlformats.org/officeDocument/2006/relationships/vmlDrawing" Target="../drawings/vmlDrawing36.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298.xml"/><Relationship Id="rId9" Type="http://schemas.openxmlformats.org/officeDocument/2006/relationships/image" Target="../media/image50.jpe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300.xml"/><Relationship Id="rId7" Type="http://schemas.openxmlformats.org/officeDocument/2006/relationships/slideLayout" Target="../slideLayouts/slideLayout2.xml"/><Relationship Id="rId2" Type="http://schemas.openxmlformats.org/officeDocument/2006/relationships/tags" Target="../tags/tag299.xml"/><Relationship Id="rId1" Type="http://schemas.openxmlformats.org/officeDocument/2006/relationships/vmlDrawing" Target="../drawings/vmlDrawing37.vml"/><Relationship Id="rId6" Type="http://schemas.openxmlformats.org/officeDocument/2006/relationships/tags" Target="../tags/tag303.xml"/><Relationship Id="rId11" Type="http://schemas.openxmlformats.org/officeDocument/2006/relationships/image" Target="../media/image51.jpeg"/><Relationship Id="rId5" Type="http://schemas.openxmlformats.org/officeDocument/2006/relationships/tags" Target="../tags/tag302.xml"/><Relationship Id="rId10" Type="http://schemas.openxmlformats.org/officeDocument/2006/relationships/image" Target="../media/image37.emf"/><Relationship Id="rId4" Type="http://schemas.openxmlformats.org/officeDocument/2006/relationships/tags" Target="../tags/tag301.xml"/><Relationship Id="rId9" Type="http://schemas.openxmlformats.org/officeDocument/2006/relationships/oleObject" Target="../embeddings/oleObject37.bin"/></Relationships>
</file>

<file path=ppt/slides/_rels/slide2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tags" Target="../tags/tag305.xml"/><Relationship Id="rId7" Type="http://schemas.openxmlformats.org/officeDocument/2006/relationships/image" Target="../media/image37.emf"/><Relationship Id="rId2" Type="http://schemas.openxmlformats.org/officeDocument/2006/relationships/tags" Target="../tags/tag304.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130.xml"/><Relationship Id="rId7" Type="http://schemas.openxmlformats.org/officeDocument/2006/relationships/slideLayout" Target="../slideLayouts/slideLayout3.xml"/><Relationship Id="rId2" Type="http://schemas.openxmlformats.org/officeDocument/2006/relationships/tags" Target="../tags/tag129.xml"/><Relationship Id="rId1" Type="http://schemas.openxmlformats.org/officeDocument/2006/relationships/vmlDrawing" Target="../drawings/vmlDrawing12.vml"/><Relationship Id="rId6" Type="http://schemas.openxmlformats.org/officeDocument/2006/relationships/tags" Target="../tags/tag133.xml"/><Relationship Id="rId11" Type="http://schemas.openxmlformats.org/officeDocument/2006/relationships/slide" Target="slide70.xml"/><Relationship Id="rId5" Type="http://schemas.openxmlformats.org/officeDocument/2006/relationships/tags" Target="../tags/tag132.xml"/><Relationship Id="rId10" Type="http://schemas.openxmlformats.org/officeDocument/2006/relationships/slide" Target="slide7.xml"/><Relationship Id="rId4" Type="http://schemas.openxmlformats.org/officeDocument/2006/relationships/tags" Target="../tags/tag131.xml"/><Relationship Id="rId9" Type="http://schemas.openxmlformats.org/officeDocument/2006/relationships/image" Target="../media/image6.emf"/></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vmlDrawing" Target="../drawings/vmlDrawing39.vml"/><Relationship Id="rId6" Type="http://schemas.openxmlformats.org/officeDocument/2006/relationships/tags" Target="../tags/tag310.xml"/><Relationship Id="rId11" Type="http://schemas.openxmlformats.org/officeDocument/2006/relationships/image" Target="../media/image37.emf"/><Relationship Id="rId5" Type="http://schemas.openxmlformats.org/officeDocument/2006/relationships/tags" Target="../tags/tag309.xml"/><Relationship Id="rId10" Type="http://schemas.openxmlformats.org/officeDocument/2006/relationships/oleObject" Target="../embeddings/oleObject39.bin"/><Relationship Id="rId4" Type="http://schemas.openxmlformats.org/officeDocument/2006/relationships/tags" Target="../tags/tag308.xml"/><Relationship Id="rId9"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13.xml"/><Relationship Id="rId7" Type="http://schemas.openxmlformats.org/officeDocument/2006/relationships/image" Target="../media/image37.emf"/><Relationship Id="rId2" Type="http://schemas.openxmlformats.org/officeDocument/2006/relationships/tags" Target="../tags/tag312.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315.xml"/><Relationship Id="rId7" Type="http://schemas.openxmlformats.org/officeDocument/2006/relationships/slideLayout" Target="../slideLayouts/slideLayout2.xml"/><Relationship Id="rId2" Type="http://schemas.openxmlformats.org/officeDocument/2006/relationships/tags" Target="../tags/tag314.xml"/><Relationship Id="rId1" Type="http://schemas.openxmlformats.org/officeDocument/2006/relationships/vmlDrawing" Target="../drawings/vmlDrawing41.vml"/><Relationship Id="rId6" Type="http://schemas.openxmlformats.org/officeDocument/2006/relationships/tags" Target="../tags/tag318.xml"/><Relationship Id="rId11" Type="http://schemas.openxmlformats.org/officeDocument/2006/relationships/image" Target="../media/image37.emf"/><Relationship Id="rId5" Type="http://schemas.openxmlformats.org/officeDocument/2006/relationships/tags" Target="../tags/tag317.xml"/><Relationship Id="rId10" Type="http://schemas.openxmlformats.org/officeDocument/2006/relationships/oleObject" Target="../embeddings/oleObject41.bin"/><Relationship Id="rId4" Type="http://schemas.openxmlformats.org/officeDocument/2006/relationships/tags" Target="../tags/tag316.xml"/><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320.xml"/><Relationship Id="rId7" Type="http://schemas.openxmlformats.org/officeDocument/2006/relationships/oleObject" Target="../embeddings/oleObject42.bin"/><Relationship Id="rId2" Type="http://schemas.openxmlformats.org/officeDocument/2006/relationships/tags" Target="../tags/tag319.xml"/><Relationship Id="rId1" Type="http://schemas.openxmlformats.org/officeDocument/2006/relationships/vmlDrawing" Target="../drawings/vmlDrawing42.v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321.xml"/></Relationships>
</file>

<file path=ppt/slides/_rels/slide34.xml.rels><?xml version="1.0" encoding="UTF-8" standalone="yes"?>
<Relationships xmlns="http://schemas.openxmlformats.org/package/2006/relationships"><Relationship Id="rId3" Type="http://schemas.openxmlformats.org/officeDocument/2006/relationships/tags" Target="../tags/tag323.xml"/><Relationship Id="rId7" Type="http://schemas.openxmlformats.org/officeDocument/2006/relationships/image" Target="../media/image54.emf"/><Relationship Id="rId2" Type="http://schemas.openxmlformats.org/officeDocument/2006/relationships/tags" Target="../tags/tag322.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slideLayout" Target="../slideLayouts/slideLayout2.xml"/><Relationship Id="rId4" Type="http://schemas.openxmlformats.org/officeDocument/2006/relationships/tags" Target="../tags/tag324.xml"/></Relationships>
</file>

<file path=ppt/slides/_rels/slide35.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vmlDrawing" Target="../drawings/vmlDrawing44.vml"/><Relationship Id="rId6" Type="http://schemas.openxmlformats.org/officeDocument/2006/relationships/image" Target="../media/image38.emf"/><Relationship Id="rId5" Type="http://schemas.openxmlformats.org/officeDocument/2006/relationships/oleObject" Target="../embeddings/oleObject44.bin"/><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28.xml"/><Relationship Id="rId7" Type="http://schemas.openxmlformats.org/officeDocument/2006/relationships/tags" Target="../tags/tag332.xml"/><Relationship Id="rId2" Type="http://schemas.openxmlformats.org/officeDocument/2006/relationships/tags" Target="../tags/tag327.xml"/><Relationship Id="rId1" Type="http://schemas.openxmlformats.org/officeDocument/2006/relationships/vmlDrawing" Target="../drawings/vmlDrawing45.vml"/><Relationship Id="rId6" Type="http://schemas.openxmlformats.org/officeDocument/2006/relationships/tags" Target="../tags/tag331.xml"/><Relationship Id="rId5" Type="http://schemas.openxmlformats.org/officeDocument/2006/relationships/tags" Target="../tags/tag330.xml"/><Relationship Id="rId10" Type="http://schemas.openxmlformats.org/officeDocument/2006/relationships/image" Target="../media/image38.emf"/><Relationship Id="rId4" Type="http://schemas.openxmlformats.org/officeDocument/2006/relationships/tags" Target="../tags/tag329.xml"/><Relationship Id="rId9" Type="http://schemas.openxmlformats.org/officeDocument/2006/relationships/oleObject" Target="../embeddings/oleObject45.bin"/></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334.xml"/><Relationship Id="rId7" Type="http://schemas.openxmlformats.org/officeDocument/2006/relationships/slideLayout" Target="../slideLayouts/slideLayout2.xml"/><Relationship Id="rId2" Type="http://schemas.openxmlformats.org/officeDocument/2006/relationships/tags" Target="../tags/tag333.xml"/><Relationship Id="rId1" Type="http://schemas.openxmlformats.org/officeDocument/2006/relationships/vmlDrawing" Target="../drawings/vmlDrawing46.vml"/><Relationship Id="rId6" Type="http://schemas.openxmlformats.org/officeDocument/2006/relationships/tags" Target="../tags/tag337.xml"/><Relationship Id="rId11" Type="http://schemas.openxmlformats.org/officeDocument/2006/relationships/image" Target="../media/image37.emf"/><Relationship Id="rId5" Type="http://schemas.openxmlformats.org/officeDocument/2006/relationships/tags" Target="../tags/tag336.xml"/><Relationship Id="rId10" Type="http://schemas.openxmlformats.org/officeDocument/2006/relationships/oleObject" Target="../embeddings/oleObject46.bin"/><Relationship Id="rId4" Type="http://schemas.openxmlformats.org/officeDocument/2006/relationships/tags" Target="../tags/tag335.xml"/><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24.xml"/><Relationship Id="rId3" Type="http://schemas.openxmlformats.org/officeDocument/2006/relationships/tags" Target="../tags/tag339.xml"/><Relationship Id="rId7" Type="http://schemas.openxmlformats.org/officeDocument/2006/relationships/slideLayout" Target="../slideLayouts/slideLayout2.xml"/><Relationship Id="rId12" Type="http://schemas.openxmlformats.org/officeDocument/2006/relationships/image" Target="../media/image56.jpeg"/><Relationship Id="rId2" Type="http://schemas.openxmlformats.org/officeDocument/2006/relationships/tags" Target="../tags/tag338.xml"/><Relationship Id="rId1" Type="http://schemas.openxmlformats.org/officeDocument/2006/relationships/vmlDrawing" Target="../drawings/vmlDrawing47.vml"/><Relationship Id="rId6" Type="http://schemas.openxmlformats.org/officeDocument/2006/relationships/tags" Target="../tags/tag342.xml"/><Relationship Id="rId11" Type="http://schemas.openxmlformats.org/officeDocument/2006/relationships/image" Target="../media/image55.jpeg"/><Relationship Id="rId5" Type="http://schemas.openxmlformats.org/officeDocument/2006/relationships/tags" Target="../tags/tag341.xml"/><Relationship Id="rId10" Type="http://schemas.openxmlformats.org/officeDocument/2006/relationships/image" Target="../media/image3.emf"/><Relationship Id="rId4" Type="http://schemas.openxmlformats.org/officeDocument/2006/relationships/tags" Target="../tags/tag340.xml"/><Relationship Id="rId9" Type="http://schemas.openxmlformats.org/officeDocument/2006/relationships/oleObject" Target="../embeddings/oleObject47.bin"/></Relationships>
</file>

<file path=ppt/slides/_rels/slide39.xml.rels><?xml version="1.0" encoding="UTF-8" standalone="yes"?>
<Relationships xmlns="http://schemas.openxmlformats.org/package/2006/relationships"><Relationship Id="rId3" Type="http://schemas.openxmlformats.org/officeDocument/2006/relationships/tags" Target="../tags/tag344.xml"/><Relationship Id="rId7" Type="http://schemas.openxmlformats.org/officeDocument/2006/relationships/image" Target="../media/image3.emf"/><Relationship Id="rId2" Type="http://schemas.openxmlformats.org/officeDocument/2006/relationships/tags" Target="../tags/tag343.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vmlDrawing" Target="../drawings/vmlDrawing13.vml"/><Relationship Id="rId6" Type="http://schemas.openxmlformats.org/officeDocument/2006/relationships/image" Target="../media/image6.emf"/><Relationship Id="rId5" Type="http://schemas.openxmlformats.org/officeDocument/2006/relationships/oleObject" Target="../embeddings/oleObject13.bin"/><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46.xml"/><Relationship Id="rId7" Type="http://schemas.openxmlformats.org/officeDocument/2006/relationships/image" Target="../media/image3.emf"/><Relationship Id="rId2" Type="http://schemas.openxmlformats.org/officeDocument/2006/relationships/tags" Target="../tags/tag345.xml"/><Relationship Id="rId1" Type="http://schemas.openxmlformats.org/officeDocument/2006/relationships/vmlDrawing" Target="../drawings/vmlDrawing49.vml"/><Relationship Id="rId6" Type="http://schemas.openxmlformats.org/officeDocument/2006/relationships/oleObject" Target="../embeddings/oleObject49.bin"/><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48.xml"/><Relationship Id="rId7" Type="http://schemas.openxmlformats.org/officeDocument/2006/relationships/tags" Target="../tags/tag352.xml"/><Relationship Id="rId2" Type="http://schemas.openxmlformats.org/officeDocument/2006/relationships/tags" Target="../tags/tag347.xml"/><Relationship Id="rId1" Type="http://schemas.openxmlformats.org/officeDocument/2006/relationships/vmlDrawing" Target="../drawings/vmlDrawing50.vml"/><Relationship Id="rId6" Type="http://schemas.openxmlformats.org/officeDocument/2006/relationships/tags" Target="../tags/tag351.xml"/><Relationship Id="rId11" Type="http://schemas.openxmlformats.org/officeDocument/2006/relationships/image" Target="../media/image37.emf"/><Relationship Id="rId5" Type="http://schemas.openxmlformats.org/officeDocument/2006/relationships/tags" Target="../tags/tag350.xml"/><Relationship Id="rId10" Type="http://schemas.openxmlformats.org/officeDocument/2006/relationships/oleObject" Target="../embeddings/oleObject50.bin"/><Relationship Id="rId4" Type="http://schemas.openxmlformats.org/officeDocument/2006/relationships/tags" Target="../tags/tag349.xml"/><Relationship Id="rId9"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vmlDrawing" Target="../drawings/vmlDrawing51.vml"/><Relationship Id="rId6" Type="http://schemas.openxmlformats.org/officeDocument/2006/relationships/image" Target="../media/image6.emf"/><Relationship Id="rId5" Type="http://schemas.openxmlformats.org/officeDocument/2006/relationships/oleObject" Target="../embeddings/oleObject51.bin"/><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vmlDrawing" Target="../drawings/vmlDrawing52.vml"/><Relationship Id="rId6" Type="http://schemas.openxmlformats.org/officeDocument/2006/relationships/image" Target="../media/image6.emf"/><Relationship Id="rId5" Type="http://schemas.openxmlformats.org/officeDocument/2006/relationships/oleObject" Target="../embeddings/oleObject52.bin"/><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58.xml"/><Relationship Id="rId7" Type="http://schemas.openxmlformats.org/officeDocument/2006/relationships/tags" Target="../tags/tag362.xml"/><Relationship Id="rId2" Type="http://schemas.openxmlformats.org/officeDocument/2006/relationships/tags" Target="../tags/tag357.xml"/><Relationship Id="rId1" Type="http://schemas.openxmlformats.org/officeDocument/2006/relationships/vmlDrawing" Target="../drawings/vmlDrawing53.vml"/><Relationship Id="rId6" Type="http://schemas.openxmlformats.org/officeDocument/2006/relationships/tags" Target="../tags/tag361.xml"/><Relationship Id="rId11" Type="http://schemas.openxmlformats.org/officeDocument/2006/relationships/image" Target="../media/image58.emf"/><Relationship Id="rId5" Type="http://schemas.openxmlformats.org/officeDocument/2006/relationships/tags" Target="../tags/tag360.xml"/><Relationship Id="rId10" Type="http://schemas.openxmlformats.org/officeDocument/2006/relationships/oleObject" Target="../embeddings/oleObject53.bin"/><Relationship Id="rId4" Type="http://schemas.openxmlformats.org/officeDocument/2006/relationships/tags" Target="../tags/tag359.xml"/><Relationship Id="rId9"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59.emf"/><Relationship Id="rId2" Type="http://schemas.openxmlformats.org/officeDocument/2006/relationships/tags" Target="../tags/tag363.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371.xml"/><Relationship Id="rId13" Type="http://schemas.openxmlformats.org/officeDocument/2006/relationships/image" Target="../media/image38.emf"/><Relationship Id="rId3" Type="http://schemas.openxmlformats.org/officeDocument/2006/relationships/tags" Target="../tags/tag366.xml"/><Relationship Id="rId7" Type="http://schemas.openxmlformats.org/officeDocument/2006/relationships/tags" Target="../tags/tag370.xml"/><Relationship Id="rId12" Type="http://schemas.openxmlformats.org/officeDocument/2006/relationships/oleObject" Target="../embeddings/oleObject55.bin"/><Relationship Id="rId2" Type="http://schemas.openxmlformats.org/officeDocument/2006/relationships/tags" Target="../tags/tag365.xml"/><Relationship Id="rId1" Type="http://schemas.openxmlformats.org/officeDocument/2006/relationships/vmlDrawing" Target="../drawings/vmlDrawing55.vml"/><Relationship Id="rId6" Type="http://schemas.openxmlformats.org/officeDocument/2006/relationships/tags" Target="../tags/tag369.xml"/><Relationship Id="rId11" Type="http://schemas.openxmlformats.org/officeDocument/2006/relationships/notesSlide" Target="../notesSlides/notesSlide30.xml"/><Relationship Id="rId5" Type="http://schemas.openxmlformats.org/officeDocument/2006/relationships/tags" Target="../tags/tag368.xml"/><Relationship Id="rId10" Type="http://schemas.openxmlformats.org/officeDocument/2006/relationships/slideLayout" Target="../slideLayouts/slideLayout2.xml"/><Relationship Id="rId4" Type="http://schemas.openxmlformats.org/officeDocument/2006/relationships/tags" Target="../tags/tag367.xml"/><Relationship Id="rId9" Type="http://schemas.openxmlformats.org/officeDocument/2006/relationships/tags" Target="../tags/tag372.xml"/></Relationships>
</file>

<file path=ppt/slides/_rels/slide47.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vmlDrawing" Target="../drawings/vmlDrawing56.vml"/><Relationship Id="rId5" Type="http://schemas.openxmlformats.org/officeDocument/2006/relationships/oleObject" Target="../embeddings/oleObject56.bin"/><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6.xml"/><Relationship Id="rId7" Type="http://schemas.openxmlformats.org/officeDocument/2006/relationships/image" Target="../media/image38.emf"/><Relationship Id="rId2" Type="http://schemas.openxmlformats.org/officeDocument/2006/relationships/tags" Target="../tags/tag375.xml"/><Relationship Id="rId1" Type="http://schemas.openxmlformats.org/officeDocument/2006/relationships/vmlDrawing" Target="../drawings/vmlDrawing57.vml"/><Relationship Id="rId6" Type="http://schemas.openxmlformats.org/officeDocument/2006/relationships/oleObject" Target="../embeddings/oleObject57.bin"/><Relationship Id="rId11" Type="http://schemas.openxmlformats.org/officeDocument/2006/relationships/image" Target="../media/image63.png"/><Relationship Id="rId5" Type="http://schemas.openxmlformats.org/officeDocument/2006/relationships/notesSlide" Target="../notesSlides/notesSlide31.xml"/><Relationship Id="rId10" Type="http://schemas.openxmlformats.org/officeDocument/2006/relationships/image" Target="../media/image62.png"/><Relationship Id="rId4" Type="http://schemas.openxmlformats.org/officeDocument/2006/relationships/slideLayout" Target="../slideLayouts/slideLayout2.xml"/><Relationship Id="rId9"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tags" Target="../tags/tag378.xml"/><Relationship Id="rId7" Type="http://schemas.openxmlformats.org/officeDocument/2006/relationships/image" Target="../media/image6.emf"/><Relationship Id="rId2" Type="http://schemas.openxmlformats.org/officeDocument/2006/relationships/tags" Target="../tags/tag377.xml"/><Relationship Id="rId1" Type="http://schemas.openxmlformats.org/officeDocument/2006/relationships/vmlDrawing" Target="../drawings/vmlDrawing58.vml"/><Relationship Id="rId6" Type="http://schemas.openxmlformats.org/officeDocument/2006/relationships/oleObject" Target="../embeddings/oleObject58.bin"/><Relationship Id="rId5" Type="http://schemas.openxmlformats.org/officeDocument/2006/relationships/slideLayout" Target="../slideLayouts/slideLayout2.xml"/><Relationship Id="rId4" Type="http://schemas.openxmlformats.org/officeDocument/2006/relationships/tags" Target="../tags/tag379.xml"/></Relationships>
</file>

<file path=ppt/slides/_rels/slide5.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notesSlide" Target="../notesSlides/notesSlide2.xml"/><Relationship Id="rId26" Type="http://schemas.openxmlformats.org/officeDocument/2006/relationships/image" Target="../media/image12.svg"/><Relationship Id="rId3" Type="http://schemas.openxmlformats.org/officeDocument/2006/relationships/tags" Target="../tags/tag137.xml"/><Relationship Id="rId21" Type="http://schemas.openxmlformats.org/officeDocument/2006/relationships/image" Target="../media/image7.png"/><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slideLayout" Target="../slideLayouts/slideLayout2.xml"/><Relationship Id="rId25" Type="http://schemas.openxmlformats.org/officeDocument/2006/relationships/image" Target="../media/image11.png"/><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image" Target="../media/image6.emf"/><Relationship Id="rId1" Type="http://schemas.openxmlformats.org/officeDocument/2006/relationships/vmlDrawing" Target="../drawings/vmlDrawing14.v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10.sv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image" Target="../media/image9.png"/><Relationship Id="rId10" Type="http://schemas.openxmlformats.org/officeDocument/2006/relationships/tags" Target="../tags/tag144.xml"/><Relationship Id="rId19" Type="http://schemas.openxmlformats.org/officeDocument/2006/relationships/oleObject" Target="../embeddings/oleObject14.bin"/><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image" Target="../media/image8.svg"/></Relationships>
</file>

<file path=ppt/slides/_rels/slide50.xml.rels><?xml version="1.0" encoding="UTF-8" standalone="yes"?>
<Relationships xmlns="http://schemas.openxmlformats.org/package/2006/relationships"><Relationship Id="rId8" Type="http://schemas.openxmlformats.org/officeDocument/2006/relationships/tags" Target="../tags/tag386.xml"/><Relationship Id="rId13" Type="http://schemas.openxmlformats.org/officeDocument/2006/relationships/image" Target="../media/image38.emf"/><Relationship Id="rId3" Type="http://schemas.openxmlformats.org/officeDocument/2006/relationships/tags" Target="../tags/tag381.xml"/><Relationship Id="rId7" Type="http://schemas.openxmlformats.org/officeDocument/2006/relationships/tags" Target="../tags/tag385.xml"/><Relationship Id="rId12" Type="http://schemas.openxmlformats.org/officeDocument/2006/relationships/oleObject" Target="../embeddings/oleObject59.bin"/><Relationship Id="rId2" Type="http://schemas.openxmlformats.org/officeDocument/2006/relationships/tags" Target="../tags/tag380.xml"/><Relationship Id="rId1" Type="http://schemas.openxmlformats.org/officeDocument/2006/relationships/vmlDrawing" Target="../drawings/vmlDrawing59.vml"/><Relationship Id="rId6" Type="http://schemas.openxmlformats.org/officeDocument/2006/relationships/tags" Target="../tags/tag384.xml"/><Relationship Id="rId11" Type="http://schemas.openxmlformats.org/officeDocument/2006/relationships/notesSlide" Target="../notesSlides/notesSlide32.xml"/><Relationship Id="rId5" Type="http://schemas.openxmlformats.org/officeDocument/2006/relationships/tags" Target="../tags/tag383.xml"/><Relationship Id="rId10" Type="http://schemas.openxmlformats.org/officeDocument/2006/relationships/slideLayout" Target="../slideLayouts/slideLayout2.xml"/><Relationship Id="rId4" Type="http://schemas.openxmlformats.org/officeDocument/2006/relationships/tags" Target="../tags/tag382.xml"/><Relationship Id="rId9" Type="http://schemas.openxmlformats.org/officeDocument/2006/relationships/tags" Target="../tags/tag387.xml"/></Relationships>
</file>

<file path=ppt/slides/_rels/slide51.xml.rels><?xml version="1.0" encoding="UTF-8" standalone="yes"?>
<Relationships xmlns="http://schemas.openxmlformats.org/package/2006/relationships"><Relationship Id="rId8" Type="http://schemas.openxmlformats.org/officeDocument/2006/relationships/tags" Target="../tags/tag394.xml"/><Relationship Id="rId13" Type="http://schemas.openxmlformats.org/officeDocument/2006/relationships/tags" Target="../tags/tag399.xml"/><Relationship Id="rId3" Type="http://schemas.openxmlformats.org/officeDocument/2006/relationships/tags" Target="../tags/tag389.xml"/><Relationship Id="rId7" Type="http://schemas.openxmlformats.org/officeDocument/2006/relationships/tags" Target="../tags/tag393.xml"/><Relationship Id="rId12" Type="http://schemas.openxmlformats.org/officeDocument/2006/relationships/tags" Target="../tags/tag398.xml"/><Relationship Id="rId17" Type="http://schemas.openxmlformats.org/officeDocument/2006/relationships/image" Target="../media/image37.emf"/><Relationship Id="rId2" Type="http://schemas.openxmlformats.org/officeDocument/2006/relationships/tags" Target="../tags/tag388.xml"/><Relationship Id="rId16" Type="http://schemas.openxmlformats.org/officeDocument/2006/relationships/oleObject" Target="../embeddings/oleObject60.bin"/><Relationship Id="rId1" Type="http://schemas.openxmlformats.org/officeDocument/2006/relationships/vmlDrawing" Target="../drawings/vmlDrawing60.vml"/><Relationship Id="rId6" Type="http://schemas.openxmlformats.org/officeDocument/2006/relationships/tags" Target="../tags/tag392.xml"/><Relationship Id="rId11" Type="http://schemas.openxmlformats.org/officeDocument/2006/relationships/tags" Target="../tags/tag397.xml"/><Relationship Id="rId5" Type="http://schemas.openxmlformats.org/officeDocument/2006/relationships/tags" Target="../tags/tag391.xml"/><Relationship Id="rId15" Type="http://schemas.openxmlformats.org/officeDocument/2006/relationships/notesSlide" Target="../notesSlides/notesSlide33.xml"/><Relationship Id="rId10" Type="http://schemas.openxmlformats.org/officeDocument/2006/relationships/tags" Target="../tags/tag396.xml"/><Relationship Id="rId4" Type="http://schemas.openxmlformats.org/officeDocument/2006/relationships/tags" Target="../tags/tag390.xml"/><Relationship Id="rId9" Type="http://schemas.openxmlformats.org/officeDocument/2006/relationships/tags" Target="../tags/tag395.xml"/><Relationship Id="rId1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61.vml"/><Relationship Id="rId6" Type="http://schemas.openxmlformats.org/officeDocument/2006/relationships/image" Target="../media/image6.emf"/><Relationship Id="rId5" Type="http://schemas.openxmlformats.org/officeDocument/2006/relationships/oleObject" Target="../embeddings/oleObject61.bin"/><Relationship Id="rId4"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403.xml"/><Relationship Id="rId7" Type="http://schemas.openxmlformats.org/officeDocument/2006/relationships/tags" Target="../tags/tag407.xml"/><Relationship Id="rId2" Type="http://schemas.openxmlformats.org/officeDocument/2006/relationships/tags" Target="../tags/tag402.xml"/><Relationship Id="rId1" Type="http://schemas.openxmlformats.org/officeDocument/2006/relationships/vmlDrawing" Target="../drawings/vmlDrawing62.vml"/><Relationship Id="rId6" Type="http://schemas.openxmlformats.org/officeDocument/2006/relationships/tags" Target="../tags/tag406.xml"/><Relationship Id="rId11" Type="http://schemas.openxmlformats.org/officeDocument/2006/relationships/image" Target="../media/image37.emf"/><Relationship Id="rId5" Type="http://schemas.openxmlformats.org/officeDocument/2006/relationships/tags" Target="../tags/tag405.xml"/><Relationship Id="rId10" Type="http://schemas.openxmlformats.org/officeDocument/2006/relationships/oleObject" Target="../embeddings/oleObject62.bin"/><Relationship Id="rId4" Type="http://schemas.openxmlformats.org/officeDocument/2006/relationships/tags" Target="../tags/tag404.xml"/><Relationship Id="rId9" Type="http://schemas.openxmlformats.org/officeDocument/2006/relationships/notesSlide" Target="../notesSlides/notesSlide34.xml"/></Relationships>
</file>

<file path=ppt/slides/_rels/slide54.xml.rels><?xml version="1.0" encoding="UTF-8" standalone="yes"?>
<Relationships xmlns="http://schemas.openxmlformats.org/package/2006/relationships"><Relationship Id="rId8" Type="http://schemas.openxmlformats.org/officeDocument/2006/relationships/tags" Target="../tags/tag414.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409.xml"/><Relationship Id="rId21" Type="http://schemas.openxmlformats.org/officeDocument/2006/relationships/image" Target="../media/image27.svg"/><Relationship Id="rId7" Type="http://schemas.openxmlformats.org/officeDocument/2006/relationships/tags" Target="../tags/tag413.xml"/><Relationship Id="rId12" Type="http://schemas.openxmlformats.org/officeDocument/2006/relationships/oleObject" Target="../embeddings/oleObject63.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408.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63.vml"/><Relationship Id="rId6" Type="http://schemas.openxmlformats.org/officeDocument/2006/relationships/tags" Target="../tags/tag412.xml"/><Relationship Id="rId11" Type="http://schemas.openxmlformats.org/officeDocument/2006/relationships/notesSlide" Target="../notesSlides/notesSlide35.xml"/><Relationship Id="rId24" Type="http://schemas.openxmlformats.org/officeDocument/2006/relationships/image" Target="../media/image28.png"/><Relationship Id="rId5" Type="http://schemas.openxmlformats.org/officeDocument/2006/relationships/tags" Target="../tags/tag411.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410.xml"/><Relationship Id="rId9" Type="http://schemas.openxmlformats.org/officeDocument/2006/relationships/tags" Target="../tags/tag415.xml"/><Relationship Id="rId14" Type="http://schemas.openxmlformats.org/officeDocument/2006/relationships/image" Target="../media/image13.png"/><Relationship Id="rId22" Type="http://schemas.openxmlformats.org/officeDocument/2006/relationships/image" Target="../media/image31.png"/></Relationships>
</file>

<file path=ppt/slides/_rels/slide55.xml.rels><?xml version="1.0" encoding="UTF-8" standalone="yes"?>
<Relationships xmlns="http://schemas.openxmlformats.org/package/2006/relationships"><Relationship Id="rId8" Type="http://schemas.openxmlformats.org/officeDocument/2006/relationships/tags" Target="../tags/tag422.xml"/><Relationship Id="rId13" Type="http://schemas.openxmlformats.org/officeDocument/2006/relationships/image" Target="../media/image6.emf"/><Relationship Id="rId18" Type="http://schemas.openxmlformats.org/officeDocument/2006/relationships/slide" Target="slide68.xml"/><Relationship Id="rId3" Type="http://schemas.openxmlformats.org/officeDocument/2006/relationships/tags" Target="../tags/tag417.xml"/><Relationship Id="rId7" Type="http://schemas.openxmlformats.org/officeDocument/2006/relationships/tags" Target="../tags/tag421.xml"/><Relationship Id="rId12" Type="http://schemas.openxmlformats.org/officeDocument/2006/relationships/oleObject" Target="../embeddings/oleObject64.bin"/><Relationship Id="rId17" Type="http://schemas.openxmlformats.org/officeDocument/2006/relationships/slide" Target="slide14.xml"/><Relationship Id="rId2" Type="http://schemas.openxmlformats.org/officeDocument/2006/relationships/tags" Target="../tags/tag416.xml"/><Relationship Id="rId16" Type="http://schemas.openxmlformats.org/officeDocument/2006/relationships/slide" Target="slide8.xml"/><Relationship Id="rId1" Type="http://schemas.openxmlformats.org/officeDocument/2006/relationships/vmlDrawing" Target="../drawings/vmlDrawing64.vml"/><Relationship Id="rId6" Type="http://schemas.openxmlformats.org/officeDocument/2006/relationships/tags" Target="../tags/tag420.xml"/><Relationship Id="rId11" Type="http://schemas.openxmlformats.org/officeDocument/2006/relationships/slideLayout" Target="../slideLayouts/slideLayout3.xml"/><Relationship Id="rId5" Type="http://schemas.openxmlformats.org/officeDocument/2006/relationships/tags" Target="../tags/tag419.xml"/><Relationship Id="rId15" Type="http://schemas.openxmlformats.org/officeDocument/2006/relationships/slide" Target="slide7.xml"/><Relationship Id="rId10" Type="http://schemas.openxmlformats.org/officeDocument/2006/relationships/tags" Target="../tags/tag424.xml"/><Relationship Id="rId19" Type="http://schemas.openxmlformats.org/officeDocument/2006/relationships/slide" Target="slide70.xml"/><Relationship Id="rId4" Type="http://schemas.openxmlformats.org/officeDocument/2006/relationships/tags" Target="../tags/tag418.xml"/><Relationship Id="rId9" Type="http://schemas.openxmlformats.org/officeDocument/2006/relationships/tags" Target="../tags/tag423.xml"/><Relationship Id="rId14" Type="http://schemas.openxmlformats.org/officeDocument/2006/relationships/slide" Target="slide3.xml"/></Relationships>
</file>

<file path=ppt/slides/_rels/slide56.xml.rels><?xml version="1.0" encoding="UTF-8" standalone="yes"?>
<Relationships xmlns="http://schemas.openxmlformats.org/package/2006/relationships"><Relationship Id="rId8" Type="http://schemas.openxmlformats.org/officeDocument/2006/relationships/tags" Target="../tags/tag431.xml"/><Relationship Id="rId13" Type="http://schemas.openxmlformats.org/officeDocument/2006/relationships/tags" Target="../tags/tag436.xml"/><Relationship Id="rId3" Type="http://schemas.openxmlformats.org/officeDocument/2006/relationships/tags" Target="../tags/tag426.xml"/><Relationship Id="rId7" Type="http://schemas.openxmlformats.org/officeDocument/2006/relationships/tags" Target="../tags/tag430.xml"/><Relationship Id="rId12" Type="http://schemas.openxmlformats.org/officeDocument/2006/relationships/tags" Target="../tags/tag435.xml"/><Relationship Id="rId17" Type="http://schemas.openxmlformats.org/officeDocument/2006/relationships/image" Target="../media/image38.emf"/><Relationship Id="rId2" Type="http://schemas.openxmlformats.org/officeDocument/2006/relationships/tags" Target="../tags/tag425.xml"/><Relationship Id="rId16" Type="http://schemas.openxmlformats.org/officeDocument/2006/relationships/oleObject" Target="../embeddings/oleObject65.bin"/><Relationship Id="rId1" Type="http://schemas.openxmlformats.org/officeDocument/2006/relationships/vmlDrawing" Target="../drawings/vmlDrawing65.vml"/><Relationship Id="rId6" Type="http://schemas.openxmlformats.org/officeDocument/2006/relationships/tags" Target="../tags/tag429.xml"/><Relationship Id="rId11" Type="http://schemas.openxmlformats.org/officeDocument/2006/relationships/tags" Target="../tags/tag434.xml"/><Relationship Id="rId5" Type="http://schemas.openxmlformats.org/officeDocument/2006/relationships/tags" Target="../tags/tag428.xml"/><Relationship Id="rId15" Type="http://schemas.openxmlformats.org/officeDocument/2006/relationships/notesSlide" Target="../notesSlides/notesSlide36.xml"/><Relationship Id="rId10" Type="http://schemas.openxmlformats.org/officeDocument/2006/relationships/tags" Target="../tags/tag433.xml"/><Relationship Id="rId4" Type="http://schemas.openxmlformats.org/officeDocument/2006/relationships/tags" Target="../tags/tag427.xml"/><Relationship Id="rId9" Type="http://schemas.openxmlformats.org/officeDocument/2006/relationships/tags" Target="../tags/tag432.xml"/><Relationship Id="rId1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438.xml"/><Relationship Id="rId7" Type="http://schemas.openxmlformats.org/officeDocument/2006/relationships/oleObject" Target="../embeddings/oleObject66.bin"/><Relationship Id="rId2" Type="http://schemas.openxmlformats.org/officeDocument/2006/relationships/tags" Target="../tags/tag437.xml"/><Relationship Id="rId1" Type="http://schemas.openxmlformats.org/officeDocument/2006/relationships/vmlDrawing" Target="../drawings/vmlDrawing66.vml"/><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tags" Target="../tags/tag439.xml"/></Relationships>
</file>

<file path=ppt/slides/_rels/slide5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441.xml"/><Relationship Id="rId7" Type="http://schemas.openxmlformats.org/officeDocument/2006/relationships/oleObject" Target="../embeddings/oleObject67.bin"/><Relationship Id="rId2" Type="http://schemas.openxmlformats.org/officeDocument/2006/relationships/tags" Target="../tags/tag440.xml"/><Relationship Id="rId1" Type="http://schemas.openxmlformats.org/officeDocument/2006/relationships/vmlDrawing" Target="../drawings/vmlDrawing67.vml"/><Relationship Id="rId6" Type="http://schemas.openxmlformats.org/officeDocument/2006/relationships/slideLayout" Target="../slideLayouts/slideLayout2.xml"/><Relationship Id="rId5" Type="http://schemas.openxmlformats.org/officeDocument/2006/relationships/tags" Target="../tags/tag443.xml"/><Relationship Id="rId4" Type="http://schemas.openxmlformats.org/officeDocument/2006/relationships/tags" Target="../tags/tag442.xml"/><Relationship Id="rId9" Type="http://schemas.openxmlformats.org/officeDocument/2006/relationships/image" Target="../media/image64.jpeg"/></Relationships>
</file>

<file path=ppt/slides/_rels/slide59.xml.rels><?xml version="1.0" encoding="UTF-8" standalone="yes"?>
<Relationships xmlns="http://schemas.openxmlformats.org/package/2006/relationships"><Relationship Id="rId3" Type="http://schemas.openxmlformats.org/officeDocument/2006/relationships/tags" Target="../tags/tag445.xml"/><Relationship Id="rId7" Type="http://schemas.openxmlformats.org/officeDocument/2006/relationships/image" Target="../media/image65.jpeg"/><Relationship Id="rId2" Type="http://schemas.openxmlformats.org/officeDocument/2006/relationships/tags" Target="../tags/tag444.xml"/><Relationship Id="rId1" Type="http://schemas.openxmlformats.org/officeDocument/2006/relationships/vmlDrawing" Target="../drawings/vmlDrawing68.vml"/><Relationship Id="rId6" Type="http://schemas.openxmlformats.org/officeDocument/2006/relationships/image" Target="../media/image38.emf"/><Relationship Id="rId5" Type="http://schemas.openxmlformats.org/officeDocument/2006/relationships/oleObject" Target="../embeddings/oleObject68.bin"/><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tags" Target="../tags/tag167.xml"/><Relationship Id="rId26" Type="http://schemas.openxmlformats.org/officeDocument/2006/relationships/image" Target="../media/image10.svg"/><Relationship Id="rId3" Type="http://schemas.openxmlformats.org/officeDocument/2006/relationships/tags" Target="../tags/tag152.xml"/><Relationship Id="rId21" Type="http://schemas.openxmlformats.org/officeDocument/2006/relationships/oleObject" Target="../embeddings/oleObject15.bin"/><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tags" Target="../tags/tag166.xml"/><Relationship Id="rId25" Type="http://schemas.openxmlformats.org/officeDocument/2006/relationships/image" Target="../media/image9.png"/><Relationship Id="rId2" Type="http://schemas.openxmlformats.org/officeDocument/2006/relationships/tags" Target="../tags/tag151.xml"/><Relationship Id="rId16" Type="http://schemas.openxmlformats.org/officeDocument/2006/relationships/tags" Target="../tags/tag165.xml"/><Relationship Id="rId20" Type="http://schemas.openxmlformats.org/officeDocument/2006/relationships/notesSlide" Target="../notesSlides/notesSlide3.xml"/><Relationship Id="rId1" Type="http://schemas.openxmlformats.org/officeDocument/2006/relationships/vmlDrawing" Target="../drawings/vmlDrawing15.v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image" Target="../media/image8.sv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image" Target="../media/image7.png"/><Relationship Id="rId28" Type="http://schemas.openxmlformats.org/officeDocument/2006/relationships/image" Target="../media/image12.svg"/><Relationship Id="rId10" Type="http://schemas.openxmlformats.org/officeDocument/2006/relationships/tags" Target="../tags/tag159.xml"/><Relationship Id="rId19" Type="http://schemas.openxmlformats.org/officeDocument/2006/relationships/slideLayout" Target="../slideLayouts/slideLayout2.xml"/><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image" Target="../media/image6.emf"/><Relationship Id="rId27"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vmlDrawing" Target="../drawings/vmlDrawing69.vml"/><Relationship Id="rId6" Type="http://schemas.openxmlformats.org/officeDocument/2006/relationships/image" Target="../media/image38.emf"/><Relationship Id="rId5" Type="http://schemas.openxmlformats.org/officeDocument/2006/relationships/oleObject" Target="../embeddings/oleObject69.bin"/><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tags" Target="../tags/tag454.xml"/><Relationship Id="rId13" Type="http://schemas.openxmlformats.org/officeDocument/2006/relationships/tags" Target="../tags/tag459.xml"/><Relationship Id="rId18" Type="http://schemas.openxmlformats.org/officeDocument/2006/relationships/tags" Target="../tags/tag464.xml"/><Relationship Id="rId3" Type="http://schemas.openxmlformats.org/officeDocument/2006/relationships/tags" Target="../tags/tag449.xml"/><Relationship Id="rId21" Type="http://schemas.openxmlformats.org/officeDocument/2006/relationships/image" Target="../media/image38.emf"/><Relationship Id="rId7" Type="http://schemas.openxmlformats.org/officeDocument/2006/relationships/tags" Target="../tags/tag453.xml"/><Relationship Id="rId12" Type="http://schemas.openxmlformats.org/officeDocument/2006/relationships/tags" Target="../tags/tag458.xml"/><Relationship Id="rId17" Type="http://schemas.openxmlformats.org/officeDocument/2006/relationships/tags" Target="../tags/tag463.xml"/><Relationship Id="rId2" Type="http://schemas.openxmlformats.org/officeDocument/2006/relationships/tags" Target="../tags/tag448.xml"/><Relationship Id="rId16" Type="http://schemas.openxmlformats.org/officeDocument/2006/relationships/tags" Target="../tags/tag462.xml"/><Relationship Id="rId20" Type="http://schemas.openxmlformats.org/officeDocument/2006/relationships/oleObject" Target="../embeddings/oleObject70.bin"/><Relationship Id="rId1" Type="http://schemas.openxmlformats.org/officeDocument/2006/relationships/vmlDrawing" Target="../drawings/vmlDrawing70.vml"/><Relationship Id="rId6" Type="http://schemas.openxmlformats.org/officeDocument/2006/relationships/tags" Target="../tags/tag452.xml"/><Relationship Id="rId11" Type="http://schemas.openxmlformats.org/officeDocument/2006/relationships/tags" Target="../tags/tag457.xml"/><Relationship Id="rId5" Type="http://schemas.openxmlformats.org/officeDocument/2006/relationships/tags" Target="../tags/tag451.xml"/><Relationship Id="rId15" Type="http://schemas.openxmlformats.org/officeDocument/2006/relationships/tags" Target="../tags/tag461.xml"/><Relationship Id="rId10" Type="http://schemas.openxmlformats.org/officeDocument/2006/relationships/tags" Target="../tags/tag456.xml"/><Relationship Id="rId19" Type="http://schemas.openxmlformats.org/officeDocument/2006/relationships/slideLayout" Target="../slideLayouts/slideLayout2.xml"/><Relationship Id="rId4" Type="http://schemas.openxmlformats.org/officeDocument/2006/relationships/tags" Target="../tags/tag450.xml"/><Relationship Id="rId9" Type="http://schemas.openxmlformats.org/officeDocument/2006/relationships/tags" Target="../tags/tag455.xml"/><Relationship Id="rId14" Type="http://schemas.openxmlformats.org/officeDocument/2006/relationships/tags" Target="../tags/tag460.xml"/></Relationships>
</file>

<file path=ppt/slides/_rels/slide62.xml.rels><?xml version="1.0" encoding="UTF-8" standalone="yes"?>
<Relationships xmlns="http://schemas.openxmlformats.org/package/2006/relationships"><Relationship Id="rId3" Type="http://schemas.openxmlformats.org/officeDocument/2006/relationships/tags" Target="../tags/tag466.xml"/><Relationship Id="rId7" Type="http://schemas.openxmlformats.org/officeDocument/2006/relationships/image" Target="../media/image38.emf"/><Relationship Id="rId2" Type="http://schemas.openxmlformats.org/officeDocument/2006/relationships/tags" Target="../tags/tag465.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jpeg"/><Relationship Id="rId3" Type="http://schemas.openxmlformats.org/officeDocument/2006/relationships/tags" Target="../tags/tag468.xml"/><Relationship Id="rId7" Type="http://schemas.openxmlformats.org/officeDocument/2006/relationships/image" Target="../media/image38.emf"/><Relationship Id="rId12" Type="http://schemas.openxmlformats.org/officeDocument/2006/relationships/image" Target="../media/image70.jpeg"/><Relationship Id="rId2" Type="http://schemas.openxmlformats.org/officeDocument/2006/relationships/tags" Target="../tags/tag467.xml"/><Relationship Id="rId1" Type="http://schemas.openxmlformats.org/officeDocument/2006/relationships/vmlDrawing" Target="../drawings/vmlDrawing72.vml"/><Relationship Id="rId6" Type="http://schemas.openxmlformats.org/officeDocument/2006/relationships/oleObject" Target="../embeddings/oleObject72.bin"/><Relationship Id="rId11" Type="http://schemas.openxmlformats.org/officeDocument/2006/relationships/image" Target="../media/image69.jpeg"/><Relationship Id="rId5" Type="http://schemas.openxmlformats.org/officeDocument/2006/relationships/slideLayout" Target="../slideLayouts/slideLayout2.xml"/><Relationship Id="rId15" Type="http://schemas.openxmlformats.org/officeDocument/2006/relationships/image" Target="../media/image73.jpeg"/><Relationship Id="rId10" Type="http://schemas.openxmlformats.org/officeDocument/2006/relationships/image" Target="../media/image68.jpeg"/><Relationship Id="rId4" Type="http://schemas.openxmlformats.org/officeDocument/2006/relationships/tags" Target="../tags/tag469.xml"/><Relationship Id="rId9" Type="http://schemas.openxmlformats.org/officeDocument/2006/relationships/image" Target="../media/image67.jpeg"/><Relationship Id="rId14" Type="http://schemas.openxmlformats.org/officeDocument/2006/relationships/image" Target="../media/image72.jpeg"/></Relationships>
</file>

<file path=ppt/slides/_rels/slide64.xml.rels><?xml version="1.0" encoding="UTF-8" standalone="yes"?>
<Relationships xmlns="http://schemas.openxmlformats.org/package/2006/relationships"><Relationship Id="rId3" Type="http://schemas.openxmlformats.org/officeDocument/2006/relationships/tags" Target="../tags/tag471.xml"/><Relationship Id="rId2" Type="http://schemas.openxmlformats.org/officeDocument/2006/relationships/tags" Target="../tags/tag470.xml"/><Relationship Id="rId1" Type="http://schemas.openxmlformats.org/officeDocument/2006/relationships/vmlDrawing" Target="../drawings/vmlDrawing73.vml"/><Relationship Id="rId6" Type="http://schemas.openxmlformats.org/officeDocument/2006/relationships/image" Target="../media/image37.emf"/><Relationship Id="rId5" Type="http://schemas.openxmlformats.org/officeDocument/2006/relationships/oleObject" Target="../embeddings/oleObject73.bin"/><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473.xml"/><Relationship Id="rId7" Type="http://schemas.openxmlformats.org/officeDocument/2006/relationships/image" Target="../media/image74.png"/><Relationship Id="rId2" Type="http://schemas.openxmlformats.org/officeDocument/2006/relationships/tags" Target="../tags/tag472.xml"/><Relationship Id="rId1" Type="http://schemas.openxmlformats.org/officeDocument/2006/relationships/vmlDrawing" Target="../drawings/vmlDrawing74.vml"/><Relationship Id="rId6" Type="http://schemas.openxmlformats.org/officeDocument/2006/relationships/image" Target="../media/image37.emf"/><Relationship Id="rId5" Type="http://schemas.openxmlformats.org/officeDocument/2006/relationships/oleObject" Target="../embeddings/oleObject74.bin"/><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tags" Target="../tags/tag475.xml"/><Relationship Id="rId2" Type="http://schemas.openxmlformats.org/officeDocument/2006/relationships/tags" Target="../tags/tag474.xml"/><Relationship Id="rId1" Type="http://schemas.openxmlformats.org/officeDocument/2006/relationships/vmlDrawing" Target="../drawings/vmlDrawing75.vml"/><Relationship Id="rId6" Type="http://schemas.openxmlformats.org/officeDocument/2006/relationships/image" Target="../media/image6.emf"/><Relationship Id="rId5" Type="http://schemas.openxmlformats.org/officeDocument/2006/relationships/oleObject" Target="../embeddings/oleObject75.bin"/><Relationship Id="rId4"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tags" Target="../tags/tag482.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477.xml"/><Relationship Id="rId21" Type="http://schemas.openxmlformats.org/officeDocument/2006/relationships/image" Target="../media/image27.svg"/><Relationship Id="rId7" Type="http://schemas.openxmlformats.org/officeDocument/2006/relationships/tags" Target="../tags/tag481.xml"/><Relationship Id="rId12" Type="http://schemas.openxmlformats.org/officeDocument/2006/relationships/oleObject" Target="../embeddings/oleObject76.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476.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76.vml"/><Relationship Id="rId6" Type="http://schemas.openxmlformats.org/officeDocument/2006/relationships/tags" Target="../tags/tag480.xml"/><Relationship Id="rId11" Type="http://schemas.openxmlformats.org/officeDocument/2006/relationships/notesSlide" Target="../notesSlides/notesSlide39.xml"/><Relationship Id="rId24" Type="http://schemas.openxmlformats.org/officeDocument/2006/relationships/image" Target="../media/image28.png"/><Relationship Id="rId5" Type="http://schemas.openxmlformats.org/officeDocument/2006/relationships/tags" Target="../tags/tag479.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478.xml"/><Relationship Id="rId9" Type="http://schemas.openxmlformats.org/officeDocument/2006/relationships/tags" Target="../tags/tag483.xml"/><Relationship Id="rId14" Type="http://schemas.openxmlformats.org/officeDocument/2006/relationships/image" Target="../media/image13.png"/><Relationship Id="rId22" Type="http://schemas.openxmlformats.org/officeDocument/2006/relationships/image" Target="../media/image31.png"/></Relationships>
</file>

<file path=ppt/slides/_rels/slide68.xml.rels><?xml version="1.0" encoding="UTF-8" standalone="yes"?>
<Relationships xmlns="http://schemas.openxmlformats.org/package/2006/relationships"><Relationship Id="rId8" Type="http://schemas.openxmlformats.org/officeDocument/2006/relationships/tags" Target="../tags/tag490.xml"/><Relationship Id="rId13" Type="http://schemas.openxmlformats.org/officeDocument/2006/relationships/image" Target="../media/image6.emf"/><Relationship Id="rId18" Type="http://schemas.openxmlformats.org/officeDocument/2006/relationships/slide" Target="slide55.xml"/><Relationship Id="rId3" Type="http://schemas.openxmlformats.org/officeDocument/2006/relationships/tags" Target="../tags/tag485.xml"/><Relationship Id="rId7" Type="http://schemas.openxmlformats.org/officeDocument/2006/relationships/tags" Target="../tags/tag489.xml"/><Relationship Id="rId12" Type="http://schemas.openxmlformats.org/officeDocument/2006/relationships/oleObject" Target="../embeddings/oleObject77.bin"/><Relationship Id="rId17" Type="http://schemas.openxmlformats.org/officeDocument/2006/relationships/slide" Target="slide14.xml"/><Relationship Id="rId2" Type="http://schemas.openxmlformats.org/officeDocument/2006/relationships/tags" Target="../tags/tag484.xml"/><Relationship Id="rId16" Type="http://schemas.openxmlformats.org/officeDocument/2006/relationships/slide" Target="slide8.xml"/><Relationship Id="rId1" Type="http://schemas.openxmlformats.org/officeDocument/2006/relationships/vmlDrawing" Target="../drawings/vmlDrawing77.vml"/><Relationship Id="rId6" Type="http://schemas.openxmlformats.org/officeDocument/2006/relationships/tags" Target="../tags/tag488.xml"/><Relationship Id="rId11" Type="http://schemas.openxmlformats.org/officeDocument/2006/relationships/slideLayout" Target="../slideLayouts/slideLayout3.xml"/><Relationship Id="rId5" Type="http://schemas.openxmlformats.org/officeDocument/2006/relationships/tags" Target="../tags/tag487.xml"/><Relationship Id="rId15" Type="http://schemas.openxmlformats.org/officeDocument/2006/relationships/slide" Target="slide7.xml"/><Relationship Id="rId10" Type="http://schemas.openxmlformats.org/officeDocument/2006/relationships/tags" Target="../tags/tag492.xml"/><Relationship Id="rId19" Type="http://schemas.openxmlformats.org/officeDocument/2006/relationships/slide" Target="slide70.xml"/><Relationship Id="rId4" Type="http://schemas.openxmlformats.org/officeDocument/2006/relationships/tags" Target="../tags/tag486.xml"/><Relationship Id="rId9" Type="http://schemas.openxmlformats.org/officeDocument/2006/relationships/tags" Target="../tags/tag491.xml"/><Relationship Id="rId14" Type="http://schemas.openxmlformats.org/officeDocument/2006/relationships/slide" Target="slide3.xml"/></Relationships>
</file>

<file path=ppt/slides/_rels/slide69.xml.rels><?xml version="1.0" encoding="UTF-8" standalone="yes"?>
<Relationships xmlns="http://schemas.openxmlformats.org/package/2006/relationships"><Relationship Id="rId8" Type="http://schemas.openxmlformats.org/officeDocument/2006/relationships/tags" Target="../tags/tag499.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494.xml"/><Relationship Id="rId21" Type="http://schemas.openxmlformats.org/officeDocument/2006/relationships/image" Target="../media/image27.svg"/><Relationship Id="rId7" Type="http://schemas.openxmlformats.org/officeDocument/2006/relationships/tags" Target="../tags/tag498.xml"/><Relationship Id="rId12" Type="http://schemas.openxmlformats.org/officeDocument/2006/relationships/oleObject" Target="../embeddings/oleObject78.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493.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78.vml"/><Relationship Id="rId6" Type="http://schemas.openxmlformats.org/officeDocument/2006/relationships/tags" Target="../tags/tag497.xml"/><Relationship Id="rId11" Type="http://schemas.openxmlformats.org/officeDocument/2006/relationships/notesSlide" Target="../notesSlides/notesSlide40.xml"/><Relationship Id="rId24" Type="http://schemas.openxmlformats.org/officeDocument/2006/relationships/image" Target="../media/image28.png"/><Relationship Id="rId5" Type="http://schemas.openxmlformats.org/officeDocument/2006/relationships/tags" Target="../tags/tag496.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495.xml"/><Relationship Id="rId9" Type="http://schemas.openxmlformats.org/officeDocument/2006/relationships/tags" Target="../tags/tag500.xml"/><Relationship Id="rId14" Type="http://schemas.openxmlformats.org/officeDocument/2006/relationships/image" Target="../media/image13.png"/><Relationship Id="rId22"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6.emf"/><Relationship Id="rId18" Type="http://schemas.openxmlformats.org/officeDocument/2006/relationships/slide" Target="slide68.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oleObject" Target="../embeddings/oleObject16.bin"/><Relationship Id="rId17" Type="http://schemas.openxmlformats.org/officeDocument/2006/relationships/slide" Target="slide55.xml"/><Relationship Id="rId2" Type="http://schemas.openxmlformats.org/officeDocument/2006/relationships/tags" Target="../tags/tag168.xml"/><Relationship Id="rId16" Type="http://schemas.openxmlformats.org/officeDocument/2006/relationships/slide" Target="slide14.xml"/><Relationship Id="rId1" Type="http://schemas.openxmlformats.org/officeDocument/2006/relationships/vmlDrawing" Target="../drawings/vmlDrawing16.vml"/><Relationship Id="rId6" Type="http://schemas.openxmlformats.org/officeDocument/2006/relationships/tags" Target="../tags/tag172.xml"/><Relationship Id="rId11" Type="http://schemas.openxmlformats.org/officeDocument/2006/relationships/slideLayout" Target="../slideLayouts/slideLayout3.xml"/><Relationship Id="rId5" Type="http://schemas.openxmlformats.org/officeDocument/2006/relationships/tags" Target="../tags/tag171.xml"/><Relationship Id="rId15" Type="http://schemas.openxmlformats.org/officeDocument/2006/relationships/slide" Target="slide8.xml"/><Relationship Id="rId10" Type="http://schemas.openxmlformats.org/officeDocument/2006/relationships/tags" Target="../tags/tag176.xml"/><Relationship Id="rId19" Type="http://schemas.openxmlformats.org/officeDocument/2006/relationships/slide" Target="slide70.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slide" Target="slide3.xml"/></Relationships>
</file>

<file path=ppt/slides/_rels/slide70.xml.rels><?xml version="1.0" encoding="UTF-8" standalone="yes"?>
<Relationships xmlns="http://schemas.openxmlformats.org/package/2006/relationships"><Relationship Id="rId8" Type="http://schemas.openxmlformats.org/officeDocument/2006/relationships/tags" Target="../tags/tag507.xml"/><Relationship Id="rId13" Type="http://schemas.openxmlformats.org/officeDocument/2006/relationships/slide" Target="slide3.xml"/><Relationship Id="rId3" Type="http://schemas.openxmlformats.org/officeDocument/2006/relationships/tags" Target="../tags/tag502.xml"/><Relationship Id="rId7" Type="http://schemas.openxmlformats.org/officeDocument/2006/relationships/tags" Target="../tags/tag506.xml"/><Relationship Id="rId12" Type="http://schemas.openxmlformats.org/officeDocument/2006/relationships/image" Target="../media/image6.emf"/><Relationship Id="rId17" Type="http://schemas.openxmlformats.org/officeDocument/2006/relationships/slide" Target="slide79.xml"/><Relationship Id="rId2" Type="http://schemas.openxmlformats.org/officeDocument/2006/relationships/tags" Target="../tags/tag501.xml"/><Relationship Id="rId16" Type="http://schemas.openxmlformats.org/officeDocument/2006/relationships/slide" Target="slide74.xml"/><Relationship Id="rId1" Type="http://schemas.openxmlformats.org/officeDocument/2006/relationships/vmlDrawing" Target="../drawings/vmlDrawing79.vml"/><Relationship Id="rId6" Type="http://schemas.openxmlformats.org/officeDocument/2006/relationships/tags" Target="../tags/tag505.xml"/><Relationship Id="rId11" Type="http://schemas.openxmlformats.org/officeDocument/2006/relationships/oleObject" Target="../embeddings/oleObject79.bin"/><Relationship Id="rId5" Type="http://schemas.openxmlformats.org/officeDocument/2006/relationships/tags" Target="../tags/tag504.xml"/><Relationship Id="rId15" Type="http://schemas.openxmlformats.org/officeDocument/2006/relationships/slide" Target="slide71.xml"/><Relationship Id="rId10" Type="http://schemas.openxmlformats.org/officeDocument/2006/relationships/slideLayout" Target="../slideLayouts/slideLayout3.xml"/><Relationship Id="rId4" Type="http://schemas.openxmlformats.org/officeDocument/2006/relationships/tags" Target="../tags/tag503.xml"/><Relationship Id="rId9" Type="http://schemas.openxmlformats.org/officeDocument/2006/relationships/tags" Target="../tags/tag508.xml"/><Relationship Id="rId14" Type="http://schemas.openxmlformats.org/officeDocument/2006/relationships/slide" Target="slide7.xml"/></Relationships>
</file>

<file path=ppt/slides/_rels/slide71.xml.rels><?xml version="1.0" encoding="UTF-8" standalone="yes"?>
<Relationships xmlns="http://schemas.openxmlformats.org/package/2006/relationships"><Relationship Id="rId8" Type="http://schemas.openxmlformats.org/officeDocument/2006/relationships/tags" Target="../tags/tag515.xml"/><Relationship Id="rId13" Type="http://schemas.openxmlformats.org/officeDocument/2006/relationships/slide" Target="slide3.xml"/><Relationship Id="rId3" Type="http://schemas.openxmlformats.org/officeDocument/2006/relationships/tags" Target="../tags/tag510.xml"/><Relationship Id="rId7" Type="http://schemas.openxmlformats.org/officeDocument/2006/relationships/tags" Target="../tags/tag514.xml"/><Relationship Id="rId12" Type="http://schemas.openxmlformats.org/officeDocument/2006/relationships/image" Target="../media/image6.emf"/><Relationship Id="rId17" Type="http://schemas.openxmlformats.org/officeDocument/2006/relationships/slide" Target="slide79.xml"/><Relationship Id="rId2" Type="http://schemas.openxmlformats.org/officeDocument/2006/relationships/tags" Target="../tags/tag509.xml"/><Relationship Id="rId16" Type="http://schemas.openxmlformats.org/officeDocument/2006/relationships/slide" Target="slide74.xml"/><Relationship Id="rId1" Type="http://schemas.openxmlformats.org/officeDocument/2006/relationships/vmlDrawing" Target="../drawings/vmlDrawing80.vml"/><Relationship Id="rId6" Type="http://schemas.openxmlformats.org/officeDocument/2006/relationships/tags" Target="../tags/tag513.xml"/><Relationship Id="rId11" Type="http://schemas.openxmlformats.org/officeDocument/2006/relationships/oleObject" Target="../embeddings/oleObject80.bin"/><Relationship Id="rId5" Type="http://schemas.openxmlformats.org/officeDocument/2006/relationships/tags" Target="../tags/tag512.xml"/><Relationship Id="rId15" Type="http://schemas.openxmlformats.org/officeDocument/2006/relationships/slide" Target="slide70.xml"/><Relationship Id="rId10" Type="http://schemas.openxmlformats.org/officeDocument/2006/relationships/slideLayout" Target="../slideLayouts/slideLayout3.xml"/><Relationship Id="rId4" Type="http://schemas.openxmlformats.org/officeDocument/2006/relationships/tags" Target="../tags/tag511.xml"/><Relationship Id="rId9" Type="http://schemas.openxmlformats.org/officeDocument/2006/relationships/tags" Target="../tags/tag516.xml"/><Relationship Id="rId14" Type="http://schemas.openxmlformats.org/officeDocument/2006/relationships/slide" Target="slide7.xml"/></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tags" Target="../tags/tag518.xml"/><Relationship Id="rId7" Type="http://schemas.openxmlformats.org/officeDocument/2006/relationships/tags" Target="../tags/tag522.xml"/><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tags" Target="../tags/tag517.xml"/><Relationship Id="rId16" Type="http://schemas.openxmlformats.org/officeDocument/2006/relationships/image" Target="../media/image79.png"/><Relationship Id="rId1" Type="http://schemas.openxmlformats.org/officeDocument/2006/relationships/vmlDrawing" Target="../drawings/vmlDrawing81.vml"/><Relationship Id="rId6" Type="http://schemas.openxmlformats.org/officeDocument/2006/relationships/tags" Target="../tags/tag521.xml"/><Relationship Id="rId11" Type="http://schemas.openxmlformats.org/officeDocument/2006/relationships/image" Target="../media/image6.emf"/><Relationship Id="rId5" Type="http://schemas.openxmlformats.org/officeDocument/2006/relationships/tags" Target="../tags/tag520.xml"/><Relationship Id="rId15" Type="http://schemas.openxmlformats.org/officeDocument/2006/relationships/image" Target="../media/image78.svg"/><Relationship Id="rId10" Type="http://schemas.openxmlformats.org/officeDocument/2006/relationships/oleObject" Target="../embeddings/oleObject81.bin"/><Relationship Id="rId19" Type="http://schemas.openxmlformats.org/officeDocument/2006/relationships/image" Target="../media/image82.svg"/><Relationship Id="rId4" Type="http://schemas.openxmlformats.org/officeDocument/2006/relationships/tags" Target="../tags/tag519.xml"/><Relationship Id="rId9" Type="http://schemas.openxmlformats.org/officeDocument/2006/relationships/notesSlide" Target="../notesSlides/notesSlide41.xml"/><Relationship Id="rId14" Type="http://schemas.openxmlformats.org/officeDocument/2006/relationships/image" Target="../media/image77.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tags" Target="../tags/tag524.xml"/><Relationship Id="rId7" Type="http://schemas.openxmlformats.org/officeDocument/2006/relationships/tags" Target="../tags/tag528.xml"/><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tags" Target="../tags/tag523.xml"/><Relationship Id="rId16" Type="http://schemas.openxmlformats.org/officeDocument/2006/relationships/image" Target="../media/image80.svg"/><Relationship Id="rId1" Type="http://schemas.openxmlformats.org/officeDocument/2006/relationships/vmlDrawing" Target="../drawings/vmlDrawing82.vml"/><Relationship Id="rId6" Type="http://schemas.openxmlformats.org/officeDocument/2006/relationships/tags" Target="../tags/tag527.xml"/><Relationship Id="rId11" Type="http://schemas.openxmlformats.org/officeDocument/2006/relationships/image" Target="../media/image75.png"/><Relationship Id="rId5" Type="http://schemas.openxmlformats.org/officeDocument/2006/relationships/tags" Target="../tags/tag526.xml"/><Relationship Id="rId15" Type="http://schemas.openxmlformats.org/officeDocument/2006/relationships/image" Target="../media/image79.png"/><Relationship Id="rId10" Type="http://schemas.openxmlformats.org/officeDocument/2006/relationships/image" Target="../media/image6.emf"/><Relationship Id="rId4" Type="http://schemas.openxmlformats.org/officeDocument/2006/relationships/tags" Target="../tags/tag525.xml"/><Relationship Id="rId9" Type="http://schemas.openxmlformats.org/officeDocument/2006/relationships/oleObject" Target="../embeddings/oleObject82.bin"/><Relationship Id="rId14" Type="http://schemas.openxmlformats.org/officeDocument/2006/relationships/image" Target="../media/image78.svg"/></Relationships>
</file>

<file path=ppt/slides/_rels/slide74.xml.rels><?xml version="1.0" encoding="UTF-8" standalone="yes"?>
<Relationships xmlns="http://schemas.openxmlformats.org/package/2006/relationships"><Relationship Id="rId8" Type="http://schemas.openxmlformats.org/officeDocument/2006/relationships/tags" Target="../tags/tag535.xml"/><Relationship Id="rId13" Type="http://schemas.openxmlformats.org/officeDocument/2006/relationships/slide" Target="slide3.xml"/><Relationship Id="rId3" Type="http://schemas.openxmlformats.org/officeDocument/2006/relationships/tags" Target="../tags/tag530.xml"/><Relationship Id="rId7" Type="http://schemas.openxmlformats.org/officeDocument/2006/relationships/tags" Target="../tags/tag534.xml"/><Relationship Id="rId12" Type="http://schemas.openxmlformats.org/officeDocument/2006/relationships/image" Target="../media/image6.emf"/><Relationship Id="rId17" Type="http://schemas.openxmlformats.org/officeDocument/2006/relationships/slide" Target="slide79.xml"/><Relationship Id="rId2" Type="http://schemas.openxmlformats.org/officeDocument/2006/relationships/tags" Target="../tags/tag529.xml"/><Relationship Id="rId16" Type="http://schemas.openxmlformats.org/officeDocument/2006/relationships/slide" Target="slide71.xml"/><Relationship Id="rId1" Type="http://schemas.openxmlformats.org/officeDocument/2006/relationships/vmlDrawing" Target="../drawings/vmlDrawing83.vml"/><Relationship Id="rId6" Type="http://schemas.openxmlformats.org/officeDocument/2006/relationships/tags" Target="../tags/tag533.xml"/><Relationship Id="rId11" Type="http://schemas.openxmlformats.org/officeDocument/2006/relationships/oleObject" Target="../embeddings/oleObject83.bin"/><Relationship Id="rId5" Type="http://schemas.openxmlformats.org/officeDocument/2006/relationships/tags" Target="../tags/tag532.xml"/><Relationship Id="rId15" Type="http://schemas.openxmlformats.org/officeDocument/2006/relationships/slide" Target="slide70.xml"/><Relationship Id="rId10" Type="http://schemas.openxmlformats.org/officeDocument/2006/relationships/slideLayout" Target="../slideLayouts/slideLayout3.xml"/><Relationship Id="rId4" Type="http://schemas.openxmlformats.org/officeDocument/2006/relationships/tags" Target="../tags/tag531.xml"/><Relationship Id="rId9" Type="http://schemas.openxmlformats.org/officeDocument/2006/relationships/tags" Target="../tags/tag536.xml"/><Relationship Id="rId14" Type="http://schemas.openxmlformats.org/officeDocument/2006/relationships/slide" Target="slide7.xml"/></Relationships>
</file>

<file path=ppt/slides/_rels/slide75.xml.rels><?xml version="1.0" encoding="UTF-8" standalone="yes"?>
<Relationships xmlns="http://schemas.openxmlformats.org/package/2006/relationships"><Relationship Id="rId8" Type="http://schemas.openxmlformats.org/officeDocument/2006/relationships/tags" Target="../tags/tag543.xml"/><Relationship Id="rId13" Type="http://schemas.openxmlformats.org/officeDocument/2006/relationships/image" Target="../media/image6.emf"/><Relationship Id="rId18" Type="http://schemas.openxmlformats.org/officeDocument/2006/relationships/image" Target="../media/image13.png"/><Relationship Id="rId3" Type="http://schemas.openxmlformats.org/officeDocument/2006/relationships/tags" Target="../tags/tag538.xml"/><Relationship Id="rId21" Type="http://schemas.openxmlformats.org/officeDocument/2006/relationships/image" Target="../media/image32.svg"/><Relationship Id="rId7" Type="http://schemas.openxmlformats.org/officeDocument/2006/relationships/tags" Target="../tags/tag542.xml"/><Relationship Id="rId12" Type="http://schemas.openxmlformats.org/officeDocument/2006/relationships/oleObject" Target="../embeddings/oleObject84.bin"/><Relationship Id="rId17" Type="http://schemas.openxmlformats.org/officeDocument/2006/relationships/image" Target="../media/image29.svg"/><Relationship Id="rId25" Type="http://schemas.openxmlformats.org/officeDocument/2006/relationships/image" Target="../media/image36.svg"/><Relationship Id="rId2" Type="http://schemas.openxmlformats.org/officeDocument/2006/relationships/tags" Target="../tags/tag537.xml"/><Relationship Id="rId16" Type="http://schemas.openxmlformats.org/officeDocument/2006/relationships/image" Target="../media/image28.png"/><Relationship Id="rId20" Type="http://schemas.openxmlformats.org/officeDocument/2006/relationships/image" Target="../media/image31.png"/><Relationship Id="rId1" Type="http://schemas.openxmlformats.org/officeDocument/2006/relationships/vmlDrawing" Target="../drawings/vmlDrawing84.vml"/><Relationship Id="rId6" Type="http://schemas.openxmlformats.org/officeDocument/2006/relationships/tags" Target="../tags/tag541.xml"/><Relationship Id="rId11" Type="http://schemas.openxmlformats.org/officeDocument/2006/relationships/notesSlide" Target="../notesSlides/notesSlide42.xml"/><Relationship Id="rId24" Type="http://schemas.openxmlformats.org/officeDocument/2006/relationships/image" Target="../media/image35.png"/><Relationship Id="rId5" Type="http://schemas.openxmlformats.org/officeDocument/2006/relationships/tags" Target="../tags/tag540.xml"/><Relationship Id="rId15" Type="http://schemas.openxmlformats.org/officeDocument/2006/relationships/image" Target="../media/image27.svg"/><Relationship Id="rId23" Type="http://schemas.openxmlformats.org/officeDocument/2006/relationships/image" Target="../media/image34.svg"/><Relationship Id="rId10" Type="http://schemas.openxmlformats.org/officeDocument/2006/relationships/slideLayout" Target="../slideLayouts/slideLayout2.xml"/><Relationship Id="rId19" Type="http://schemas.openxmlformats.org/officeDocument/2006/relationships/image" Target="../media/image30.svg"/><Relationship Id="rId4" Type="http://schemas.openxmlformats.org/officeDocument/2006/relationships/tags" Target="../tags/tag539.xml"/><Relationship Id="rId9" Type="http://schemas.openxmlformats.org/officeDocument/2006/relationships/tags" Target="../tags/tag544.xml"/><Relationship Id="rId14" Type="http://schemas.openxmlformats.org/officeDocument/2006/relationships/image" Target="../media/image26.png"/><Relationship Id="rId22" Type="http://schemas.openxmlformats.org/officeDocument/2006/relationships/image" Target="../media/image33.png"/></Relationships>
</file>

<file path=ppt/slides/_rels/slide76.xml.rels><?xml version="1.0" encoding="UTF-8" standalone="yes"?>
<Relationships xmlns="http://schemas.openxmlformats.org/package/2006/relationships"><Relationship Id="rId8" Type="http://schemas.openxmlformats.org/officeDocument/2006/relationships/tags" Target="../tags/tag551.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546.xml"/><Relationship Id="rId21" Type="http://schemas.openxmlformats.org/officeDocument/2006/relationships/image" Target="../media/image27.svg"/><Relationship Id="rId7" Type="http://schemas.openxmlformats.org/officeDocument/2006/relationships/tags" Target="../tags/tag550.xml"/><Relationship Id="rId12" Type="http://schemas.openxmlformats.org/officeDocument/2006/relationships/oleObject" Target="../embeddings/oleObject85.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545.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85.vml"/><Relationship Id="rId6" Type="http://schemas.openxmlformats.org/officeDocument/2006/relationships/tags" Target="../tags/tag549.xml"/><Relationship Id="rId11" Type="http://schemas.openxmlformats.org/officeDocument/2006/relationships/notesSlide" Target="../notesSlides/notesSlide43.xml"/><Relationship Id="rId24" Type="http://schemas.openxmlformats.org/officeDocument/2006/relationships/image" Target="../media/image28.png"/><Relationship Id="rId5" Type="http://schemas.openxmlformats.org/officeDocument/2006/relationships/tags" Target="../tags/tag548.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547.xml"/><Relationship Id="rId9" Type="http://schemas.openxmlformats.org/officeDocument/2006/relationships/tags" Target="../tags/tag552.xml"/><Relationship Id="rId14" Type="http://schemas.openxmlformats.org/officeDocument/2006/relationships/image" Target="../media/image13.png"/><Relationship Id="rId22" Type="http://schemas.openxmlformats.org/officeDocument/2006/relationships/image" Target="../media/image31.png"/></Relationships>
</file>

<file path=ppt/slides/_rels/slide77.xml.rels><?xml version="1.0" encoding="UTF-8" standalone="yes"?>
<Relationships xmlns="http://schemas.openxmlformats.org/package/2006/relationships"><Relationship Id="rId8" Type="http://schemas.openxmlformats.org/officeDocument/2006/relationships/tags" Target="../tags/tag559.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554.xml"/><Relationship Id="rId21" Type="http://schemas.openxmlformats.org/officeDocument/2006/relationships/image" Target="../media/image27.svg"/><Relationship Id="rId7" Type="http://schemas.openxmlformats.org/officeDocument/2006/relationships/tags" Target="../tags/tag558.xml"/><Relationship Id="rId12" Type="http://schemas.openxmlformats.org/officeDocument/2006/relationships/oleObject" Target="../embeddings/oleObject86.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553.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86.vml"/><Relationship Id="rId6" Type="http://schemas.openxmlformats.org/officeDocument/2006/relationships/tags" Target="../tags/tag557.xml"/><Relationship Id="rId11" Type="http://schemas.openxmlformats.org/officeDocument/2006/relationships/notesSlide" Target="../notesSlides/notesSlide44.xml"/><Relationship Id="rId24" Type="http://schemas.openxmlformats.org/officeDocument/2006/relationships/image" Target="../media/image28.png"/><Relationship Id="rId5" Type="http://schemas.openxmlformats.org/officeDocument/2006/relationships/tags" Target="../tags/tag556.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555.xml"/><Relationship Id="rId9" Type="http://schemas.openxmlformats.org/officeDocument/2006/relationships/tags" Target="../tags/tag560.xml"/><Relationship Id="rId14" Type="http://schemas.openxmlformats.org/officeDocument/2006/relationships/image" Target="../media/image13.png"/><Relationship Id="rId22" Type="http://schemas.openxmlformats.org/officeDocument/2006/relationships/image" Target="../media/image31.png"/></Relationships>
</file>

<file path=ppt/slides/_rels/slide78.xml.rels><?xml version="1.0" encoding="UTF-8" standalone="yes"?>
<Relationships xmlns="http://schemas.openxmlformats.org/package/2006/relationships"><Relationship Id="rId8" Type="http://schemas.openxmlformats.org/officeDocument/2006/relationships/tags" Target="../tags/tag567.xml"/><Relationship Id="rId13" Type="http://schemas.openxmlformats.org/officeDocument/2006/relationships/image" Target="../media/image6.emf"/><Relationship Id="rId18" Type="http://schemas.openxmlformats.org/officeDocument/2006/relationships/image" Target="../media/image35.png"/><Relationship Id="rId3" Type="http://schemas.openxmlformats.org/officeDocument/2006/relationships/tags" Target="../tags/tag562.xml"/><Relationship Id="rId21" Type="http://schemas.openxmlformats.org/officeDocument/2006/relationships/image" Target="../media/image27.svg"/><Relationship Id="rId7" Type="http://schemas.openxmlformats.org/officeDocument/2006/relationships/tags" Target="../tags/tag566.xml"/><Relationship Id="rId12" Type="http://schemas.openxmlformats.org/officeDocument/2006/relationships/oleObject" Target="../embeddings/oleObject87.bin"/><Relationship Id="rId17" Type="http://schemas.openxmlformats.org/officeDocument/2006/relationships/image" Target="../media/image34.svg"/><Relationship Id="rId25" Type="http://schemas.openxmlformats.org/officeDocument/2006/relationships/image" Target="../media/image29.svg"/><Relationship Id="rId2" Type="http://schemas.openxmlformats.org/officeDocument/2006/relationships/tags" Target="../tags/tag561.xml"/><Relationship Id="rId16" Type="http://schemas.openxmlformats.org/officeDocument/2006/relationships/image" Target="../media/image33.png"/><Relationship Id="rId20" Type="http://schemas.openxmlformats.org/officeDocument/2006/relationships/image" Target="../media/image26.png"/><Relationship Id="rId1" Type="http://schemas.openxmlformats.org/officeDocument/2006/relationships/vmlDrawing" Target="../drawings/vmlDrawing87.vml"/><Relationship Id="rId6" Type="http://schemas.openxmlformats.org/officeDocument/2006/relationships/tags" Target="../tags/tag565.xml"/><Relationship Id="rId11" Type="http://schemas.openxmlformats.org/officeDocument/2006/relationships/notesSlide" Target="../notesSlides/notesSlide45.xml"/><Relationship Id="rId24" Type="http://schemas.openxmlformats.org/officeDocument/2006/relationships/image" Target="../media/image28.png"/><Relationship Id="rId5" Type="http://schemas.openxmlformats.org/officeDocument/2006/relationships/tags" Target="../tags/tag564.xml"/><Relationship Id="rId15" Type="http://schemas.openxmlformats.org/officeDocument/2006/relationships/image" Target="../media/image30.svg"/><Relationship Id="rId23" Type="http://schemas.openxmlformats.org/officeDocument/2006/relationships/image" Target="../media/image32.svg"/><Relationship Id="rId10" Type="http://schemas.openxmlformats.org/officeDocument/2006/relationships/slideLayout" Target="../slideLayouts/slideLayout2.xml"/><Relationship Id="rId19" Type="http://schemas.openxmlformats.org/officeDocument/2006/relationships/image" Target="../media/image36.svg"/><Relationship Id="rId4" Type="http://schemas.openxmlformats.org/officeDocument/2006/relationships/tags" Target="../tags/tag563.xml"/><Relationship Id="rId9" Type="http://schemas.openxmlformats.org/officeDocument/2006/relationships/tags" Target="../tags/tag568.xml"/><Relationship Id="rId14" Type="http://schemas.openxmlformats.org/officeDocument/2006/relationships/image" Target="../media/image13.png"/><Relationship Id="rId22" Type="http://schemas.openxmlformats.org/officeDocument/2006/relationships/image" Target="../media/image31.png"/></Relationships>
</file>

<file path=ppt/slides/_rels/slide79.xml.rels><?xml version="1.0" encoding="UTF-8" standalone="yes"?>
<Relationships xmlns="http://schemas.openxmlformats.org/package/2006/relationships"><Relationship Id="rId8" Type="http://schemas.openxmlformats.org/officeDocument/2006/relationships/tags" Target="../tags/tag575.xml"/><Relationship Id="rId13" Type="http://schemas.openxmlformats.org/officeDocument/2006/relationships/slide" Target="slide3.xml"/><Relationship Id="rId3" Type="http://schemas.openxmlformats.org/officeDocument/2006/relationships/tags" Target="../tags/tag570.xml"/><Relationship Id="rId7" Type="http://schemas.openxmlformats.org/officeDocument/2006/relationships/tags" Target="../tags/tag574.xml"/><Relationship Id="rId12" Type="http://schemas.openxmlformats.org/officeDocument/2006/relationships/image" Target="../media/image6.emf"/><Relationship Id="rId17" Type="http://schemas.openxmlformats.org/officeDocument/2006/relationships/slide" Target="slide74.xml"/><Relationship Id="rId2" Type="http://schemas.openxmlformats.org/officeDocument/2006/relationships/tags" Target="../tags/tag569.xml"/><Relationship Id="rId16" Type="http://schemas.openxmlformats.org/officeDocument/2006/relationships/slide" Target="slide71.xml"/><Relationship Id="rId1" Type="http://schemas.openxmlformats.org/officeDocument/2006/relationships/vmlDrawing" Target="../drawings/vmlDrawing88.vml"/><Relationship Id="rId6" Type="http://schemas.openxmlformats.org/officeDocument/2006/relationships/tags" Target="../tags/tag573.xml"/><Relationship Id="rId11" Type="http://schemas.openxmlformats.org/officeDocument/2006/relationships/oleObject" Target="../embeddings/oleObject88.bin"/><Relationship Id="rId5" Type="http://schemas.openxmlformats.org/officeDocument/2006/relationships/tags" Target="../tags/tag572.xml"/><Relationship Id="rId15" Type="http://schemas.openxmlformats.org/officeDocument/2006/relationships/slide" Target="slide70.xml"/><Relationship Id="rId10" Type="http://schemas.openxmlformats.org/officeDocument/2006/relationships/slideLayout" Target="../slideLayouts/slideLayout3.xml"/><Relationship Id="rId4" Type="http://schemas.openxmlformats.org/officeDocument/2006/relationships/tags" Target="../tags/tag571.xml"/><Relationship Id="rId9" Type="http://schemas.openxmlformats.org/officeDocument/2006/relationships/tags" Target="../tags/tag576.xml"/><Relationship Id="rId14" Type="http://schemas.openxmlformats.org/officeDocument/2006/relationships/slide" Target="slide7.xml"/></Relationships>
</file>

<file path=ppt/slides/_rels/slide8.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6.emf"/><Relationship Id="rId18" Type="http://schemas.openxmlformats.org/officeDocument/2006/relationships/slide" Target="slide68.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oleObject" Target="../embeddings/oleObject17.bin"/><Relationship Id="rId17" Type="http://schemas.openxmlformats.org/officeDocument/2006/relationships/slide" Target="slide55.xml"/><Relationship Id="rId2" Type="http://schemas.openxmlformats.org/officeDocument/2006/relationships/tags" Target="../tags/tag177.xml"/><Relationship Id="rId16" Type="http://schemas.openxmlformats.org/officeDocument/2006/relationships/slide" Target="slide14.xml"/><Relationship Id="rId1" Type="http://schemas.openxmlformats.org/officeDocument/2006/relationships/vmlDrawing" Target="../drawings/vmlDrawing17.vml"/><Relationship Id="rId6" Type="http://schemas.openxmlformats.org/officeDocument/2006/relationships/tags" Target="../tags/tag181.xml"/><Relationship Id="rId11" Type="http://schemas.openxmlformats.org/officeDocument/2006/relationships/slideLayout" Target="../slideLayouts/slideLayout3.xml"/><Relationship Id="rId5" Type="http://schemas.openxmlformats.org/officeDocument/2006/relationships/tags" Target="../tags/tag180.xml"/><Relationship Id="rId15" Type="http://schemas.openxmlformats.org/officeDocument/2006/relationships/slide" Target="slide7.xml"/><Relationship Id="rId10" Type="http://schemas.openxmlformats.org/officeDocument/2006/relationships/tags" Target="../tags/tag185.xml"/><Relationship Id="rId19" Type="http://schemas.openxmlformats.org/officeDocument/2006/relationships/slide" Target="slide70.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slide" Target="slide3.xml"/></Relationships>
</file>

<file path=ppt/slides/_rels/slide8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tags" Target="../tags/tag578.xml"/><Relationship Id="rId7" Type="http://schemas.openxmlformats.org/officeDocument/2006/relationships/tags" Target="../tags/tag582.xml"/><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tags" Target="../tags/tag577.xml"/><Relationship Id="rId16" Type="http://schemas.openxmlformats.org/officeDocument/2006/relationships/image" Target="../media/image79.png"/><Relationship Id="rId1" Type="http://schemas.openxmlformats.org/officeDocument/2006/relationships/vmlDrawing" Target="../drawings/vmlDrawing89.vml"/><Relationship Id="rId6" Type="http://schemas.openxmlformats.org/officeDocument/2006/relationships/tags" Target="../tags/tag581.xml"/><Relationship Id="rId11" Type="http://schemas.openxmlformats.org/officeDocument/2006/relationships/image" Target="../media/image6.emf"/><Relationship Id="rId5" Type="http://schemas.openxmlformats.org/officeDocument/2006/relationships/tags" Target="../tags/tag580.xml"/><Relationship Id="rId15" Type="http://schemas.openxmlformats.org/officeDocument/2006/relationships/image" Target="../media/image78.svg"/><Relationship Id="rId10" Type="http://schemas.openxmlformats.org/officeDocument/2006/relationships/oleObject" Target="../embeddings/oleObject89.bin"/><Relationship Id="rId19" Type="http://schemas.openxmlformats.org/officeDocument/2006/relationships/image" Target="../media/image82.svg"/><Relationship Id="rId4" Type="http://schemas.openxmlformats.org/officeDocument/2006/relationships/tags" Target="../tags/tag579.xml"/><Relationship Id="rId9" Type="http://schemas.openxmlformats.org/officeDocument/2006/relationships/notesSlide" Target="../notesSlides/notesSlide46.xml"/><Relationship Id="rId14" Type="http://schemas.openxmlformats.org/officeDocument/2006/relationships/image" Target="../media/image77.png"/></Relationships>
</file>

<file path=ppt/slides/_rels/slide8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tags" Target="../tags/tag584.xml"/><Relationship Id="rId7" Type="http://schemas.openxmlformats.org/officeDocument/2006/relationships/tags" Target="../tags/tag588.xml"/><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tags" Target="../tags/tag583.xml"/><Relationship Id="rId16" Type="http://schemas.openxmlformats.org/officeDocument/2006/relationships/image" Target="../media/image79.png"/><Relationship Id="rId1" Type="http://schemas.openxmlformats.org/officeDocument/2006/relationships/vmlDrawing" Target="../drawings/vmlDrawing90.vml"/><Relationship Id="rId6" Type="http://schemas.openxmlformats.org/officeDocument/2006/relationships/tags" Target="../tags/tag587.xml"/><Relationship Id="rId11" Type="http://schemas.openxmlformats.org/officeDocument/2006/relationships/image" Target="../media/image6.emf"/><Relationship Id="rId5" Type="http://schemas.openxmlformats.org/officeDocument/2006/relationships/tags" Target="../tags/tag586.xml"/><Relationship Id="rId15" Type="http://schemas.openxmlformats.org/officeDocument/2006/relationships/image" Target="../media/image78.svg"/><Relationship Id="rId10" Type="http://schemas.openxmlformats.org/officeDocument/2006/relationships/oleObject" Target="../embeddings/oleObject90.bin"/><Relationship Id="rId19" Type="http://schemas.openxmlformats.org/officeDocument/2006/relationships/image" Target="../media/image82.svg"/><Relationship Id="rId4" Type="http://schemas.openxmlformats.org/officeDocument/2006/relationships/tags" Target="../tags/tag585.xml"/><Relationship Id="rId9" Type="http://schemas.openxmlformats.org/officeDocument/2006/relationships/notesSlide" Target="../notesSlides/notesSlide47.xml"/><Relationship Id="rId14" Type="http://schemas.openxmlformats.org/officeDocument/2006/relationships/image" Target="../media/image77.png"/></Relationships>
</file>

<file path=ppt/slides/_rels/slide82.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tags" Target="../tags/tag590.xml"/><Relationship Id="rId7" Type="http://schemas.openxmlformats.org/officeDocument/2006/relationships/tags" Target="../tags/tag594.xml"/><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tags" Target="../tags/tag589.xml"/><Relationship Id="rId16" Type="http://schemas.openxmlformats.org/officeDocument/2006/relationships/image" Target="../media/image79.png"/><Relationship Id="rId1" Type="http://schemas.openxmlformats.org/officeDocument/2006/relationships/vmlDrawing" Target="../drawings/vmlDrawing91.vml"/><Relationship Id="rId6" Type="http://schemas.openxmlformats.org/officeDocument/2006/relationships/tags" Target="../tags/tag593.xml"/><Relationship Id="rId11" Type="http://schemas.openxmlformats.org/officeDocument/2006/relationships/image" Target="../media/image6.emf"/><Relationship Id="rId5" Type="http://schemas.openxmlformats.org/officeDocument/2006/relationships/tags" Target="../tags/tag592.xml"/><Relationship Id="rId15" Type="http://schemas.openxmlformats.org/officeDocument/2006/relationships/image" Target="../media/image78.svg"/><Relationship Id="rId10" Type="http://schemas.openxmlformats.org/officeDocument/2006/relationships/oleObject" Target="../embeddings/oleObject91.bin"/><Relationship Id="rId19" Type="http://schemas.openxmlformats.org/officeDocument/2006/relationships/image" Target="../media/image82.svg"/><Relationship Id="rId4" Type="http://schemas.openxmlformats.org/officeDocument/2006/relationships/tags" Target="../tags/tag591.xml"/><Relationship Id="rId9" Type="http://schemas.openxmlformats.org/officeDocument/2006/relationships/notesSlide" Target="../notesSlides/notesSlide48.xml"/><Relationship Id="rId14" Type="http://schemas.openxmlformats.org/officeDocument/2006/relationships/image" Target="../media/image77.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6.svg"/><Relationship Id="rId18" Type="http://schemas.openxmlformats.org/officeDocument/2006/relationships/image" Target="../media/image81.png"/><Relationship Id="rId3" Type="http://schemas.openxmlformats.org/officeDocument/2006/relationships/tags" Target="../tags/tag596.xml"/><Relationship Id="rId7" Type="http://schemas.openxmlformats.org/officeDocument/2006/relationships/tags" Target="../tags/tag600.xml"/><Relationship Id="rId12" Type="http://schemas.openxmlformats.org/officeDocument/2006/relationships/image" Target="../media/image75.png"/><Relationship Id="rId17" Type="http://schemas.openxmlformats.org/officeDocument/2006/relationships/image" Target="../media/image80.svg"/><Relationship Id="rId2" Type="http://schemas.openxmlformats.org/officeDocument/2006/relationships/tags" Target="../tags/tag595.xml"/><Relationship Id="rId16" Type="http://schemas.openxmlformats.org/officeDocument/2006/relationships/image" Target="../media/image79.png"/><Relationship Id="rId1" Type="http://schemas.openxmlformats.org/officeDocument/2006/relationships/vmlDrawing" Target="../drawings/vmlDrawing92.vml"/><Relationship Id="rId6" Type="http://schemas.openxmlformats.org/officeDocument/2006/relationships/tags" Target="../tags/tag599.xml"/><Relationship Id="rId11" Type="http://schemas.openxmlformats.org/officeDocument/2006/relationships/image" Target="../media/image6.emf"/><Relationship Id="rId5" Type="http://schemas.openxmlformats.org/officeDocument/2006/relationships/tags" Target="../tags/tag598.xml"/><Relationship Id="rId15" Type="http://schemas.openxmlformats.org/officeDocument/2006/relationships/image" Target="../media/image78.svg"/><Relationship Id="rId10" Type="http://schemas.openxmlformats.org/officeDocument/2006/relationships/oleObject" Target="../embeddings/oleObject92.bin"/><Relationship Id="rId19" Type="http://schemas.openxmlformats.org/officeDocument/2006/relationships/image" Target="../media/image82.svg"/><Relationship Id="rId4" Type="http://schemas.openxmlformats.org/officeDocument/2006/relationships/tags" Target="../tags/tag597.xml"/><Relationship Id="rId9" Type="http://schemas.openxmlformats.org/officeDocument/2006/relationships/notesSlide" Target="../notesSlides/notesSlide49.xml"/><Relationship Id="rId14" Type="http://schemas.openxmlformats.org/officeDocument/2006/relationships/image" Target="../media/image77.png"/></Relationships>
</file>

<file path=ppt/slides/_rels/slide84.xml.rels><?xml version="1.0" encoding="UTF-8" standalone="yes"?>
<Relationships xmlns="http://schemas.openxmlformats.org/package/2006/relationships"><Relationship Id="rId3" Type="http://schemas.openxmlformats.org/officeDocument/2006/relationships/tags" Target="../tags/tag602.xml"/><Relationship Id="rId7" Type="http://schemas.openxmlformats.org/officeDocument/2006/relationships/image" Target="../media/image6.emf"/><Relationship Id="rId2" Type="http://schemas.openxmlformats.org/officeDocument/2006/relationships/tags" Target="../tags/tag601.xml"/><Relationship Id="rId1" Type="http://schemas.openxmlformats.org/officeDocument/2006/relationships/vmlDrawing" Target="../drawings/vmlDrawing93.vml"/><Relationship Id="rId6" Type="http://schemas.openxmlformats.org/officeDocument/2006/relationships/oleObject" Target="../embeddings/oleObject93.bin"/><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vmlDrawing" Target="../drawings/vmlDrawing18.vml"/><Relationship Id="rId6" Type="http://schemas.openxmlformats.org/officeDocument/2006/relationships/image" Target="../media/image6.emf"/><Relationship Id="rId5" Type="http://schemas.openxmlformats.org/officeDocument/2006/relationships/oleObject" Target="../embeddings/oleObject18.bin"/><Relationship Id="rId4"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170185467"/>
              </p:ext>
            </p:extLst>
          </p:nvPr>
        </p:nvGraphicFramePr>
        <p:xfrm>
          <a:off x="-1584" y="-194"/>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6" imgW="347" imgH="346" progId="TCLayout.ActiveDocument.1">
                  <p:embed/>
                </p:oleObj>
              </mc:Choice>
              <mc:Fallback>
                <p:oleObj name="think-cell Slide" r:id="rId6" imgW="347" imgH="346" progId="TCLayout.ActiveDocument.1">
                  <p:embed/>
                  <p:pic>
                    <p:nvPicPr>
                      <p:cNvPr id="4" name="Object 3" hidden="1"/>
                      <p:cNvPicPr/>
                      <p:nvPr/>
                    </p:nvPicPr>
                    <p:blipFill>
                      <a:blip r:embed="rId7"/>
                      <a:stretch>
                        <a:fillRect/>
                      </a:stretch>
                    </p:blipFill>
                    <p:spPr>
                      <a:xfrm>
                        <a:off x="-1584" y="-194"/>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DABE58C-2E77-45F2-BAEF-552DA2981247}"/>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5000" b="1" dirty="0">
              <a:solidFill>
                <a:schemeClr val="tx1"/>
              </a:solidFill>
              <a:latin typeface="Arial Black" panose="020B0A04020102020204" pitchFamily="34" charset="0"/>
              <a:ea typeface="+mj-ea"/>
              <a:cs typeface="+mj-cs"/>
              <a:sym typeface="Arial Black" panose="020B0A04020102020204" pitchFamily="34" charset="0"/>
            </a:endParaRPr>
          </a:p>
        </p:txBody>
      </p:sp>
      <p:sp>
        <p:nvSpPr>
          <p:cNvPr id="7" name="Title 6"/>
          <p:cNvSpPr>
            <a:spLocks noGrp="1"/>
          </p:cNvSpPr>
          <p:nvPr>
            <p:ph type="ctrTitle"/>
          </p:nvPr>
        </p:nvSpPr>
        <p:spPr>
          <a:xfrm>
            <a:off x="717714" y="977934"/>
            <a:ext cx="10331842" cy="76944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r>
              <a:rPr lang="en-US" dirty="0"/>
              <a:t>Product Lifecycle (PLC) guide</a:t>
            </a:r>
            <a:endParaRPr lang="en-GB" dirty="0"/>
          </a:p>
        </p:txBody>
      </p:sp>
      <p:sp>
        <p:nvSpPr>
          <p:cNvPr id="14" name="Document type"/>
          <p:cNvSpPr txBox="1">
            <a:spLocks noChangeArrowheads="1"/>
          </p:cNvSpPr>
          <p:nvPr/>
        </p:nvSpPr>
        <p:spPr bwMode="auto">
          <a:xfrm>
            <a:off x="717714" y="3604663"/>
            <a:ext cx="1033184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noAutofit/>
          </a:bodyPr>
          <a:lstStyle>
            <a:defPPr>
              <a:defRPr lang="en-US"/>
            </a:defPPr>
            <a:lvl1pPr eaLnBrk="1" hangingPunct="1">
              <a:defRPr sz="1600" b="0" baseline="0">
                <a:latin typeface="+mn-lt"/>
              </a:defRPr>
            </a:lvl1pPr>
            <a:lvl2pPr marL="742950" indent="-285750" eaLnBrk="0" hangingPunct="0">
              <a:defRPr sz="1600"/>
            </a:lvl2pPr>
            <a:lvl3pPr marL="1143000" indent="-228600" eaLnBrk="0" hangingPunct="0">
              <a:defRPr sz="1600"/>
            </a:lvl3pPr>
            <a:lvl4pPr marL="1600200" indent="-228600" eaLnBrk="0" hangingPunct="0">
              <a:defRPr sz="1600"/>
            </a:lvl4pPr>
            <a:lvl5pPr marL="2057400" indent="-228600" eaLnBrk="0" hangingPunct="0">
              <a:defRPr sz="1600"/>
            </a:lvl5pPr>
            <a:lvl6pPr marL="2514600" indent="-228600" eaLnBrk="0" fontAlgn="base" hangingPunct="0">
              <a:spcBef>
                <a:spcPct val="0"/>
              </a:spcBef>
              <a:spcAft>
                <a:spcPct val="0"/>
              </a:spcAft>
              <a:defRPr sz="1600"/>
            </a:lvl6pPr>
            <a:lvl7pPr marL="2971800" indent="-228600" eaLnBrk="0" fontAlgn="base" hangingPunct="0">
              <a:spcBef>
                <a:spcPct val="0"/>
              </a:spcBef>
              <a:spcAft>
                <a:spcPct val="0"/>
              </a:spcAft>
              <a:defRPr sz="1600"/>
            </a:lvl7pPr>
            <a:lvl8pPr marL="3429000" indent="-228600" eaLnBrk="0" fontAlgn="base" hangingPunct="0">
              <a:spcBef>
                <a:spcPct val="0"/>
              </a:spcBef>
              <a:spcAft>
                <a:spcPct val="0"/>
              </a:spcAft>
              <a:defRPr sz="1600"/>
            </a:lvl8pPr>
            <a:lvl9pPr marL="3886200" indent="-228600" eaLnBrk="0" fontAlgn="base" hangingPunct="0">
              <a:spcBef>
                <a:spcPct val="0"/>
              </a:spcBef>
              <a:spcAft>
                <a:spcPct val="0"/>
              </a:spcAft>
              <a:defRPr sz="1600"/>
            </a:lvl9pPr>
          </a:lstStyle>
          <a:p>
            <a:endParaRPr lang="en-US" dirty="0">
              <a:solidFill>
                <a:schemeClr val="bg1"/>
              </a:solidFill>
            </a:endParaRPr>
          </a:p>
        </p:txBody>
      </p:sp>
      <p:sp>
        <p:nvSpPr>
          <p:cNvPr id="8" name="Subtitle 4">
            <a:extLst>
              <a:ext uri="{FF2B5EF4-FFF2-40B4-BE49-F238E27FC236}">
                <a16:creationId xmlns:a16="http://schemas.microsoft.com/office/drawing/2014/main" id="{FB544F34-786D-4BB5-80AF-126AD2F4AD0C}"/>
              </a:ext>
            </a:extLst>
          </p:cNvPr>
          <p:cNvSpPr txBox="1">
            <a:spLocks/>
          </p:cNvSpPr>
          <p:nvPr/>
        </p:nvSpPr>
        <p:spPr bwMode="auto">
          <a:xfrm>
            <a:off x="717714" y="2914783"/>
            <a:ext cx="10331842" cy="338554"/>
          </a:xfrm>
          <a:prstGeom prst="rect">
            <a:avLst/>
          </a:prstGeom>
        </p:spPr>
        <p:txBody>
          <a:bodyPr vert="horz" wrap="square" lIns="0" tIns="0" rIns="0" bIns="0" rtlCol="0" anchor="t">
            <a:noAutofit/>
          </a:bodyPr>
          <a:lstStyle>
            <a:lvl1pPr marL="0" indent="0" algn="l" defTabSz="914074" rtl="0" eaLnBrk="1" fontAlgn="base" hangingPunct="1">
              <a:spcBef>
                <a:spcPct val="0"/>
              </a:spcBef>
              <a:spcAft>
                <a:spcPct val="0"/>
              </a:spcAft>
              <a:buClr>
                <a:schemeClr val="tx2"/>
              </a:buClr>
              <a:buSzPct val="100000"/>
              <a:defRPr sz="2200" b="0" cap="none" baseline="0">
                <a:solidFill>
                  <a:schemeClr val="bg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r>
              <a:rPr lang="en-US" kern="0" dirty="0"/>
              <a:t>T+IL Playbook</a:t>
            </a:r>
          </a:p>
        </p:txBody>
      </p:sp>
      <p:sp>
        <p:nvSpPr>
          <p:cNvPr id="9" name="Subtitle 4">
            <a:extLst>
              <a:ext uri="{FF2B5EF4-FFF2-40B4-BE49-F238E27FC236}">
                <a16:creationId xmlns:a16="http://schemas.microsoft.com/office/drawing/2014/main" id="{55BE55CD-61E1-453B-AF2F-BD1237DB1A87}"/>
              </a:ext>
            </a:extLst>
          </p:cNvPr>
          <p:cNvSpPr txBox="1">
            <a:spLocks/>
          </p:cNvSpPr>
          <p:nvPr/>
        </p:nvSpPr>
        <p:spPr bwMode="auto">
          <a:xfrm>
            <a:off x="717714" y="5399595"/>
            <a:ext cx="10331842" cy="338554"/>
          </a:xfrm>
          <a:prstGeom prst="rect">
            <a:avLst/>
          </a:prstGeom>
        </p:spPr>
        <p:txBody>
          <a:bodyPr vert="horz" wrap="square" lIns="0" tIns="0" rIns="0" bIns="0" rtlCol="0" anchor="t">
            <a:noAutofit/>
          </a:bodyPr>
          <a:lstStyle>
            <a:lvl1pPr marL="0" indent="0" algn="l" defTabSz="914074" rtl="0" eaLnBrk="1" fontAlgn="base" hangingPunct="1">
              <a:spcBef>
                <a:spcPct val="0"/>
              </a:spcBef>
              <a:spcAft>
                <a:spcPct val="0"/>
              </a:spcAft>
              <a:buClr>
                <a:schemeClr val="tx2"/>
              </a:buClr>
              <a:buSzPct val="100000"/>
              <a:defRPr sz="2200" b="0" cap="none" baseline="0">
                <a:solidFill>
                  <a:schemeClr val="bg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r>
              <a:rPr lang="en-US" sz="1200" i="1" kern="0" dirty="0"/>
              <a:t>See file name for date and time of last update (e.g., </a:t>
            </a:r>
            <a:r>
              <a:rPr lang="en-US" sz="1200" kern="0" dirty="0">
                <a:solidFill>
                  <a:srgbClr val="FF0000"/>
                </a:solidFill>
              </a:rPr>
              <a:t>20190601 </a:t>
            </a:r>
            <a:r>
              <a:rPr lang="en-US" sz="1200" kern="0" dirty="0"/>
              <a:t>Product team operating model – T+IL playbook – v</a:t>
            </a:r>
            <a:r>
              <a:rPr lang="en-US" sz="1200" kern="0" dirty="0">
                <a:solidFill>
                  <a:srgbClr val="FF0000"/>
                </a:solidFill>
              </a:rPr>
              <a:t>1230</a:t>
            </a:r>
            <a:r>
              <a:rPr lang="en-US" sz="1200" i="1" kern="0" dirty="0"/>
              <a:t>)</a:t>
            </a:r>
          </a:p>
        </p:txBody>
      </p:sp>
    </p:spTree>
    <p:extLst>
      <p:ext uri="{BB962C8B-B14F-4D97-AF65-F5344CB8AC3E}">
        <p14:creationId xmlns:p14="http://schemas.microsoft.com/office/powerpoint/2010/main" val="4044713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7" name="Object 136" hidden="1">
            <a:extLst>
              <a:ext uri="{FF2B5EF4-FFF2-40B4-BE49-F238E27FC236}">
                <a16:creationId xmlns:a16="http://schemas.microsoft.com/office/drawing/2014/main" id="{11EBED81-7E5F-4EC7-AEF9-E6D646794C9C}"/>
              </a:ext>
            </a:extLst>
          </p:cNvPr>
          <p:cNvGraphicFramePr>
            <a:graphicFrameLocks noChangeAspect="1"/>
          </p:cNvGraphicFramePr>
          <p:nvPr>
            <p:custDataLst>
              <p:tags r:id="rId2"/>
            </p:custDataLst>
            <p:extLst>
              <p:ext uri="{D42A27DB-BD31-4B8C-83A1-F6EECF244321}">
                <p14:modId xmlns:p14="http://schemas.microsoft.com/office/powerpoint/2010/main" val="3705111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5" imgW="395" imgH="394" progId="TCLayout.ActiveDocument.1">
                  <p:embed/>
                </p:oleObj>
              </mc:Choice>
              <mc:Fallback>
                <p:oleObj name="think-cell Slide" r:id="rId5" imgW="395" imgH="394" progId="TCLayout.ActiveDocument.1">
                  <p:embed/>
                  <p:pic>
                    <p:nvPicPr>
                      <p:cNvPr id="137" name="Object 136" hidden="1">
                        <a:extLst>
                          <a:ext uri="{FF2B5EF4-FFF2-40B4-BE49-F238E27FC236}">
                            <a16:creationId xmlns:a16="http://schemas.microsoft.com/office/drawing/2014/main" id="{11EBED81-7E5F-4EC7-AEF9-E6D646794C9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6" name="Rectangle 145" hidden="1">
            <a:extLst>
              <a:ext uri="{FF2B5EF4-FFF2-40B4-BE49-F238E27FC236}">
                <a16:creationId xmlns:a16="http://schemas.microsoft.com/office/drawing/2014/main" id="{87211709-4CC3-4241-97FC-B221C7EEF53E}"/>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6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143" name="TextBox 142">
            <a:extLst>
              <a:ext uri="{FF2B5EF4-FFF2-40B4-BE49-F238E27FC236}">
                <a16:creationId xmlns:a16="http://schemas.microsoft.com/office/drawing/2014/main" id="{80072357-F458-4669-82FE-D1D6E58D9107}"/>
              </a:ext>
            </a:extLst>
          </p:cNvPr>
          <p:cNvSpPr txBox="1">
            <a:spLocks/>
          </p:cNvSpPr>
          <p:nvPr/>
        </p:nvSpPr>
        <p:spPr>
          <a:xfrm>
            <a:off x="9606154" y="6233123"/>
            <a:ext cx="1927225" cy="463739"/>
          </a:xfrm>
          <a:prstGeom prst="rect">
            <a:avLst/>
          </a:prstGeom>
          <a:solidFill>
            <a:schemeClr val="bg1">
              <a:lumMod val="95000"/>
            </a:schemeClr>
          </a:solidFill>
          <a:ln w="9525">
            <a:noFill/>
          </a:ln>
        </p:spPr>
        <p:txBody>
          <a:bodyPr vert="horz" wrap="square" lIns="76200" tIns="76200" rIns="76200" bIns="7620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accent2"/>
              </a:solidFill>
            </a:endParaRPr>
          </a:p>
        </p:txBody>
      </p:sp>
      <p:sp>
        <p:nvSpPr>
          <p:cNvPr id="139" name="TextBox 138">
            <a:extLst>
              <a:ext uri="{FF2B5EF4-FFF2-40B4-BE49-F238E27FC236}">
                <a16:creationId xmlns:a16="http://schemas.microsoft.com/office/drawing/2014/main" id="{D4E4487A-180B-4224-8509-7A3EB71880C8}"/>
              </a:ext>
            </a:extLst>
          </p:cNvPr>
          <p:cNvSpPr txBox="1">
            <a:spLocks/>
          </p:cNvSpPr>
          <p:nvPr/>
        </p:nvSpPr>
        <p:spPr>
          <a:xfrm>
            <a:off x="7431440" y="5002077"/>
            <a:ext cx="1927225" cy="870458"/>
          </a:xfrm>
          <a:prstGeom prst="rect">
            <a:avLst/>
          </a:prstGeom>
          <a:solidFill>
            <a:schemeClr val="bg1">
              <a:lumMod val="95000"/>
            </a:schemeClr>
          </a:solidFill>
          <a:ln w="9525">
            <a:noFill/>
          </a:ln>
        </p:spPr>
        <p:txBody>
          <a:bodyPr vert="horz" wrap="square" lIns="76200" tIns="76200" rIns="76200" bIns="7620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accent2"/>
              </a:solidFill>
            </a:endParaRPr>
          </a:p>
        </p:txBody>
      </p:sp>
      <p:sp>
        <p:nvSpPr>
          <p:cNvPr id="133" name="TextBox 132">
            <a:extLst>
              <a:ext uri="{FF2B5EF4-FFF2-40B4-BE49-F238E27FC236}">
                <a16:creationId xmlns:a16="http://schemas.microsoft.com/office/drawing/2014/main" id="{4DAC61FF-6E4E-40D5-9929-75748CB0D8E7}"/>
              </a:ext>
            </a:extLst>
          </p:cNvPr>
          <p:cNvSpPr txBox="1">
            <a:spLocks/>
          </p:cNvSpPr>
          <p:nvPr/>
        </p:nvSpPr>
        <p:spPr>
          <a:xfrm>
            <a:off x="427000" y="4009410"/>
            <a:ext cx="2119948" cy="1587860"/>
          </a:xfrm>
          <a:prstGeom prst="rect">
            <a:avLst/>
          </a:prstGeom>
          <a:solidFill>
            <a:schemeClr val="bg1">
              <a:lumMod val="95000"/>
            </a:schemeClr>
          </a:solidFill>
          <a:ln w="9525">
            <a:noFill/>
          </a:ln>
        </p:spPr>
        <p:txBody>
          <a:bodyPr vert="horz" wrap="square" lIns="76200" tIns="76200" rIns="76200" bIns="7620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accent2"/>
              </a:solidFill>
            </a:endParaRPr>
          </a:p>
        </p:txBody>
      </p:sp>
      <p:sp>
        <p:nvSpPr>
          <p:cNvPr id="2" name="Title 1">
            <a:extLst>
              <a:ext uri="{FF2B5EF4-FFF2-40B4-BE49-F238E27FC236}">
                <a16:creationId xmlns:a16="http://schemas.microsoft.com/office/drawing/2014/main" id="{FEB4D4EA-4B98-4CC7-9FA5-9C68FBB1904D}"/>
              </a:ext>
            </a:extLst>
          </p:cNvPr>
          <p:cNvSpPr>
            <a:spLocks noGrp="1"/>
          </p:cNvSpPr>
          <p:nvPr>
            <p:ph type="title"/>
          </p:nvPr>
        </p:nvSpPr>
        <p:spPr>
          <a:xfrm>
            <a:off x="419108" y="513351"/>
            <a:ext cx="9927528" cy="800219"/>
          </a:xfrm>
        </p:spPr>
        <p:txBody>
          <a:bodyPr wrap="square">
            <a:spAutoFit/>
          </a:bodyPr>
          <a:lstStyle/>
          <a:p>
            <a:pPr>
              <a:tabLst/>
            </a:pPr>
            <a:r>
              <a:rPr lang="en-US" sz="2600" dirty="0"/>
              <a:t>Ideas coming to the Lab will be consolidated into product paths before evaluation in PLC Review 1</a:t>
            </a:r>
          </a:p>
        </p:txBody>
      </p:sp>
      <p:sp>
        <p:nvSpPr>
          <p:cNvPr id="6" name="Rectangle 286">
            <a:extLst>
              <a:ext uri="{FF2B5EF4-FFF2-40B4-BE49-F238E27FC236}">
                <a16:creationId xmlns:a16="http://schemas.microsoft.com/office/drawing/2014/main" id="{8C3F7076-E4D9-4DF0-9B54-9D95062F7393}"/>
              </a:ext>
            </a:extLst>
          </p:cNvPr>
          <p:cNvSpPr txBox="1">
            <a:spLocks noChangeArrowheads="1"/>
          </p:cNvSpPr>
          <p:nvPr/>
        </p:nvSpPr>
        <p:spPr bwMode="auto">
          <a:xfrm>
            <a:off x="427000" y="3049699"/>
            <a:ext cx="2119948" cy="886397"/>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200" b="1" dirty="0">
                <a:solidFill>
                  <a:schemeClr val="bg1"/>
                </a:solidFill>
              </a:rPr>
              <a:t>Assess impact and Tech dependencies </a:t>
            </a:r>
            <a:r>
              <a:rPr lang="en-US" sz="1200" dirty="0">
                <a:solidFill>
                  <a:schemeClr val="bg1"/>
                </a:solidFill>
              </a:rPr>
              <a:t>of new business idea and </a:t>
            </a:r>
            <a:r>
              <a:rPr lang="en-US" sz="1200" b="1" dirty="0">
                <a:solidFill>
                  <a:schemeClr val="bg1"/>
                </a:solidFill>
              </a:rPr>
              <a:t>identify right product path</a:t>
            </a:r>
          </a:p>
        </p:txBody>
      </p:sp>
      <p:sp>
        <p:nvSpPr>
          <p:cNvPr id="22" name="Rectangle 286">
            <a:extLst>
              <a:ext uri="{FF2B5EF4-FFF2-40B4-BE49-F238E27FC236}">
                <a16:creationId xmlns:a16="http://schemas.microsoft.com/office/drawing/2014/main" id="{AF4BD451-99D0-4F8A-B34E-C49FCE7D8411}"/>
              </a:ext>
            </a:extLst>
          </p:cNvPr>
          <p:cNvSpPr txBox="1">
            <a:spLocks noChangeArrowheads="1"/>
          </p:cNvSpPr>
          <p:nvPr/>
        </p:nvSpPr>
        <p:spPr bwMode="auto">
          <a:xfrm>
            <a:off x="5200889" y="1616156"/>
            <a:ext cx="2119948" cy="701731"/>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200" dirty="0">
                <a:solidFill>
                  <a:schemeClr val="bg1"/>
                </a:solidFill>
              </a:rPr>
              <a:t>Create </a:t>
            </a:r>
            <a:r>
              <a:rPr lang="en-US" sz="1200" b="1" dirty="0">
                <a:solidFill>
                  <a:schemeClr val="bg1"/>
                </a:solidFill>
              </a:rPr>
              <a:t>new product path</a:t>
            </a:r>
            <a:r>
              <a:rPr lang="en-US" sz="1200" dirty="0">
                <a:solidFill>
                  <a:schemeClr val="bg1"/>
                </a:solidFill>
              </a:rPr>
              <a:t>, run </a:t>
            </a:r>
            <a:r>
              <a:rPr lang="en-US" sz="1200" b="1" dirty="0">
                <a:solidFill>
                  <a:schemeClr val="bg1"/>
                </a:solidFill>
              </a:rPr>
              <a:t>Pre-Discovery</a:t>
            </a:r>
            <a:r>
              <a:rPr lang="en-US" sz="1200" dirty="0">
                <a:solidFill>
                  <a:schemeClr val="bg1"/>
                </a:solidFill>
              </a:rPr>
              <a:t>, and add to </a:t>
            </a:r>
            <a:r>
              <a:rPr lang="en-US" sz="1200" b="1" dirty="0">
                <a:solidFill>
                  <a:schemeClr val="bg1"/>
                </a:solidFill>
              </a:rPr>
              <a:t>product path list</a:t>
            </a:r>
          </a:p>
        </p:txBody>
      </p:sp>
      <p:sp>
        <p:nvSpPr>
          <p:cNvPr id="24" name="TextBox 23">
            <a:extLst>
              <a:ext uri="{FF2B5EF4-FFF2-40B4-BE49-F238E27FC236}">
                <a16:creationId xmlns:a16="http://schemas.microsoft.com/office/drawing/2014/main" id="{491BF78A-429B-4D5F-BC2F-728E3EDD3409}"/>
              </a:ext>
            </a:extLst>
          </p:cNvPr>
          <p:cNvSpPr txBox="1"/>
          <p:nvPr/>
        </p:nvSpPr>
        <p:spPr>
          <a:xfrm>
            <a:off x="4541585" y="1712741"/>
            <a:ext cx="229103"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dirty="0"/>
              <a:t>No</a:t>
            </a:r>
          </a:p>
        </p:txBody>
      </p:sp>
      <p:cxnSp>
        <p:nvCxnSpPr>
          <p:cNvPr id="28" name="Straight Arrow Connector 27">
            <a:extLst>
              <a:ext uri="{FF2B5EF4-FFF2-40B4-BE49-F238E27FC236}">
                <a16:creationId xmlns:a16="http://schemas.microsoft.com/office/drawing/2014/main" id="{FEF1551D-DDB8-47EB-907B-A003AB7C7ADE}"/>
              </a:ext>
            </a:extLst>
          </p:cNvPr>
          <p:cNvCxnSpPr>
            <a:cxnSpLocks/>
            <a:stCxn id="6" idx="3"/>
            <a:endCxn id="17" idx="1"/>
          </p:cNvCxnSpPr>
          <p:nvPr/>
        </p:nvCxnSpPr>
        <p:spPr>
          <a:xfrm flipV="1">
            <a:off x="2546948" y="3490117"/>
            <a:ext cx="520288" cy="2781"/>
          </a:xfrm>
          <a:prstGeom prst="straightConnector1">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F3733F-1C80-4FD2-9FC2-D7904306054D}"/>
              </a:ext>
            </a:extLst>
          </p:cNvPr>
          <p:cNvCxnSpPr>
            <a:cxnSpLocks/>
            <a:stCxn id="17" idx="0"/>
            <a:endCxn id="22" idx="1"/>
          </p:cNvCxnSpPr>
          <p:nvPr/>
        </p:nvCxnSpPr>
        <p:spPr>
          <a:xfrm rot="5400000" flipH="1" flipV="1">
            <a:off x="4114489" y="1909167"/>
            <a:ext cx="1028544" cy="1144255"/>
          </a:xfrm>
          <a:prstGeom prst="bentConnector2">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30">
            <a:extLst>
              <a:ext uri="{FF2B5EF4-FFF2-40B4-BE49-F238E27FC236}">
                <a16:creationId xmlns:a16="http://schemas.microsoft.com/office/drawing/2014/main" id="{162228E5-11AF-4D3F-955C-22015000914B}"/>
              </a:ext>
            </a:extLst>
          </p:cNvPr>
          <p:cNvCxnSpPr>
            <a:cxnSpLocks/>
            <a:stCxn id="17" idx="2"/>
            <a:endCxn id="43" idx="1"/>
          </p:cNvCxnSpPr>
          <p:nvPr/>
        </p:nvCxnSpPr>
        <p:spPr>
          <a:xfrm rot="16200000" flipH="1">
            <a:off x="4002765" y="4038537"/>
            <a:ext cx="600815" cy="493076"/>
          </a:xfrm>
          <a:prstGeom prst="bentConnector2">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754C9DD-23E1-4E21-98AE-6B9DF5F41643}"/>
              </a:ext>
            </a:extLst>
          </p:cNvPr>
          <p:cNvSpPr txBox="1"/>
          <p:nvPr/>
        </p:nvSpPr>
        <p:spPr>
          <a:xfrm>
            <a:off x="4154731" y="4324841"/>
            <a:ext cx="277214"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dirty="0"/>
              <a:t>Yes</a:t>
            </a:r>
          </a:p>
        </p:txBody>
      </p:sp>
      <p:cxnSp>
        <p:nvCxnSpPr>
          <p:cNvPr id="50" name="Straight Arrow Connector 30">
            <a:extLst>
              <a:ext uri="{FF2B5EF4-FFF2-40B4-BE49-F238E27FC236}">
                <a16:creationId xmlns:a16="http://schemas.microsoft.com/office/drawing/2014/main" id="{D44E6BCB-41CE-4872-873E-84269EDE2191}"/>
              </a:ext>
            </a:extLst>
          </p:cNvPr>
          <p:cNvCxnSpPr>
            <a:cxnSpLocks/>
            <a:stCxn id="43" idx="2"/>
            <a:endCxn id="69" idx="1"/>
          </p:cNvCxnSpPr>
          <p:nvPr/>
        </p:nvCxnSpPr>
        <p:spPr>
          <a:xfrm rot="16200000" flipH="1">
            <a:off x="7147605" y="3471537"/>
            <a:ext cx="850052" cy="4067046"/>
          </a:xfrm>
          <a:prstGeom prst="bentConnector2">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3DED26C-7F11-4214-8654-D14146FBF614}"/>
              </a:ext>
            </a:extLst>
          </p:cNvPr>
          <p:cNvSpPr txBox="1"/>
          <p:nvPr/>
        </p:nvSpPr>
        <p:spPr>
          <a:xfrm>
            <a:off x="5633305" y="5671553"/>
            <a:ext cx="277214"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dirty="0"/>
              <a:t>Yes</a:t>
            </a:r>
          </a:p>
        </p:txBody>
      </p:sp>
      <p:sp>
        <p:nvSpPr>
          <p:cNvPr id="54" name="Rectangle 286">
            <a:extLst>
              <a:ext uri="{FF2B5EF4-FFF2-40B4-BE49-F238E27FC236}">
                <a16:creationId xmlns:a16="http://schemas.microsoft.com/office/drawing/2014/main" id="{59B27B5B-A0CA-4049-9C4B-CB679D72BBCC}"/>
              </a:ext>
            </a:extLst>
          </p:cNvPr>
          <p:cNvSpPr txBox="1">
            <a:spLocks noChangeArrowheads="1"/>
          </p:cNvSpPr>
          <p:nvPr/>
        </p:nvSpPr>
        <p:spPr bwMode="auto">
          <a:xfrm>
            <a:off x="7431440" y="4231839"/>
            <a:ext cx="1927225" cy="701731"/>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200" b="1" dirty="0">
                <a:solidFill>
                  <a:schemeClr val="bg1"/>
                </a:solidFill>
              </a:rPr>
              <a:t>Revise impact metrics </a:t>
            </a:r>
            <a:r>
              <a:rPr lang="en-US" sz="1200" dirty="0">
                <a:solidFill>
                  <a:schemeClr val="bg1"/>
                </a:solidFill>
              </a:rPr>
              <a:t>and </a:t>
            </a:r>
            <a:r>
              <a:rPr lang="en-US" sz="1200" b="1" dirty="0">
                <a:solidFill>
                  <a:schemeClr val="bg1"/>
                </a:solidFill>
              </a:rPr>
              <a:t>run Pre-Discovery </a:t>
            </a:r>
            <a:r>
              <a:rPr lang="en-US" sz="1200" dirty="0">
                <a:solidFill>
                  <a:schemeClr val="bg1"/>
                </a:solidFill>
              </a:rPr>
              <a:t>if needed</a:t>
            </a:r>
          </a:p>
        </p:txBody>
      </p:sp>
      <p:cxnSp>
        <p:nvCxnSpPr>
          <p:cNvPr id="55" name="Straight Arrow Connector 54">
            <a:extLst>
              <a:ext uri="{FF2B5EF4-FFF2-40B4-BE49-F238E27FC236}">
                <a16:creationId xmlns:a16="http://schemas.microsoft.com/office/drawing/2014/main" id="{32FD0861-34FA-448B-BC76-9AAFC09595BE}"/>
              </a:ext>
            </a:extLst>
          </p:cNvPr>
          <p:cNvCxnSpPr>
            <a:cxnSpLocks/>
            <a:stCxn id="43" idx="3"/>
            <a:endCxn id="54" idx="1"/>
          </p:cNvCxnSpPr>
          <p:nvPr/>
        </p:nvCxnSpPr>
        <p:spPr>
          <a:xfrm flipV="1">
            <a:off x="6528505" y="4582705"/>
            <a:ext cx="902935" cy="2778"/>
          </a:xfrm>
          <a:prstGeom prst="straightConnector1">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0" name="Rectangle 286">
            <a:extLst>
              <a:ext uri="{FF2B5EF4-FFF2-40B4-BE49-F238E27FC236}">
                <a16:creationId xmlns:a16="http://schemas.microsoft.com/office/drawing/2014/main" id="{4748269A-1460-4EAD-A811-7EEBD0B91069}"/>
              </a:ext>
            </a:extLst>
          </p:cNvPr>
          <p:cNvSpPr txBox="1">
            <a:spLocks noChangeArrowheads="1"/>
          </p:cNvSpPr>
          <p:nvPr/>
        </p:nvSpPr>
        <p:spPr bwMode="auto">
          <a:xfrm>
            <a:off x="9634729" y="2334267"/>
            <a:ext cx="1927225" cy="886397"/>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200" b="1" dirty="0">
                <a:solidFill>
                  <a:schemeClr val="bg1"/>
                </a:solidFill>
              </a:rPr>
              <a:t>Revise prioritization of product paths as part of PLC 1 in PLC Review meetings</a:t>
            </a:r>
          </a:p>
        </p:txBody>
      </p:sp>
      <p:cxnSp>
        <p:nvCxnSpPr>
          <p:cNvPr id="61" name="Straight Arrow Connector 30">
            <a:extLst>
              <a:ext uri="{FF2B5EF4-FFF2-40B4-BE49-F238E27FC236}">
                <a16:creationId xmlns:a16="http://schemas.microsoft.com/office/drawing/2014/main" id="{4D94E398-0C2A-4D1D-A2D6-8912EBF6EAF9}"/>
              </a:ext>
            </a:extLst>
          </p:cNvPr>
          <p:cNvCxnSpPr>
            <a:cxnSpLocks/>
            <a:stCxn id="22" idx="3"/>
            <a:endCxn id="60" idx="0"/>
          </p:cNvCxnSpPr>
          <p:nvPr/>
        </p:nvCxnSpPr>
        <p:spPr>
          <a:xfrm>
            <a:off x="7320837" y="1967022"/>
            <a:ext cx="3277505" cy="367245"/>
          </a:xfrm>
          <a:prstGeom prst="bentConnector2">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30">
            <a:extLst>
              <a:ext uri="{FF2B5EF4-FFF2-40B4-BE49-F238E27FC236}">
                <a16:creationId xmlns:a16="http://schemas.microsoft.com/office/drawing/2014/main" id="{4517B61A-708E-4FCE-857D-F16609242999}"/>
              </a:ext>
            </a:extLst>
          </p:cNvPr>
          <p:cNvCxnSpPr>
            <a:cxnSpLocks/>
            <a:stCxn id="54" idx="3"/>
            <a:endCxn id="142" idx="2"/>
          </p:cNvCxnSpPr>
          <p:nvPr/>
        </p:nvCxnSpPr>
        <p:spPr>
          <a:xfrm flipV="1">
            <a:off x="9358665" y="3735059"/>
            <a:ext cx="1239677" cy="847646"/>
          </a:xfrm>
          <a:prstGeom prst="bentConnector2">
            <a:avLst/>
          </a:prstGeom>
          <a:ln w="952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9" name="Rectangle 286">
            <a:extLst>
              <a:ext uri="{FF2B5EF4-FFF2-40B4-BE49-F238E27FC236}">
                <a16:creationId xmlns:a16="http://schemas.microsoft.com/office/drawing/2014/main" id="{3954FE6A-DE30-444E-8555-9F0418CE2F94}"/>
              </a:ext>
            </a:extLst>
          </p:cNvPr>
          <p:cNvSpPr txBox="1">
            <a:spLocks noChangeArrowheads="1"/>
          </p:cNvSpPr>
          <p:nvPr/>
        </p:nvSpPr>
        <p:spPr bwMode="auto">
          <a:xfrm>
            <a:off x="9606154" y="5671553"/>
            <a:ext cx="1927225" cy="517065"/>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200" b="1" dirty="0">
                <a:solidFill>
                  <a:schemeClr val="bg1"/>
                </a:solidFill>
              </a:rPr>
              <a:t>Add initiative to product backlog</a:t>
            </a:r>
          </a:p>
        </p:txBody>
      </p:sp>
      <p:sp>
        <p:nvSpPr>
          <p:cNvPr id="73" name="TextBox 72">
            <a:extLst>
              <a:ext uri="{FF2B5EF4-FFF2-40B4-BE49-F238E27FC236}">
                <a16:creationId xmlns:a16="http://schemas.microsoft.com/office/drawing/2014/main" id="{4CA88D7A-8EC7-4D4E-8344-46794DFD1E98}"/>
              </a:ext>
            </a:extLst>
          </p:cNvPr>
          <p:cNvSpPr txBox="1"/>
          <p:nvPr/>
        </p:nvSpPr>
        <p:spPr>
          <a:xfrm>
            <a:off x="7075510" y="4324841"/>
            <a:ext cx="229103"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dirty="0"/>
              <a:t>No</a:t>
            </a:r>
          </a:p>
        </p:txBody>
      </p:sp>
      <p:pic>
        <p:nvPicPr>
          <p:cNvPr id="83" name="Graphic 82" descr="User">
            <a:extLst>
              <a:ext uri="{FF2B5EF4-FFF2-40B4-BE49-F238E27FC236}">
                <a16:creationId xmlns:a16="http://schemas.microsoft.com/office/drawing/2014/main" id="{8C7CB6A7-B5F1-49A8-8246-5E913F6B5EE0}"/>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9712" y="4025040"/>
            <a:ext cx="258077" cy="258077"/>
          </a:xfrm>
          <a:prstGeom prst="rect">
            <a:avLst/>
          </a:prstGeom>
        </p:spPr>
      </p:pic>
      <p:pic>
        <p:nvPicPr>
          <p:cNvPr id="84" name="Graphic 83" descr="User">
            <a:extLst>
              <a:ext uri="{FF2B5EF4-FFF2-40B4-BE49-F238E27FC236}">
                <a16:creationId xmlns:a16="http://schemas.microsoft.com/office/drawing/2014/main" id="{4BC28E6E-730E-4DE4-B212-53FE3DFE9256}"/>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9712" y="4332991"/>
            <a:ext cx="258077" cy="258077"/>
          </a:xfrm>
          <a:prstGeom prst="rect">
            <a:avLst/>
          </a:prstGeom>
        </p:spPr>
      </p:pic>
      <p:sp>
        <p:nvSpPr>
          <p:cNvPr id="85" name="TextBox 84">
            <a:extLst>
              <a:ext uri="{FF2B5EF4-FFF2-40B4-BE49-F238E27FC236}">
                <a16:creationId xmlns:a16="http://schemas.microsoft.com/office/drawing/2014/main" id="{E6A42BBD-A3F4-4501-824E-C9001A568D20}"/>
              </a:ext>
            </a:extLst>
          </p:cNvPr>
          <p:cNvSpPr txBox="1"/>
          <p:nvPr/>
        </p:nvSpPr>
        <p:spPr>
          <a:xfrm>
            <a:off x="867322" y="4061745"/>
            <a:ext cx="1584376"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Idea owner/ TIS BP</a:t>
            </a:r>
          </a:p>
        </p:txBody>
      </p:sp>
      <p:pic>
        <p:nvPicPr>
          <p:cNvPr id="88" name="Graphic 87" descr="User">
            <a:extLst>
              <a:ext uri="{FF2B5EF4-FFF2-40B4-BE49-F238E27FC236}">
                <a16:creationId xmlns:a16="http://schemas.microsoft.com/office/drawing/2014/main" id="{9E0192D9-BABC-4901-B71C-21F4E7AA57F5}"/>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466784" y="5014391"/>
            <a:ext cx="258077" cy="258077"/>
          </a:xfrm>
          <a:prstGeom prst="rect">
            <a:avLst/>
          </a:prstGeom>
        </p:spPr>
      </p:pic>
      <p:sp>
        <p:nvSpPr>
          <p:cNvPr id="89" name="TextBox 88">
            <a:extLst>
              <a:ext uri="{FF2B5EF4-FFF2-40B4-BE49-F238E27FC236}">
                <a16:creationId xmlns:a16="http://schemas.microsoft.com/office/drawing/2014/main" id="{E34AF127-2B05-4ED5-964B-C2BA8DF3BD56}"/>
              </a:ext>
            </a:extLst>
          </p:cNvPr>
          <p:cNvSpPr txBox="1"/>
          <p:nvPr/>
        </p:nvSpPr>
        <p:spPr>
          <a:xfrm>
            <a:off x="7805509" y="5072172"/>
            <a:ext cx="1401168"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Idea owner/ TIS BP</a:t>
            </a:r>
          </a:p>
        </p:txBody>
      </p:sp>
      <p:pic>
        <p:nvPicPr>
          <p:cNvPr id="90" name="Graphic 89" descr="User">
            <a:extLst>
              <a:ext uri="{FF2B5EF4-FFF2-40B4-BE49-F238E27FC236}">
                <a16:creationId xmlns:a16="http://schemas.microsoft.com/office/drawing/2014/main" id="{0BC52539-991B-4A17-9E5B-9D248E849F05}"/>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84305" y="6291932"/>
            <a:ext cx="258077" cy="258077"/>
          </a:xfrm>
          <a:prstGeom prst="rect">
            <a:avLst/>
          </a:prstGeom>
        </p:spPr>
      </p:pic>
      <p:sp>
        <p:nvSpPr>
          <p:cNvPr id="91" name="TextBox 90">
            <a:extLst>
              <a:ext uri="{FF2B5EF4-FFF2-40B4-BE49-F238E27FC236}">
                <a16:creationId xmlns:a16="http://schemas.microsoft.com/office/drawing/2014/main" id="{EDCC939F-1A4D-4CE7-BFF2-EE8144B93D30}"/>
              </a:ext>
            </a:extLst>
          </p:cNvPr>
          <p:cNvSpPr txBox="1"/>
          <p:nvPr/>
        </p:nvSpPr>
        <p:spPr>
          <a:xfrm>
            <a:off x="10018016" y="6291932"/>
            <a:ext cx="1401168" cy="369332"/>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Idea owner/ Product owner</a:t>
            </a:r>
          </a:p>
        </p:txBody>
      </p:sp>
      <p:sp>
        <p:nvSpPr>
          <p:cNvPr id="106" name="TextBox 105">
            <a:extLst>
              <a:ext uri="{FF2B5EF4-FFF2-40B4-BE49-F238E27FC236}">
                <a16:creationId xmlns:a16="http://schemas.microsoft.com/office/drawing/2014/main" id="{9354F107-7238-496B-82E7-BECD24726A35}"/>
              </a:ext>
            </a:extLst>
          </p:cNvPr>
          <p:cNvSpPr txBox="1"/>
          <p:nvPr/>
        </p:nvSpPr>
        <p:spPr>
          <a:xfrm>
            <a:off x="867322" y="4332991"/>
            <a:ext cx="1584376"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Product owners </a:t>
            </a:r>
            <a:r>
              <a:rPr lang="en-US" sz="1200" dirty="0"/>
              <a:t>to help identify product paths</a:t>
            </a:r>
          </a:p>
        </p:txBody>
      </p:sp>
      <p:pic>
        <p:nvPicPr>
          <p:cNvPr id="112" name="Graphic 111" descr="User">
            <a:extLst>
              <a:ext uri="{FF2B5EF4-FFF2-40B4-BE49-F238E27FC236}">
                <a16:creationId xmlns:a16="http://schemas.microsoft.com/office/drawing/2014/main" id="{D046D465-5E3A-4A7C-858B-B07C1FC372C1}"/>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6636" y="1501728"/>
            <a:ext cx="193896" cy="193896"/>
          </a:xfrm>
          <a:prstGeom prst="rect">
            <a:avLst/>
          </a:prstGeom>
        </p:spPr>
      </p:pic>
      <p:sp>
        <p:nvSpPr>
          <p:cNvPr id="113" name="TextBox 112">
            <a:extLst>
              <a:ext uri="{FF2B5EF4-FFF2-40B4-BE49-F238E27FC236}">
                <a16:creationId xmlns:a16="http://schemas.microsoft.com/office/drawing/2014/main" id="{4595BB19-B516-41A4-A9FD-810B7757201F}"/>
              </a:ext>
            </a:extLst>
          </p:cNvPr>
          <p:cNvSpPr txBox="1"/>
          <p:nvPr/>
        </p:nvSpPr>
        <p:spPr>
          <a:xfrm>
            <a:off x="10083902" y="1526724"/>
            <a:ext cx="719021" cy="153888"/>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000" dirty="0"/>
              <a:t>Owner</a:t>
            </a:r>
          </a:p>
        </p:txBody>
      </p:sp>
      <p:pic>
        <p:nvPicPr>
          <p:cNvPr id="114" name="Graphic 113" descr="User">
            <a:extLst>
              <a:ext uri="{FF2B5EF4-FFF2-40B4-BE49-F238E27FC236}">
                <a16:creationId xmlns:a16="http://schemas.microsoft.com/office/drawing/2014/main" id="{39BF1E41-77D5-45EB-9856-E83EF7CA81DE}"/>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26636" y="1695624"/>
            <a:ext cx="193896" cy="193896"/>
          </a:xfrm>
          <a:prstGeom prst="rect">
            <a:avLst/>
          </a:prstGeom>
        </p:spPr>
      </p:pic>
      <p:sp>
        <p:nvSpPr>
          <p:cNvPr id="115" name="TextBox 114">
            <a:extLst>
              <a:ext uri="{FF2B5EF4-FFF2-40B4-BE49-F238E27FC236}">
                <a16:creationId xmlns:a16="http://schemas.microsoft.com/office/drawing/2014/main" id="{9816C755-4DD2-44E1-942B-49BA190DFA15}"/>
              </a:ext>
            </a:extLst>
          </p:cNvPr>
          <p:cNvSpPr txBox="1"/>
          <p:nvPr/>
        </p:nvSpPr>
        <p:spPr>
          <a:xfrm>
            <a:off x="10083902" y="1720620"/>
            <a:ext cx="719021" cy="153888"/>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000" dirty="0"/>
              <a:t>Stakeholder</a:t>
            </a:r>
          </a:p>
        </p:txBody>
      </p:sp>
      <p:pic>
        <p:nvPicPr>
          <p:cNvPr id="125" name="Graphic 124" descr="User">
            <a:extLst>
              <a:ext uri="{FF2B5EF4-FFF2-40B4-BE49-F238E27FC236}">
                <a16:creationId xmlns:a16="http://schemas.microsoft.com/office/drawing/2014/main" id="{2B90784C-9E4F-4015-9B8A-14131E3C0C8E}"/>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69712" y="4973568"/>
            <a:ext cx="258077" cy="258077"/>
          </a:xfrm>
          <a:prstGeom prst="rect">
            <a:avLst/>
          </a:prstGeom>
        </p:spPr>
      </p:pic>
      <p:sp>
        <p:nvSpPr>
          <p:cNvPr id="126" name="TextBox 125">
            <a:extLst>
              <a:ext uri="{FF2B5EF4-FFF2-40B4-BE49-F238E27FC236}">
                <a16:creationId xmlns:a16="http://schemas.microsoft.com/office/drawing/2014/main" id="{B662AE79-65AB-40B3-B3B6-749C4301CAC5}"/>
              </a:ext>
            </a:extLst>
          </p:cNvPr>
          <p:cNvSpPr txBox="1"/>
          <p:nvPr/>
        </p:nvSpPr>
        <p:spPr>
          <a:xfrm>
            <a:off x="867322" y="4973568"/>
            <a:ext cx="1584376"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Technology head </a:t>
            </a:r>
            <a:r>
              <a:rPr lang="en-US" sz="1200" dirty="0"/>
              <a:t>to help identify Tech dependencies</a:t>
            </a:r>
          </a:p>
        </p:txBody>
      </p:sp>
      <p:pic>
        <p:nvPicPr>
          <p:cNvPr id="127" name="Graphic 126" descr="User">
            <a:extLst>
              <a:ext uri="{FF2B5EF4-FFF2-40B4-BE49-F238E27FC236}">
                <a16:creationId xmlns:a16="http://schemas.microsoft.com/office/drawing/2014/main" id="{6F8200A4-A90B-4C11-BDBE-DF4C72A4FEF8}"/>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66784" y="5294165"/>
            <a:ext cx="258077" cy="258077"/>
          </a:xfrm>
          <a:prstGeom prst="rect">
            <a:avLst/>
          </a:prstGeom>
        </p:spPr>
      </p:pic>
      <p:sp>
        <p:nvSpPr>
          <p:cNvPr id="128" name="TextBox 127">
            <a:extLst>
              <a:ext uri="{FF2B5EF4-FFF2-40B4-BE49-F238E27FC236}">
                <a16:creationId xmlns:a16="http://schemas.microsoft.com/office/drawing/2014/main" id="{775D32CE-EB7A-494D-98DA-62B89223D094}"/>
              </a:ext>
            </a:extLst>
          </p:cNvPr>
          <p:cNvSpPr txBox="1"/>
          <p:nvPr/>
        </p:nvSpPr>
        <p:spPr>
          <a:xfrm>
            <a:off x="7805509" y="5294165"/>
            <a:ext cx="1401168" cy="553998"/>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Technology head </a:t>
            </a:r>
            <a:r>
              <a:rPr lang="en-US" sz="1200" dirty="0"/>
              <a:t>to help identify Tech dependencies</a:t>
            </a:r>
          </a:p>
        </p:txBody>
      </p:sp>
      <p:sp>
        <p:nvSpPr>
          <p:cNvPr id="138" name="TextBox 137">
            <a:extLst>
              <a:ext uri="{FF2B5EF4-FFF2-40B4-BE49-F238E27FC236}">
                <a16:creationId xmlns:a16="http://schemas.microsoft.com/office/drawing/2014/main" id="{CFAA111D-7853-4C42-8BEF-C78CE0A119A8}"/>
              </a:ext>
            </a:extLst>
          </p:cNvPr>
          <p:cNvSpPr txBox="1">
            <a:spLocks/>
          </p:cNvSpPr>
          <p:nvPr/>
        </p:nvSpPr>
        <p:spPr>
          <a:xfrm>
            <a:off x="5200889" y="2383137"/>
            <a:ext cx="2119948" cy="1587860"/>
          </a:xfrm>
          <a:prstGeom prst="rect">
            <a:avLst/>
          </a:prstGeom>
          <a:solidFill>
            <a:schemeClr val="bg1">
              <a:lumMod val="95000"/>
            </a:schemeClr>
          </a:solidFill>
          <a:ln w="9525">
            <a:noFill/>
          </a:ln>
        </p:spPr>
        <p:txBody>
          <a:bodyPr vert="horz" wrap="square" lIns="76200" tIns="76200" rIns="76200" bIns="7620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accent2"/>
              </a:solidFill>
            </a:endParaRPr>
          </a:p>
        </p:txBody>
      </p:sp>
      <p:pic>
        <p:nvPicPr>
          <p:cNvPr id="86" name="Graphic 85" descr="User">
            <a:extLst>
              <a:ext uri="{FF2B5EF4-FFF2-40B4-BE49-F238E27FC236}">
                <a16:creationId xmlns:a16="http://schemas.microsoft.com/office/drawing/2014/main" id="{C895FA62-1145-4885-A536-77912EBE819A}"/>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71772" y="2415993"/>
            <a:ext cx="258077" cy="258077"/>
          </a:xfrm>
          <a:prstGeom prst="rect">
            <a:avLst/>
          </a:prstGeom>
        </p:spPr>
      </p:pic>
      <p:sp>
        <p:nvSpPr>
          <p:cNvPr id="87" name="TextBox 86">
            <a:extLst>
              <a:ext uri="{FF2B5EF4-FFF2-40B4-BE49-F238E27FC236}">
                <a16:creationId xmlns:a16="http://schemas.microsoft.com/office/drawing/2014/main" id="{BD55840F-8630-4896-846F-B607CD032461}"/>
              </a:ext>
            </a:extLst>
          </p:cNvPr>
          <p:cNvSpPr txBox="1"/>
          <p:nvPr/>
        </p:nvSpPr>
        <p:spPr>
          <a:xfrm>
            <a:off x="5634589" y="2452698"/>
            <a:ext cx="1594885"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Idea owner/ TIS BP</a:t>
            </a:r>
          </a:p>
        </p:txBody>
      </p:sp>
      <p:pic>
        <p:nvPicPr>
          <p:cNvPr id="107" name="Graphic 106" descr="User">
            <a:extLst>
              <a:ext uri="{FF2B5EF4-FFF2-40B4-BE49-F238E27FC236}">
                <a16:creationId xmlns:a16="http://schemas.microsoft.com/office/drawing/2014/main" id="{0F3F5002-CDA4-4F59-A8D2-427707AF0225}"/>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71772" y="2754534"/>
            <a:ext cx="258077" cy="258077"/>
          </a:xfrm>
          <a:prstGeom prst="rect">
            <a:avLst/>
          </a:prstGeom>
        </p:spPr>
      </p:pic>
      <p:sp>
        <p:nvSpPr>
          <p:cNvPr id="108" name="TextBox 107">
            <a:extLst>
              <a:ext uri="{FF2B5EF4-FFF2-40B4-BE49-F238E27FC236}">
                <a16:creationId xmlns:a16="http://schemas.microsoft.com/office/drawing/2014/main" id="{751D3AF2-4820-4CB6-8B7C-BE76024E6B1A}"/>
              </a:ext>
            </a:extLst>
          </p:cNvPr>
          <p:cNvSpPr txBox="1"/>
          <p:nvPr/>
        </p:nvSpPr>
        <p:spPr>
          <a:xfrm>
            <a:off x="5634589" y="2754534"/>
            <a:ext cx="1594885"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Other TIS BPs </a:t>
            </a:r>
            <a:r>
              <a:rPr lang="en-US" sz="1200" dirty="0"/>
              <a:t>to validate the need of new  product paths</a:t>
            </a:r>
          </a:p>
        </p:txBody>
      </p:sp>
      <p:pic>
        <p:nvPicPr>
          <p:cNvPr id="131" name="Graphic 130" descr="User">
            <a:extLst>
              <a:ext uri="{FF2B5EF4-FFF2-40B4-BE49-F238E27FC236}">
                <a16:creationId xmlns:a16="http://schemas.microsoft.com/office/drawing/2014/main" id="{8EDD96BC-1BA4-4A12-8EC3-A3AD06C6336C}"/>
              </a:ext>
            </a:extLst>
          </p:cNvPr>
          <p:cNvPicPr>
            <a:picLocks/>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272420" y="3388995"/>
            <a:ext cx="258077" cy="258077"/>
          </a:xfrm>
          <a:prstGeom prst="rect">
            <a:avLst/>
          </a:prstGeom>
        </p:spPr>
      </p:pic>
      <p:sp>
        <p:nvSpPr>
          <p:cNvPr id="132" name="TextBox 131">
            <a:extLst>
              <a:ext uri="{FF2B5EF4-FFF2-40B4-BE49-F238E27FC236}">
                <a16:creationId xmlns:a16="http://schemas.microsoft.com/office/drawing/2014/main" id="{289EAC67-2DED-4A81-9D4B-EA1706BBC35E}"/>
              </a:ext>
            </a:extLst>
          </p:cNvPr>
          <p:cNvSpPr txBox="1"/>
          <p:nvPr/>
        </p:nvSpPr>
        <p:spPr>
          <a:xfrm>
            <a:off x="5634589" y="3388995"/>
            <a:ext cx="1594885"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Technology head </a:t>
            </a:r>
            <a:r>
              <a:rPr lang="en-US" sz="1200" dirty="0"/>
              <a:t>to help identify Tech dependencies</a:t>
            </a:r>
          </a:p>
        </p:txBody>
      </p:sp>
      <p:sp>
        <p:nvSpPr>
          <p:cNvPr id="142" name="TextBox 141">
            <a:extLst>
              <a:ext uri="{FF2B5EF4-FFF2-40B4-BE49-F238E27FC236}">
                <a16:creationId xmlns:a16="http://schemas.microsoft.com/office/drawing/2014/main" id="{4C7B144B-DA53-4241-B9F3-193E1F8553FF}"/>
              </a:ext>
            </a:extLst>
          </p:cNvPr>
          <p:cNvSpPr txBox="1">
            <a:spLocks/>
          </p:cNvSpPr>
          <p:nvPr/>
        </p:nvSpPr>
        <p:spPr>
          <a:xfrm>
            <a:off x="9634729" y="3293720"/>
            <a:ext cx="1927225" cy="441339"/>
          </a:xfrm>
          <a:prstGeom prst="rect">
            <a:avLst/>
          </a:prstGeom>
          <a:solidFill>
            <a:schemeClr val="bg1">
              <a:lumMod val="95000"/>
            </a:schemeClr>
          </a:solidFill>
          <a:ln w="9525">
            <a:noFill/>
          </a:ln>
        </p:spPr>
        <p:txBody>
          <a:bodyPr vert="horz" wrap="square" lIns="76200" tIns="76200" rIns="76200" bIns="7620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accent2"/>
              </a:solidFill>
            </a:endParaRPr>
          </a:p>
        </p:txBody>
      </p:sp>
      <p:pic>
        <p:nvPicPr>
          <p:cNvPr id="92" name="Graphic 91" descr="User">
            <a:extLst>
              <a:ext uri="{FF2B5EF4-FFF2-40B4-BE49-F238E27FC236}">
                <a16:creationId xmlns:a16="http://schemas.microsoft.com/office/drawing/2014/main" id="{FD58DE08-08BF-4659-B05C-D913BB862DF0}"/>
              </a:ext>
            </a:extLst>
          </p:cNvPr>
          <p:cNvPicPr>
            <a:picLocks/>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712880" y="3340234"/>
            <a:ext cx="258077" cy="258077"/>
          </a:xfrm>
          <a:prstGeom prst="rect">
            <a:avLst/>
          </a:prstGeom>
        </p:spPr>
      </p:pic>
      <p:sp>
        <p:nvSpPr>
          <p:cNvPr id="93" name="TextBox 92">
            <a:extLst>
              <a:ext uri="{FF2B5EF4-FFF2-40B4-BE49-F238E27FC236}">
                <a16:creationId xmlns:a16="http://schemas.microsoft.com/office/drawing/2014/main" id="{1EAB5C42-2B38-4893-B3F1-279504240179}"/>
              </a:ext>
            </a:extLst>
          </p:cNvPr>
          <p:cNvSpPr txBox="1"/>
          <p:nvPr/>
        </p:nvSpPr>
        <p:spPr>
          <a:xfrm>
            <a:off x="10046591" y="3340234"/>
            <a:ext cx="1401168" cy="369332"/>
          </a:xfrm>
          <a:prstGeom prst="rect">
            <a:avLst/>
          </a:prstGeom>
          <a:noFill/>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Lab Executive Team</a:t>
            </a:r>
          </a:p>
        </p:txBody>
      </p:sp>
      <p:grpSp>
        <p:nvGrpSpPr>
          <p:cNvPr id="5" name="Group 4">
            <a:extLst>
              <a:ext uri="{FF2B5EF4-FFF2-40B4-BE49-F238E27FC236}">
                <a16:creationId xmlns:a16="http://schemas.microsoft.com/office/drawing/2014/main" id="{922626BA-568A-4012-9171-F3D2229F5C3A}"/>
              </a:ext>
            </a:extLst>
          </p:cNvPr>
          <p:cNvGrpSpPr/>
          <p:nvPr/>
        </p:nvGrpSpPr>
        <p:grpSpPr>
          <a:xfrm>
            <a:off x="4549710" y="4090932"/>
            <a:ext cx="1978795" cy="989102"/>
            <a:chOff x="4944658" y="4090932"/>
            <a:chExt cx="1978795" cy="989102"/>
          </a:xfrm>
        </p:grpSpPr>
        <p:sp>
          <p:nvSpPr>
            <p:cNvPr id="43" name="Flowchart: Decision 42">
              <a:extLst>
                <a:ext uri="{FF2B5EF4-FFF2-40B4-BE49-F238E27FC236}">
                  <a16:creationId xmlns:a16="http://schemas.microsoft.com/office/drawing/2014/main" id="{566BE980-34D1-47FD-8DB5-59CDEB720A7C}"/>
                </a:ext>
              </a:extLst>
            </p:cNvPr>
            <p:cNvSpPr/>
            <p:nvPr/>
          </p:nvSpPr>
          <p:spPr>
            <a:xfrm>
              <a:off x="4944658" y="4090932"/>
              <a:ext cx="1978795" cy="989102"/>
            </a:xfrm>
            <a:prstGeom prst="flowChartDecision">
              <a:avLst/>
            </a:prstGeom>
            <a:solidFill>
              <a:schemeClr val="accent1"/>
            </a:solidFill>
            <a:ln>
              <a:solidFill>
                <a:schemeClr val="bg1"/>
              </a:solidFill>
            </a:ln>
            <a:effectLst/>
          </p:spPr>
          <p:txBody>
            <a:bodyPr vert="horz" wrap="square" lIns="73152" tIns="73152" rIns="73152" bIns="73152" numCol="1" anchor="ctr" anchorCtr="0" compatLnSpc="1">
              <a:prstTxWarp prst="textNoShape">
                <a:avLst/>
              </a:prstTxWarp>
              <a:noAutofit/>
            </a:bodyPr>
            <a:lstStyle/>
            <a:p>
              <a:pPr algn="ctr" defTabSz="895350">
                <a:buClr>
                  <a:schemeClr val="tx2"/>
                </a:buClr>
              </a:pPr>
              <a:endParaRPr lang="en-US" sz="1200" b="1" dirty="0"/>
            </a:p>
          </p:txBody>
        </p:sp>
        <p:sp>
          <p:nvSpPr>
            <p:cNvPr id="4" name="Rectangle 3">
              <a:extLst>
                <a:ext uri="{FF2B5EF4-FFF2-40B4-BE49-F238E27FC236}">
                  <a16:creationId xmlns:a16="http://schemas.microsoft.com/office/drawing/2014/main" id="{3DF12D7B-79A0-413E-A8CE-2823FA788E4C}"/>
                </a:ext>
              </a:extLst>
            </p:cNvPr>
            <p:cNvSpPr/>
            <p:nvPr/>
          </p:nvSpPr>
          <p:spPr>
            <a:xfrm>
              <a:off x="5201029" y="4425823"/>
              <a:ext cx="1466052" cy="369332"/>
            </a:xfrm>
            <a:prstGeom prst="rect">
              <a:avLst/>
            </a:prstGeom>
          </p:spPr>
          <p:txBody>
            <a:bodyPr wrap="square" lIns="0" tIns="0" rIns="0" bIns="0">
              <a:spAutoFit/>
            </a:bodyPr>
            <a:lstStyle/>
            <a:p>
              <a:pPr algn="ctr" defTabSz="895350">
                <a:buClr>
                  <a:schemeClr val="tx2"/>
                </a:buClr>
              </a:pPr>
              <a:r>
                <a:rPr lang="en-US" sz="1200" b="1" dirty="0"/>
                <a:t>Is there a product team aligned?</a:t>
              </a:r>
            </a:p>
          </p:txBody>
        </p:sp>
      </p:grpSp>
      <p:grpSp>
        <p:nvGrpSpPr>
          <p:cNvPr id="8" name="Group 7">
            <a:extLst>
              <a:ext uri="{FF2B5EF4-FFF2-40B4-BE49-F238E27FC236}">
                <a16:creationId xmlns:a16="http://schemas.microsoft.com/office/drawing/2014/main" id="{62776D20-8C37-4EBB-9178-7075AACAFEC2}"/>
              </a:ext>
            </a:extLst>
          </p:cNvPr>
          <p:cNvGrpSpPr/>
          <p:nvPr/>
        </p:nvGrpSpPr>
        <p:grpSpPr>
          <a:xfrm>
            <a:off x="3067236" y="2995566"/>
            <a:ext cx="1978795" cy="989102"/>
            <a:chOff x="3067236" y="2995566"/>
            <a:chExt cx="1978795" cy="989102"/>
          </a:xfrm>
        </p:grpSpPr>
        <p:sp>
          <p:nvSpPr>
            <p:cNvPr id="17" name="Flowchart: Decision 16">
              <a:extLst>
                <a:ext uri="{FF2B5EF4-FFF2-40B4-BE49-F238E27FC236}">
                  <a16:creationId xmlns:a16="http://schemas.microsoft.com/office/drawing/2014/main" id="{69902F81-87B2-48C2-8929-594D7DDB770B}"/>
                </a:ext>
              </a:extLst>
            </p:cNvPr>
            <p:cNvSpPr/>
            <p:nvPr/>
          </p:nvSpPr>
          <p:spPr>
            <a:xfrm>
              <a:off x="3067236" y="2995566"/>
              <a:ext cx="1978795" cy="989102"/>
            </a:xfrm>
            <a:prstGeom prst="flowChartDecision">
              <a:avLst/>
            </a:prstGeom>
            <a:solidFill>
              <a:schemeClr val="accent1"/>
            </a:solidFill>
            <a:ln>
              <a:solidFill>
                <a:schemeClr val="bg1"/>
              </a:solidFill>
            </a:ln>
            <a:effectLst/>
          </p:spPr>
          <p:txBody>
            <a:bodyPr vert="horz" wrap="square" lIns="73152" tIns="73152" rIns="73152" bIns="73152" numCol="1" anchor="ctr" anchorCtr="0" compatLnSpc="1">
              <a:prstTxWarp prst="textNoShape">
                <a:avLst/>
              </a:prstTxWarp>
              <a:noAutofit/>
            </a:bodyPr>
            <a:lstStyle/>
            <a:p>
              <a:pPr algn="ctr" defTabSz="895350">
                <a:buClr>
                  <a:schemeClr val="tx2"/>
                </a:buClr>
              </a:pPr>
              <a:endParaRPr lang="en-US" sz="1200" b="1" dirty="0"/>
            </a:p>
          </p:txBody>
        </p:sp>
        <p:sp>
          <p:nvSpPr>
            <p:cNvPr id="7" name="Rectangle 6">
              <a:extLst>
                <a:ext uri="{FF2B5EF4-FFF2-40B4-BE49-F238E27FC236}">
                  <a16:creationId xmlns:a16="http://schemas.microsoft.com/office/drawing/2014/main" id="{5ABA5E89-6FF5-4AB1-A2BC-56C1A8DBCC37}"/>
                </a:ext>
              </a:extLst>
            </p:cNvPr>
            <p:cNvSpPr/>
            <p:nvPr/>
          </p:nvSpPr>
          <p:spPr>
            <a:xfrm>
              <a:off x="3370130" y="3297931"/>
              <a:ext cx="1373006" cy="369332"/>
            </a:xfrm>
            <a:prstGeom prst="rect">
              <a:avLst/>
            </a:prstGeom>
          </p:spPr>
          <p:txBody>
            <a:bodyPr wrap="square" lIns="0" tIns="0" rIns="0" bIns="0">
              <a:spAutoFit/>
            </a:bodyPr>
            <a:lstStyle/>
            <a:p>
              <a:pPr algn="ctr" defTabSz="895350">
                <a:buClr>
                  <a:schemeClr val="tx2"/>
                </a:buClr>
              </a:pPr>
              <a:r>
                <a:rPr lang="en-US" sz="1200" b="1" dirty="0"/>
                <a:t>Product path already exists?</a:t>
              </a:r>
            </a:p>
          </p:txBody>
        </p:sp>
      </p:grpSp>
      <p:sp>
        <p:nvSpPr>
          <p:cNvPr id="74" name="Rectangle 73">
            <a:extLst>
              <a:ext uri="{FF2B5EF4-FFF2-40B4-BE49-F238E27FC236}">
                <a16:creationId xmlns:a16="http://schemas.microsoft.com/office/drawing/2014/main" id="{F2B9F402-404C-46C4-9D19-176B1E559AEA}"/>
              </a:ext>
            </a:extLst>
          </p:cNvPr>
          <p:cNvSpPr>
            <a:spLocks/>
          </p:cNvSpPr>
          <p:nvPr/>
        </p:nvSpPr>
        <p:spPr>
          <a:xfrm>
            <a:off x="427000" y="3962520"/>
            <a:ext cx="2119948" cy="478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b="1" dirty="0" err="1">
              <a:solidFill>
                <a:schemeClr val="tx1"/>
              </a:solidFill>
            </a:endParaRPr>
          </a:p>
        </p:txBody>
      </p:sp>
      <p:sp>
        <p:nvSpPr>
          <p:cNvPr id="75" name="Rectangle 74">
            <a:extLst>
              <a:ext uri="{FF2B5EF4-FFF2-40B4-BE49-F238E27FC236}">
                <a16:creationId xmlns:a16="http://schemas.microsoft.com/office/drawing/2014/main" id="{71960121-8F08-4293-904C-BB3A6874E4B0}"/>
              </a:ext>
            </a:extLst>
          </p:cNvPr>
          <p:cNvSpPr>
            <a:spLocks/>
          </p:cNvSpPr>
          <p:nvPr/>
        </p:nvSpPr>
        <p:spPr>
          <a:xfrm>
            <a:off x="5200889" y="2351877"/>
            <a:ext cx="2119948" cy="478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b="1" dirty="0" err="1">
              <a:solidFill>
                <a:schemeClr val="tx1"/>
              </a:solidFill>
            </a:endParaRPr>
          </a:p>
        </p:txBody>
      </p:sp>
      <p:sp>
        <p:nvSpPr>
          <p:cNvPr id="76" name="Rectangle 75">
            <a:extLst>
              <a:ext uri="{FF2B5EF4-FFF2-40B4-BE49-F238E27FC236}">
                <a16:creationId xmlns:a16="http://schemas.microsoft.com/office/drawing/2014/main" id="{D530F33B-A8B8-4821-85D5-AEDD79194E64}"/>
              </a:ext>
            </a:extLst>
          </p:cNvPr>
          <p:cNvSpPr>
            <a:spLocks/>
          </p:cNvSpPr>
          <p:nvPr/>
        </p:nvSpPr>
        <p:spPr>
          <a:xfrm>
            <a:off x="9606154" y="6214059"/>
            <a:ext cx="1927225" cy="478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b="1" dirty="0" err="1">
              <a:solidFill>
                <a:schemeClr val="tx1"/>
              </a:solidFill>
            </a:endParaRPr>
          </a:p>
        </p:txBody>
      </p:sp>
      <p:sp>
        <p:nvSpPr>
          <p:cNvPr id="77" name="Rectangle 76">
            <a:extLst>
              <a:ext uri="{FF2B5EF4-FFF2-40B4-BE49-F238E27FC236}">
                <a16:creationId xmlns:a16="http://schemas.microsoft.com/office/drawing/2014/main" id="{DDE06B13-AD19-4F67-9C96-30CD6C8C23E5}"/>
              </a:ext>
            </a:extLst>
          </p:cNvPr>
          <p:cNvSpPr>
            <a:spLocks/>
          </p:cNvSpPr>
          <p:nvPr/>
        </p:nvSpPr>
        <p:spPr>
          <a:xfrm>
            <a:off x="9634729" y="3252656"/>
            <a:ext cx="1927225" cy="478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b="1" dirty="0" err="1">
              <a:solidFill>
                <a:schemeClr val="tx1"/>
              </a:solidFill>
            </a:endParaRPr>
          </a:p>
        </p:txBody>
      </p:sp>
      <p:sp>
        <p:nvSpPr>
          <p:cNvPr id="78" name="Rectangle 77">
            <a:extLst>
              <a:ext uri="{FF2B5EF4-FFF2-40B4-BE49-F238E27FC236}">
                <a16:creationId xmlns:a16="http://schemas.microsoft.com/office/drawing/2014/main" id="{C34AFDFD-0758-407D-9A2C-E53B3EA8C7A3}"/>
              </a:ext>
            </a:extLst>
          </p:cNvPr>
          <p:cNvSpPr>
            <a:spLocks/>
          </p:cNvSpPr>
          <p:nvPr/>
        </p:nvSpPr>
        <p:spPr>
          <a:xfrm>
            <a:off x="7431440" y="4955187"/>
            <a:ext cx="1927225" cy="478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b="1" dirty="0" err="1">
              <a:solidFill>
                <a:schemeClr val="tx1"/>
              </a:solidFill>
            </a:endParaRPr>
          </a:p>
        </p:txBody>
      </p:sp>
      <p:sp>
        <p:nvSpPr>
          <p:cNvPr id="96" name="Rectangle 286">
            <a:extLst>
              <a:ext uri="{FF2B5EF4-FFF2-40B4-BE49-F238E27FC236}">
                <a16:creationId xmlns:a16="http://schemas.microsoft.com/office/drawing/2014/main" id="{0E83076C-B044-431E-AC17-88D192B9080A}"/>
              </a:ext>
            </a:extLst>
          </p:cNvPr>
          <p:cNvSpPr txBox="1">
            <a:spLocks noChangeArrowheads="1"/>
          </p:cNvSpPr>
          <p:nvPr/>
        </p:nvSpPr>
        <p:spPr bwMode="auto">
          <a:xfrm>
            <a:off x="10956974" y="1515021"/>
            <a:ext cx="161705" cy="155067"/>
          </a:xfrm>
          <a:prstGeom prst="rect">
            <a:avLst/>
          </a:prstGeom>
          <a:solidFill>
            <a:schemeClr val="accent4"/>
          </a:solidFill>
          <a:ln>
            <a:solidFill>
              <a:schemeClr val="bg1"/>
            </a:solidFill>
          </a:ln>
          <a:effectLst/>
          <a:extLst/>
        </p:spPr>
        <p:txBody>
          <a:bodyPr vert="horz" wrap="square" lIns="73152" tIns="73152" rIns="73152" bIns="73152" numCol="1" anchor="ctr" anchorCtr="0" compatLnSpc="1">
            <a:prstTxWarp prst="textNoShape">
              <a:avLst/>
            </a:prstTxWarp>
            <a:no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endParaRPr lang="en-US" sz="1200" b="1" dirty="0">
              <a:solidFill>
                <a:schemeClr val="bg1"/>
              </a:solidFill>
            </a:endParaRPr>
          </a:p>
        </p:txBody>
      </p:sp>
      <p:sp>
        <p:nvSpPr>
          <p:cNvPr id="99" name="Flowchart: Decision 98">
            <a:extLst>
              <a:ext uri="{FF2B5EF4-FFF2-40B4-BE49-F238E27FC236}">
                <a16:creationId xmlns:a16="http://schemas.microsoft.com/office/drawing/2014/main" id="{0E8BB277-4607-40B5-8E1C-4D8E2FFC05E3}"/>
              </a:ext>
            </a:extLst>
          </p:cNvPr>
          <p:cNvSpPr>
            <a:spLocks/>
          </p:cNvSpPr>
          <p:nvPr/>
        </p:nvSpPr>
        <p:spPr>
          <a:xfrm>
            <a:off x="10937310" y="1760251"/>
            <a:ext cx="195663" cy="206394"/>
          </a:xfrm>
          <a:prstGeom prst="flowChartDecision">
            <a:avLst/>
          </a:prstGeom>
          <a:solidFill>
            <a:schemeClr val="accent1"/>
          </a:solidFill>
          <a:ln>
            <a:solidFill>
              <a:schemeClr val="bg1"/>
            </a:solidFill>
          </a:ln>
          <a:effectLst/>
        </p:spPr>
        <p:txBody>
          <a:bodyPr vert="horz" wrap="square" lIns="73152" tIns="73152" rIns="73152" bIns="73152" numCol="1" anchor="ctr" anchorCtr="0" compatLnSpc="1">
            <a:prstTxWarp prst="textNoShape">
              <a:avLst/>
            </a:prstTxWarp>
            <a:noAutofit/>
          </a:bodyPr>
          <a:lstStyle/>
          <a:p>
            <a:pPr algn="ctr" defTabSz="895350">
              <a:buClr>
                <a:schemeClr val="tx2"/>
              </a:buClr>
            </a:pPr>
            <a:endParaRPr lang="en-US" sz="1200" b="1" dirty="0"/>
          </a:p>
        </p:txBody>
      </p:sp>
      <p:sp>
        <p:nvSpPr>
          <p:cNvPr id="101" name="TextBox 100">
            <a:extLst>
              <a:ext uri="{FF2B5EF4-FFF2-40B4-BE49-F238E27FC236}">
                <a16:creationId xmlns:a16="http://schemas.microsoft.com/office/drawing/2014/main" id="{8552504F-8AE7-4627-BD91-4511A59868C8}"/>
              </a:ext>
            </a:extLst>
          </p:cNvPr>
          <p:cNvSpPr txBox="1"/>
          <p:nvPr/>
        </p:nvSpPr>
        <p:spPr>
          <a:xfrm>
            <a:off x="11203791" y="1522564"/>
            <a:ext cx="847532" cy="15388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000" dirty="0"/>
              <a:t>Activity</a:t>
            </a:r>
          </a:p>
        </p:txBody>
      </p:sp>
      <p:sp>
        <p:nvSpPr>
          <p:cNvPr id="102" name="TextBox 101">
            <a:extLst>
              <a:ext uri="{FF2B5EF4-FFF2-40B4-BE49-F238E27FC236}">
                <a16:creationId xmlns:a16="http://schemas.microsoft.com/office/drawing/2014/main" id="{886F6D80-196A-41D3-8CD9-6BA2A91EC14B}"/>
              </a:ext>
            </a:extLst>
          </p:cNvPr>
          <p:cNvSpPr txBox="1"/>
          <p:nvPr/>
        </p:nvSpPr>
        <p:spPr>
          <a:xfrm>
            <a:off x="11203791" y="1780444"/>
            <a:ext cx="847532"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000" dirty="0"/>
              <a:t>Decision point in process</a:t>
            </a:r>
          </a:p>
        </p:txBody>
      </p:sp>
    </p:spTree>
    <p:extLst>
      <p:ext uri="{BB962C8B-B14F-4D97-AF65-F5344CB8AC3E}">
        <p14:creationId xmlns:p14="http://schemas.microsoft.com/office/powerpoint/2010/main" val="346741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9441E3F-94F5-4CAD-93C0-3D76996DF081}"/>
              </a:ext>
            </a:extLst>
          </p:cNvPr>
          <p:cNvSpPr>
            <a:spLocks/>
          </p:cNvSpPr>
          <p:nvPr/>
        </p:nvSpPr>
        <p:spPr>
          <a:xfrm>
            <a:off x="7958071" y="2340889"/>
            <a:ext cx="3648142" cy="3045466"/>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600" b="1" dirty="0" err="1">
              <a:solidFill>
                <a:schemeClr val="tx1"/>
              </a:solidFill>
            </a:endParaRPr>
          </a:p>
        </p:txBody>
      </p:sp>
      <p:sp>
        <p:nvSpPr>
          <p:cNvPr id="24" name="Rectangle 23">
            <a:extLst>
              <a:ext uri="{FF2B5EF4-FFF2-40B4-BE49-F238E27FC236}">
                <a16:creationId xmlns:a16="http://schemas.microsoft.com/office/drawing/2014/main" id="{767F5D40-4CC3-4BE4-B1F7-9C78CD6E5302}"/>
              </a:ext>
            </a:extLst>
          </p:cNvPr>
          <p:cNvSpPr>
            <a:spLocks/>
          </p:cNvSpPr>
          <p:nvPr/>
        </p:nvSpPr>
        <p:spPr>
          <a:xfrm>
            <a:off x="345166" y="2340889"/>
            <a:ext cx="3550973" cy="3045466"/>
          </a:xfrm>
          <a:prstGeom prst="rect">
            <a:avLst/>
          </a:prstGeom>
          <a:solidFill>
            <a:schemeClr val="bg1">
              <a:lumMod val="95000"/>
              <a:alpha val="4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600" b="1" dirty="0" err="1">
              <a:solidFill>
                <a:schemeClr val="tx1"/>
              </a:solidFill>
            </a:endParaRPr>
          </a:p>
        </p:txBody>
      </p:sp>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3352748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8" imgW="631" imgH="631" progId="TCLayout.ActiveDocument.1">
                  <p:embed/>
                </p:oleObj>
              </mc:Choice>
              <mc:Fallback>
                <p:oleObj name="think-cell Slide" r:id="rId8"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6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tabLst/>
            </a:pPr>
            <a:r>
              <a:rPr lang="en-US" sz="2600" dirty="0"/>
              <a:t>Through these intake processes, Idea Owners will have to generate artifacts to bring the idea and its value to life</a:t>
            </a:r>
          </a:p>
        </p:txBody>
      </p:sp>
      <p:sp>
        <p:nvSpPr>
          <p:cNvPr id="50" name="TextBox 49">
            <a:extLst>
              <a:ext uri="{FF2B5EF4-FFF2-40B4-BE49-F238E27FC236}">
                <a16:creationId xmlns:a16="http://schemas.microsoft.com/office/drawing/2014/main" id="{98D56CA2-69C2-41D8-A931-8204AB11E536}"/>
              </a:ext>
            </a:extLst>
          </p:cNvPr>
          <p:cNvSpPr txBox="1">
            <a:spLocks/>
          </p:cNvSpPr>
          <p:nvPr/>
        </p:nvSpPr>
        <p:spPr bwMode="gray">
          <a:xfrm>
            <a:off x="720473" y="2875820"/>
            <a:ext cx="3313309" cy="553998"/>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Idea concept (can be a description of idea, how it works, and any important callouts)</a:t>
            </a:r>
          </a:p>
        </p:txBody>
      </p:sp>
      <p:sp>
        <p:nvSpPr>
          <p:cNvPr id="51" name="Rectangle 50">
            <a:extLst>
              <a:ext uri="{FF2B5EF4-FFF2-40B4-BE49-F238E27FC236}">
                <a16:creationId xmlns:a16="http://schemas.microsoft.com/office/drawing/2014/main" id="{37A64B7C-9326-48F1-91B8-41FFF203D2F4}"/>
              </a:ext>
            </a:extLst>
          </p:cNvPr>
          <p:cNvSpPr/>
          <p:nvPr/>
        </p:nvSpPr>
        <p:spPr bwMode="gray">
          <a:xfrm>
            <a:off x="419108" y="2875820"/>
            <a:ext cx="198709" cy="215444"/>
          </a:xfrm>
          <a:prstGeom prst="rect">
            <a:avLst/>
          </a:prstGeom>
          <a:solidFill>
            <a:srgbClr val="FEFEFE"/>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accent3"/>
              </a:solidFill>
            </a:endParaRPr>
          </a:p>
        </p:txBody>
      </p:sp>
      <p:sp>
        <p:nvSpPr>
          <p:cNvPr id="54" name="TextBox 53">
            <a:extLst>
              <a:ext uri="{FF2B5EF4-FFF2-40B4-BE49-F238E27FC236}">
                <a16:creationId xmlns:a16="http://schemas.microsoft.com/office/drawing/2014/main" id="{D9AED49C-96BB-4E33-90DB-68B90210380A}"/>
              </a:ext>
            </a:extLst>
          </p:cNvPr>
          <p:cNvSpPr txBox="1">
            <a:spLocks/>
          </p:cNvSpPr>
          <p:nvPr/>
        </p:nvSpPr>
        <p:spPr bwMode="gray">
          <a:xfrm>
            <a:off x="687006" y="3694817"/>
            <a:ext cx="33133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Visual mockups, sketches, or prototypes of idea</a:t>
            </a:r>
          </a:p>
        </p:txBody>
      </p:sp>
      <p:sp>
        <p:nvSpPr>
          <p:cNvPr id="56" name="Rectangle 55">
            <a:extLst>
              <a:ext uri="{FF2B5EF4-FFF2-40B4-BE49-F238E27FC236}">
                <a16:creationId xmlns:a16="http://schemas.microsoft.com/office/drawing/2014/main" id="{0AC489D8-FA48-49BC-BDBB-54CCBB9323F5}"/>
              </a:ext>
            </a:extLst>
          </p:cNvPr>
          <p:cNvSpPr/>
          <p:nvPr/>
        </p:nvSpPr>
        <p:spPr bwMode="gray">
          <a:xfrm>
            <a:off x="419108" y="3723692"/>
            <a:ext cx="198709" cy="21544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67" name="TextBox 66">
            <a:extLst>
              <a:ext uri="{FF2B5EF4-FFF2-40B4-BE49-F238E27FC236}">
                <a16:creationId xmlns:a16="http://schemas.microsoft.com/office/drawing/2014/main" id="{BB3C96BE-3DCF-4720-93D9-707AF028C096}"/>
              </a:ext>
            </a:extLst>
          </p:cNvPr>
          <p:cNvSpPr txBox="1">
            <a:spLocks/>
          </p:cNvSpPr>
          <p:nvPr/>
        </p:nvSpPr>
        <p:spPr bwMode="gray">
          <a:xfrm>
            <a:off x="687006" y="4432417"/>
            <a:ext cx="33133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Business sponsor</a:t>
            </a:r>
          </a:p>
        </p:txBody>
      </p:sp>
      <p:sp>
        <p:nvSpPr>
          <p:cNvPr id="69" name="Rectangle 68">
            <a:extLst>
              <a:ext uri="{FF2B5EF4-FFF2-40B4-BE49-F238E27FC236}">
                <a16:creationId xmlns:a16="http://schemas.microsoft.com/office/drawing/2014/main" id="{7FE96B81-8C26-4E01-B1A0-4DB7C76EE448}"/>
              </a:ext>
            </a:extLst>
          </p:cNvPr>
          <p:cNvSpPr/>
          <p:nvPr/>
        </p:nvSpPr>
        <p:spPr bwMode="gray">
          <a:xfrm>
            <a:off x="419108" y="4463194"/>
            <a:ext cx="198709" cy="21544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14" name="Group 13">
            <a:extLst>
              <a:ext uri="{FF2B5EF4-FFF2-40B4-BE49-F238E27FC236}">
                <a16:creationId xmlns:a16="http://schemas.microsoft.com/office/drawing/2014/main" id="{BF62556B-5884-4F17-9EF8-CBF9529456A9}"/>
              </a:ext>
            </a:extLst>
          </p:cNvPr>
          <p:cNvGrpSpPr>
            <a:grpSpLocks/>
          </p:cNvGrpSpPr>
          <p:nvPr/>
        </p:nvGrpSpPr>
        <p:grpSpPr>
          <a:xfrm>
            <a:off x="419108" y="2491253"/>
            <a:ext cx="3648141" cy="276999"/>
            <a:chOff x="986003" y="2227986"/>
            <a:chExt cx="3067654" cy="276999"/>
          </a:xfrm>
        </p:grpSpPr>
        <p:sp>
          <p:nvSpPr>
            <p:cNvPr id="49" name="Rectangle 48">
              <a:extLst>
                <a:ext uri="{FF2B5EF4-FFF2-40B4-BE49-F238E27FC236}">
                  <a16:creationId xmlns:a16="http://schemas.microsoft.com/office/drawing/2014/main" id="{54DB14C7-8623-418A-9C0C-81553FDBE1EC}"/>
                </a:ext>
              </a:extLst>
            </p:cNvPr>
            <p:cNvSpPr>
              <a:spLocks/>
            </p:cNvSpPr>
            <p:nvPr/>
          </p:nvSpPr>
          <p:spPr bwMode="gray">
            <a:xfrm>
              <a:off x="986003" y="2227986"/>
              <a:ext cx="3067654"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noAutofit/>
            </a:bodyPr>
            <a:lstStyle/>
            <a:p>
              <a:r>
                <a:rPr lang="en-US" sz="1600" b="1" dirty="0">
                  <a:solidFill>
                    <a:schemeClr val="tx2"/>
                  </a:solidFill>
                </a:rPr>
                <a:t>Idea</a:t>
              </a:r>
            </a:p>
          </p:txBody>
        </p:sp>
        <p:cxnSp>
          <p:nvCxnSpPr>
            <p:cNvPr id="72" name="Straight Connector 71">
              <a:extLst>
                <a:ext uri="{FF2B5EF4-FFF2-40B4-BE49-F238E27FC236}">
                  <a16:creationId xmlns:a16="http://schemas.microsoft.com/office/drawing/2014/main" id="{84395DE1-3D45-4F84-B136-6D61B46AC159}"/>
                </a:ext>
              </a:extLst>
            </p:cNvPr>
            <p:cNvCxnSpPr>
              <a:cxnSpLocks/>
            </p:cNvCxnSpPr>
            <p:nvPr/>
          </p:nvCxnSpPr>
          <p:spPr bwMode="gray">
            <a:xfrm>
              <a:off x="986003" y="2504985"/>
              <a:ext cx="2856910" cy="0"/>
            </a:xfrm>
            <a:prstGeom prst="line">
              <a:avLst/>
            </a:prstGeom>
            <a:ln w="952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
        <p:nvSpPr>
          <p:cNvPr id="75" name="TextBox 74">
            <a:extLst>
              <a:ext uri="{FF2B5EF4-FFF2-40B4-BE49-F238E27FC236}">
                <a16:creationId xmlns:a16="http://schemas.microsoft.com/office/drawing/2014/main" id="{0D819F97-F698-494A-9D78-233EE600FE13}"/>
              </a:ext>
            </a:extLst>
          </p:cNvPr>
          <p:cNvSpPr txBox="1">
            <a:spLocks/>
          </p:cNvSpPr>
          <p:nvPr>
            <p:custDataLst>
              <p:tags r:id="rId4"/>
            </p:custDataLst>
          </p:nvPr>
        </p:nvSpPr>
        <p:spPr bwMode="gray">
          <a:xfrm>
            <a:off x="4526769" y="2875820"/>
            <a:ext cx="3205874" cy="1846659"/>
          </a:xfrm>
          <a:prstGeom prst="rect">
            <a:avLst/>
          </a:prstGeom>
          <a:noFill/>
          <a:ln>
            <a:noFill/>
          </a:ln>
          <a:effectLs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a:spcBef>
                <a:spcPct val="30000"/>
              </a:spcBef>
            </a:pPr>
            <a:r>
              <a:rPr lang="en-US" sz="1600" dirty="0"/>
              <a:t>Initial business case with </a:t>
            </a:r>
          </a:p>
          <a:p>
            <a:pPr marL="285750" indent="-285750">
              <a:spcBef>
                <a:spcPct val="30000"/>
              </a:spcBef>
              <a:buFont typeface="Wingdings" panose="05000000000000000000" pitchFamily="2" charset="2"/>
              <a:buChar char="§"/>
            </a:pPr>
            <a:r>
              <a:rPr lang="en-US" sz="1600" dirty="0"/>
              <a:t>High-level investment required</a:t>
            </a:r>
          </a:p>
          <a:p>
            <a:pPr marL="285750" indent="-285750">
              <a:spcBef>
                <a:spcPct val="30000"/>
              </a:spcBef>
              <a:buFont typeface="Wingdings" panose="05000000000000000000" pitchFamily="2" charset="2"/>
              <a:buChar char="§"/>
            </a:pPr>
            <a:r>
              <a:rPr lang="en-US" sz="1600" dirty="0"/>
              <a:t>ROI</a:t>
            </a:r>
          </a:p>
          <a:p>
            <a:pPr marL="285750" indent="-285750">
              <a:spcBef>
                <a:spcPct val="30000"/>
              </a:spcBef>
              <a:buFont typeface="Wingdings" panose="05000000000000000000" pitchFamily="2" charset="2"/>
              <a:buChar char="§"/>
            </a:pPr>
            <a:r>
              <a:rPr lang="en-US" sz="1600" dirty="0"/>
              <a:t>Timeline</a:t>
            </a:r>
          </a:p>
          <a:p>
            <a:pPr marL="285750" indent="-285750">
              <a:spcBef>
                <a:spcPct val="30000"/>
              </a:spcBef>
              <a:buFont typeface="Wingdings" panose="05000000000000000000" pitchFamily="2" charset="2"/>
              <a:buChar char="§"/>
            </a:pPr>
            <a:r>
              <a:rPr lang="en-US" sz="1600" dirty="0"/>
              <a:t>Risks and dependencies</a:t>
            </a:r>
          </a:p>
          <a:p>
            <a:pPr marL="285750" indent="-285750">
              <a:spcBef>
                <a:spcPct val="30000"/>
              </a:spcBef>
              <a:buFont typeface="Wingdings" panose="05000000000000000000" pitchFamily="2" charset="2"/>
              <a:buChar char="§"/>
            </a:pPr>
            <a:r>
              <a:rPr lang="en-US" sz="1600" dirty="0"/>
              <a:t>Suggested impact</a:t>
            </a:r>
          </a:p>
        </p:txBody>
      </p:sp>
      <p:sp>
        <p:nvSpPr>
          <p:cNvPr id="76" name="Rectangle 75">
            <a:extLst>
              <a:ext uri="{FF2B5EF4-FFF2-40B4-BE49-F238E27FC236}">
                <a16:creationId xmlns:a16="http://schemas.microsoft.com/office/drawing/2014/main" id="{0AB1BC60-0518-4156-A6EC-2A09FC5B29C9}"/>
              </a:ext>
            </a:extLst>
          </p:cNvPr>
          <p:cNvSpPr/>
          <p:nvPr/>
        </p:nvSpPr>
        <p:spPr bwMode="gray">
          <a:xfrm>
            <a:off x="4225403" y="2875820"/>
            <a:ext cx="198709" cy="187396"/>
          </a:xfrm>
          <a:prstGeom prst="rect">
            <a:avLst/>
          </a:prstGeom>
          <a:solidFill>
            <a:srgbClr val="FEFEFE"/>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accent3"/>
              </a:solidFill>
            </a:endParaRPr>
          </a:p>
        </p:txBody>
      </p:sp>
      <p:grpSp>
        <p:nvGrpSpPr>
          <p:cNvPr id="13" name="Group 12">
            <a:extLst>
              <a:ext uri="{FF2B5EF4-FFF2-40B4-BE49-F238E27FC236}">
                <a16:creationId xmlns:a16="http://schemas.microsoft.com/office/drawing/2014/main" id="{4FF97F70-59F6-4DEE-9B39-E0A4F06B6AFC}"/>
              </a:ext>
            </a:extLst>
          </p:cNvPr>
          <p:cNvGrpSpPr>
            <a:grpSpLocks/>
          </p:cNvGrpSpPr>
          <p:nvPr/>
        </p:nvGrpSpPr>
        <p:grpSpPr>
          <a:xfrm>
            <a:off x="4225403" y="2491253"/>
            <a:ext cx="3648141" cy="276999"/>
            <a:chOff x="4508850" y="2227986"/>
            <a:chExt cx="3067654" cy="276999"/>
          </a:xfrm>
        </p:grpSpPr>
        <p:sp>
          <p:nvSpPr>
            <p:cNvPr id="73" name="Rectangle 72">
              <a:extLst>
                <a:ext uri="{FF2B5EF4-FFF2-40B4-BE49-F238E27FC236}">
                  <a16:creationId xmlns:a16="http://schemas.microsoft.com/office/drawing/2014/main" id="{0D405058-2FDA-406D-A639-91F85F006BE1}"/>
                </a:ext>
              </a:extLst>
            </p:cNvPr>
            <p:cNvSpPr>
              <a:spLocks/>
            </p:cNvSpPr>
            <p:nvPr/>
          </p:nvSpPr>
          <p:spPr bwMode="gray">
            <a:xfrm>
              <a:off x="4508850" y="2227986"/>
              <a:ext cx="3067654"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noAutofit/>
            </a:bodyPr>
            <a:lstStyle/>
            <a:p>
              <a:r>
                <a:rPr lang="en-US" sz="1600" b="1" dirty="0">
                  <a:solidFill>
                    <a:schemeClr val="tx2"/>
                  </a:solidFill>
                </a:rPr>
                <a:t>High-level business case</a:t>
              </a:r>
            </a:p>
          </p:txBody>
        </p:sp>
        <p:cxnSp>
          <p:nvCxnSpPr>
            <p:cNvPr id="86" name="Straight Connector 85">
              <a:extLst>
                <a:ext uri="{FF2B5EF4-FFF2-40B4-BE49-F238E27FC236}">
                  <a16:creationId xmlns:a16="http://schemas.microsoft.com/office/drawing/2014/main" id="{F221CA34-C4EF-4D82-A739-02CC3A9E9B95}"/>
                </a:ext>
              </a:extLst>
            </p:cNvPr>
            <p:cNvCxnSpPr>
              <a:cxnSpLocks/>
            </p:cNvCxnSpPr>
            <p:nvPr/>
          </p:nvCxnSpPr>
          <p:spPr bwMode="gray">
            <a:xfrm>
              <a:off x="4508850" y="2504985"/>
              <a:ext cx="2832167" cy="0"/>
            </a:xfrm>
            <a:prstGeom prst="line">
              <a:avLst/>
            </a:prstGeom>
            <a:ln w="952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D4C7E076-BF92-47BA-8AE9-CD50FF501A14}"/>
              </a:ext>
            </a:extLst>
          </p:cNvPr>
          <p:cNvSpPr txBox="1">
            <a:spLocks/>
          </p:cNvSpPr>
          <p:nvPr/>
        </p:nvSpPr>
        <p:spPr bwMode="gray">
          <a:xfrm>
            <a:off x="8333064" y="2837320"/>
            <a:ext cx="3151253" cy="492443"/>
          </a:xfrm>
          <a:prstGeom prst="rect">
            <a:avLst/>
          </a:prstGeom>
          <a:noFill/>
          <a:ln>
            <a:noFill/>
          </a:ln>
          <a:effectLs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Proposed Product Owner (if not Idea Owner)</a:t>
            </a:r>
          </a:p>
        </p:txBody>
      </p:sp>
      <p:sp>
        <p:nvSpPr>
          <p:cNvPr id="90" name="Rectangle 89">
            <a:extLst>
              <a:ext uri="{FF2B5EF4-FFF2-40B4-BE49-F238E27FC236}">
                <a16:creationId xmlns:a16="http://schemas.microsoft.com/office/drawing/2014/main" id="{4370234C-35D2-45AC-9DA9-CFE0B60AF1C3}"/>
              </a:ext>
            </a:extLst>
          </p:cNvPr>
          <p:cNvSpPr/>
          <p:nvPr/>
        </p:nvSpPr>
        <p:spPr bwMode="gray">
          <a:xfrm>
            <a:off x="8031698" y="2875820"/>
            <a:ext cx="198709" cy="188500"/>
          </a:xfrm>
          <a:prstGeom prst="rect">
            <a:avLst/>
          </a:prstGeom>
          <a:solidFill>
            <a:srgbClr val="FEFEFE"/>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accent3"/>
              </a:solidFill>
            </a:endParaRPr>
          </a:p>
        </p:txBody>
      </p:sp>
      <p:sp>
        <p:nvSpPr>
          <p:cNvPr id="92" name="TextBox 91">
            <a:extLst>
              <a:ext uri="{FF2B5EF4-FFF2-40B4-BE49-F238E27FC236}">
                <a16:creationId xmlns:a16="http://schemas.microsoft.com/office/drawing/2014/main" id="{BC5150BA-96A6-44B1-B014-7B635E9E7630}"/>
              </a:ext>
            </a:extLst>
          </p:cNvPr>
          <p:cNvSpPr txBox="1">
            <a:spLocks/>
          </p:cNvSpPr>
          <p:nvPr/>
        </p:nvSpPr>
        <p:spPr bwMode="gray">
          <a:xfrm>
            <a:off x="8333065" y="3510813"/>
            <a:ext cx="268786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Discovery workplan (e.g., Discovery Kickoff, Zero-Based Design, MVP)</a:t>
            </a:r>
          </a:p>
        </p:txBody>
      </p:sp>
      <p:sp>
        <p:nvSpPr>
          <p:cNvPr id="93" name="Rectangle 92">
            <a:extLst>
              <a:ext uri="{FF2B5EF4-FFF2-40B4-BE49-F238E27FC236}">
                <a16:creationId xmlns:a16="http://schemas.microsoft.com/office/drawing/2014/main" id="{D4E6001D-0F8E-454A-B8B7-4A09E8CD9863}"/>
              </a:ext>
            </a:extLst>
          </p:cNvPr>
          <p:cNvSpPr/>
          <p:nvPr/>
        </p:nvSpPr>
        <p:spPr bwMode="gray">
          <a:xfrm>
            <a:off x="8031698" y="3568563"/>
            <a:ext cx="198709" cy="1885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2" name="Group 1">
            <a:extLst>
              <a:ext uri="{FF2B5EF4-FFF2-40B4-BE49-F238E27FC236}">
                <a16:creationId xmlns:a16="http://schemas.microsoft.com/office/drawing/2014/main" id="{60AA2E5E-8B7F-4519-8399-B6183BA6EE05}"/>
              </a:ext>
            </a:extLst>
          </p:cNvPr>
          <p:cNvGrpSpPr>
            <a:grpSpLocks/>
          </p:cNvGrpSpPr>
          <p:nvPr/>
        </p:nvGrpSpPr>
        <p:grpSpPr>
          <a:xfrm>
            <a:off x="8031698" y="2491253"/>
            <a:ext cx="3648141" cy="276999"/>
            <a:chOff x="8031698" y="2227985"/>
            <a:chExt cx="3522847" cy="276999"/>
          </a:xfrm>
        </p:grpSpPr>
        <p:sp>
          <p:nvSpPr>
            <p:cNvPr id="87" name="Rectangle 86">
              <a:extLst>
                <a:ext uri="{FF2B5EF4-FFF2-40B4-BE49-F238E27FC236}">
                  <a16:creationId xmlns:a16="http://schemas.microsoft.com/office/drawing/2014/main" id="{0503FEED-E326-47F5-89A2-EC04DDCFAA41}"/>
                </a:ext>
              </a:extLst>
            </p:cNvPr>
            <p:cNvSpPr>
              <a:spLocks/>
            </p:cNvSpPr>
            <p:nvPr/>
          </p:nvSpPr>
          <p:spPr bwMode="gray">
            <a:xfrm>
              <a:off x="8031698" y="2227985"/>
              <a:ext cx="3522847" cy="2769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18288" rtlCol="0" anchor="ctr" anchorCtr="0">
              <a:noAutofit/>
            </a:bodyPr>
            <a:lstStyle/>
            <a:p>
              <a:r>
                <a:rPr lang="en-US" sz="1600" b="1" dirty="0">
                  <a:solidFill>
                    <a:schemeClr val="tx2"/>
                  </a:solidFill>
                </a:rPr>
                <a:t>Go-forward plan for Discovery </a:t>
              </a:r>
            </a:p>
          </p:txBody>
        </p:sp>
        <p:cxnSp>
          <p:nvCxnSpPr>
            <p:cNvPr id="100" name="Straight Connector 99">
              <a:extLst>
                <a:ext uri="{FF2B5EF4-FFF2-40B4-BE49-F238E27FC236}">
                  <a16:creationId xmlns:a16="http://schemas.microsoft.com/office/drawing/2014/main" id="{55F05518-EFFB-4128-9A42-A1E9497B5178}"/>
                </a:ext>
              </a:extLst>
            </p:cNvPr>
            <p:cNvCxnSpPr>
              <a:cxnSpLocks/>
            </p:cNvCxnSpPr>
            <p:nvPr/>
          </p:nvCxnSpPr>
          <p:spPr bwMode="gray">
            <a:xfrm>
              <a:off x="8031698" y="2504984"/>
              <a:ext cx="3334040" cy="0"/>
            </a:xfrm>
            <a:prstGeom prst="line">
              <a:avLst/>
            </a:prstGeom>
            <a:ln w="9525">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57F93216-2AAA-4A06-A8C6-250F70A52B68}"/>
              </a:ext>
            </a:extLst>
          </p:cNvPr>
          <p:cNvSpPr txBox="1">
            <a:spLocks/>
          </p:cNvSpPr>
          <p:nvPr/>
        </p:nvSpPr>
        <p:spPr bwMode="gray">
          <a:xfrm>
            <a:off x="8333064" y="4395390"/>
            <a:ext cx="3151253"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List of required resources (people + equipment) to begin Discovery </a:t>
            </a:r>
          </a:p>
        </p:txBody>
      </p:sp>
      <p:sp>
        <p:nvSpPr>
          <p:cNvPr id="102" name="Rectangle 101">
            <a:extLst>
              <a:ext uri="{FF2B5EF4-FFF2-40B4-BE49-F238E27FC236}">
                <a16:creationId xmlns:a16="http://schemas.microsoft.com/office/drawing/2014/main" id="{C63F1914-EE69-42BB-A230-15FF9523ADD7}"/>
              </a:ext>
            </a:extLst>
          </p:cNvPr>
          <p:cNvSpPr/>
          <p:nvPr/>
        </p:nvSpPr>
        <p:spPr bwMode="gray">
          <a:xfrm>
            <a:off x="8031698" y="4433890"/>
            <a:ext cx="198709" cy="18850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sp>
        <p:nvSpPr>
          <p:cNvPr id="39" name="TextBox 38">
            <a:extLst>
              <a:ext uri="{FF2B5EF4-FFF2-40B4-BE49-F238E27FC236}">
                <a16:creationId xmlns:a16="http://schemas.microsoft.com/office/drawing/2014/main" id="{0315A93F-6181-41FC-BD77-3139D2EE72D4}"/>
              </a:ext>
            </a:extLst>
          </p:cNvPr>
          <p:cNvSpPr txBox="1">
            <a:spLocks/>
          </p:cNvSpPr>
          <p:nvPr/>
        </p:nvSpPr>
        <p:spPr bwMode="gray">
          <a:xfrm>
            <a:off x="4526769" y="4893912"/>
            <a:ext cx="306672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t>High-level technology impact assessment </a:t>
            </a:r>
          </a:p>
        </p:txBody>
      </p:sp>
      <p:sp>
        <p:nvSpPr>
          <p:cNvPr id="40" name="Rectangle 39">
            <a:extLst>
              <a:ext uri="{FF2B5EF4-FFF2-40B4-BE49-F238E27FC236}">
                <a16:creationId xmlns:a16="http://schemas.microsoft.com/office/drawing/2014/main" id="{F4A7DA4A-68A0-48CF-A81D-37A77E2F0A40}"/>
              </a:ext>
            </a:extLst>
          </p:cNvPr>
          <p:cNvSpPr/>
          <p:nvPr/>
        </p:nvSpPr>
        <p:spPr bwMode="gray">
          <a:xfrm>
            <a:off x="4225403" y="4938713"/>
            <a:ext cx="198709" cy="18739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nvGrpSpPr>
          <p:cNvPr id="12" name="sticker">
            <a:extLst>
              <a:ext uri="{FF2B5EF4-FFF2-40B4-BE49-F238E27FC236}">
                <a16:creationId xmlns:a16="http://schemas.microsoft.com/office/drawing/2014/main" id="{BB40273D-E088-4FDD-81A0-642384594A3B}"/>
              </a:ext>
            </a:extLst>
          </p:cNvPr>
          <p:cNvGrpSpPr/>
          <p:nvPr/>
        </p:nvGrpSpPr>
        <p:grpSpPr>
          <a:xfrm>
            <a:off x="10882794" y="1540371"/>
            <a:ext cx="890116" cy="212366"/>
            <a:chOff x="10882793" y="1540371"/>
            <a:chExt cx="890116" cy="212366"/>
          </a:xfrm>
        </p:grpSpPr>
        <p:sp>
          <p:nvSpPr>
            <p:cNvPr id="43" name="StickerRectangle">
              <a:extLst>
                <a:ext uri="{FF2B5EF4-FFF2-40B4-BE49-F238E27FC236}">
                  <a16:creationId xmlns:a16="http://schemas.microsoft.com/office/drawing/2014/main" id="{1C4FA6DA-C25E-49F9-8EA8-E366B65F925D}"/>
                </a:ext>
              </a:extLst>
            </p:cNvPr>
            <p:cNvSpPr>
              <a:spLocks noChangeArrowheads="1"/>
            </p:cNvSpPr>
            <p:nvPr/>
          </p:nvSpPr>
          <p:spPr bwMode="auto">
            <a:xfrm>
              <a:off x="10882793" y="1540371"/>
              <a:ext cx="890116"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CHECKLIST</a:t>
              </a:r>
            </a:p>
          </p:txBody>
        </p:sp>
        <p:cxnSp>
          <p:nvCxnSpPr>
            <p:cNvPr id="44" name="AutoShape 31">
              <a:extLst>
                <a:ext uri="{FF2B5EF4-FFF2-40B4-BE49-F238E27FC236}">
                  <a16:creationId xmlns:a16="http://schemas.microsoft.com/office/drawing/2014/main" id="{CCEEAD99-4946-4853-809B-3C78799BAFF6}"/>
                </a:ext>
              </a:extLst>
            </p:cNvPr>
            <p:cNvCxnSpPr>
              <a:cxnSpLocks noChangeShapeType="1"/>
              <a:stCxn id="43" idx="2"/>
              <a:endCxn id="43" idx="4"/>
            </p:cNvCxnSpPr>
            <p:nvPr/>
          </p:nvCxnSpPr>
          <p:spPr bwMode="auto">
            <a:xfrm>
              <a:off x="10882793"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5" name="AutoShape 32">
              <a:extLst>
                <a:ext uri="{FF2B5EF4-FFF2-40B4-BE49-F238E27FC236}">
                  <a16:creationId xmlns:a16="http://schemas.microsoft.com/office/drawing/2014/main" id="{BAE97A40-0A4E-4ED7-8BA2-C747D09A2AF4}"/>
                </a:ext>
              </a:extLst>
            </p:cNvPr>
            <p:cNvCxnSpPr>
              <a:cxnSpLocks noChangeShapeType="1"/>
              <a:stCxn id="43" idx="4"/>
              <a:endCxn id="43" idx="6"/>
            </p:cNvCxnSpPr>
            <p:nvPr/>
          </p:nvCxnSpPr>
          <p:spPr bwMode="auto">
            <a:xfrm>
              <a:off x="10882793" y="1752737"/>
              <a:ext cx="890116"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38" name="Rectangle 37">
            <a:extLst>
              <a:ext uri="{FF2B5EF4-FFF2-40B4-BE49-F238E27FC236}">
                <a16:creationId xmlns:a16="http://schemas.microsoft.com/office/drawing/2014/main" id="{6995F0C0-8665-4346-ADE3-406CD3DE179F}"/>
              </a:ext>
            </a:extLst>
          </p:cNvPr>
          <p:cNvSpPr/>
          <p:nvPr/>
        </p:nvSpPr>
        <p:spPr>
          <a:xfrm>
            <a:off x="4000315" y="1885033"/>
            <a:ext cx="7605897"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bg1"/>
                </a:solidFill>
              </a:rPr>
              <a:t>Pre-Discovery</a:t>
            </a:r>
          </a:p>
        </p:txBody>
      </p:sp>
      <p:sp>
        <p:nvSpPr>
          <p:cNvPr id="41" name="Rectangle 40">
            <a:extLst>
              <a:ext uri="{FF2B5EF4-FFF2-40B4-BE49-F238E27FC236}">
                <a16:creationId xmlns:a16="http://schemas.microsoft.com/office/drawing/2014/main" id="{DAC91010-3784-4AFD-A0C0-B352E3288F59}"/>
              </a:ext>
            </a:extLst>
          </p:cNvPr>
          <p:cNvSpPr/>
          <p:nvPr/>
        </p:nvSpPr>
        <p:spPr>
          <a:xfrm>
            <a:off x="345165" y="1885033"/>
            <a:ext cx="3550973"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bg1"/>
                </a:solidFill>
              </a:rPr>
              <a:t>Ideate </a:t>
            </a:r>
          </a:p>
        </p:txBody>
      </p:sp>
      <p:cxnSp>
        <p:nvCxnSpPr>
          <p:cNvPr id="5" name="Straight Connector 4">
            <a:extLst>
              <a:ext uri="{FF2B5EF4-FFF2-40B4-BE49-F238E27FC236}">
                <a16:creationId xmlns:a16="http://schemas.microsoft.com/office/drawing/2014/main" id="{9FF2BCD8-0582-4640-B4F1-B600495EB1C0}"/>
              </a:ext>
            </a:extLst>
          </p:cNvPr>
          <p:cNvCxnSpPr>
            <a:stCxn id="38" idx="1"/>
            <a:endCxn id="41" idx="3"/>
          </p:cNvCxnSpPr>
          <p:nvPr/>
        </p:nvCxnSpPr>
        <p:spPr>
          <a:xfrm flipH="1">
            <a:off x="3896138" y="2079741"/>
            <a:ext cx="104177"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EA58806-1D6A-4C19-A59D-6932CB9BF196}"/>
              </a:ext>
            </a:extLst>
          </p:cNvPr>
          <p:cNvSpPr/>
          <p:nvPr>
            <p:custDataLst>
              <p:tags r:id="rId5"/>
            </p:custDataLst>
          </p:nvPr>
        </p:nvSpPr>
        <p:spPr>
          <a:xfrm>
            <a:off x="345165" y="5645206"/>
            <a:ext cx="11261047" cy="811100"/>
          </a:xfrm>
          <a:prstGeom prst="rect">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ct val="40000"/>
              </a:spcBef>
              <a:buFont typeface="Wingdings" panose="05000000000000000000" pitchFamily="2" charset="2"/>
              <a:buChar char="§"/>
            </a:pPr>
            <a:r>
              <a:rPr lang="en-CA" sz="1600" b="1" dirty="0">
                <a:solidFill>
                  <a:schemeClr val="bg1"/>
                </a:solidFill>
              </a:rPr>
              <a:t>TIS will partner with business-side Idea Owners to support ideas through Ideate and Pre-Discovery</a:t>
            </a:r>
          </a:p>
          <a:p>
            <a:pPr marL="285750" indent="-285750">
              <a:spcBef>
                <a:spcPct val="40000"/>
              </a:spcBef>
              <a:buFont typeface="Wingdings" panose="05000000000000000000" pitchFamily="2" charset="2"/>
              <a:buChar char="§"/>
            </a:pPr>
            <a:r>
              <a:rPr lang="en-CA" sz="1600" b="1" dirty="0">
                <a:solidFill>
                  <a:schemeClr val="bg1"/>
                </a:solidFill>
              </a:rPr>
              <a:t>LP IRD will own Ideate and parts of Pre-Discovery for LP-related product ideas</a:t>
            </a:r>
          </a:p>
        </p:txBody>
      </p:sp>
      <p:grpSp>
        <p:nvGrpSpPr>
          <p:cNvPr id="11" name="Group 10">
            <a:extLst>
              <a:ext uri="{FF2B5EF4-FFF2-40B4-BE49-F238E27FC236}">
                <a16:creationId xmlns:a16="http://schemas.microsoft.com/office/drawing/2014/main" id="{D111C18D-2E3C-454D-A68A-BB0CC1B56D51}"/>
              </a:ext>
            </a:extLst>
          </p:cNvPr>
          <p:cNvGrpSpPr/>
          <p:nvPr/>
        </p:nvGrpSpPr>
        <p:grpSpPr>
          <a:xfrm>
            <a:off x="10794205" y="5605618"/>
            <a:ext cx="812005" cy="890276"/>
            <a:chOff x="10794205" y="5605618"/>
            <a:chExt cx="812005" cy="890276"/>
          </a:xfrm>
          <a:solidFill>
            <a:schemeClr val="bg1"/>
          </a:solidFill>
        </p:grpSpPr>
        <p:sp>
          <p:nvSpPr>
            <p:cNvPr id="10" name="Right Triangle 9">
              <a:extLst>
                <a:ext uri="{FF2B5EF4-FFF2-40B4-BE49-F238E27FC236}">
                  <a16:creationId xmlns:a16="http://schemas.microsoft.com/office/drawing/2014/main" id="{B1540930-D495-48F0-9487-C42ADB1AB640}"/>
                </a:ext>
              </a:extLst>
            </p:cNvPr>
            <p:cNvSpPr/>
            <p:nvPr/>
          </p:nvSpPr>
          <p:spPr>
            <a:xfrm flipH="1" flipV="1">
              <a:off x="10794205" y="5605618"/>
              <a:ext cx="812005" cy="445138"/>
            </a:xfrm>
            <a:prstGeom prst="r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46" name="Right Triangle 45">
              <a:extLst>
                <a:ext uri="{FF2B5EF4-FFF2-40B4-BE49-F238E27FC236}">
                  <a16:creationId xmlns:a16="http://schemas.microsoft.com/office/drawing/2014/main" id="{D6AFFD06-E3C0-4A8E-BB1A-AA3A67F292C5}"/>
                </a:ext>
              </a:extLst>
            </p:cNvPr>
            <p:cNvSpPr/>
            <p:nvPr/>
          </p:nvSpPr>
          <p:spPr>
            <a:xfrm flipH="1">
              <a:off x="10794205" y="6050756"/>
              <a:ext cx="812005" cy="445138"/>
            </a:xfrm>
            <a:prstGeom prst="rtTriangl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spTree>
    <p:extLst>
      <p:ext uri="{BB962C8B-B14F-4D97-AF65-F5344CB8AC3E}">
        <p14:creationId xmlns:p14="http://schemas.microsoft.com/office/powerpoint/2010/main" val="3841245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600F8CB-C74B-4279-AE9B-B5DDB35719E5}"/>
              </a:ext>
            </a:extLst>
          </p:cNvPr>
          <p:cNvGraphicFramePr>
            <a:graphicFrameLocks noChangeAspect="1"/>
          </p:cNvGraphicFramePr>
          <p:nvPr>
            <p:custDataLst>
              <p:tags r:id="rId2"/>
            </p:custDataLst>
            <p:extLst>
              <p:ext uri="{D42A27DB-BD31-4B8C-83A1-F6EECF244321}">
                <p14:modId xmlns:p14="http://schemas.microsoft.com/office/powerpoint/2010/main" val="3584730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6" name="think-cell Slide" r:id="rId5" imgW="395" imgH="396" progId="TCLayout.ActiveDocument.1">
                  <p:embed/>
                </p:oleObj>
              </mc:Choice>
              <mc:Fallback>
                <p:oleObj name="think-cell Slide" r:id="rId5" imgW="395" imgH="396" progId="TCLayout.ActiveDocument.1">
                  <p:embed/>
                  <p:pic>
                    <p:nvPicPr>
                      <p:cNvPr id="5" name="Object 4" hidden="1">
                        <a:extLst>
                          <a:ext uri="{FF2B5EF4-FFF2-40B4-BE49-F238E27FC236}">
                            <a16:creationId xmlns:a16="http://schemas.microsoft.com/office/drawing/2014/main" id="{8600F8CB-C74B-4279-AE9B-B5DDB35719E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976E3C9-C6D4-491C-850A-7F2503638A17}"/>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AF8DEB15-D58E-43B7-AE95-3F6C3F9BAD35}"/>
              </a:ext>
            </a:extLst>
          </p:cNvPr>
          <p:cNvSpPr>
            <a:spLocks noGrp="1"/>
          </p:cNvSpPr>
          <p:nvPr>
            <p:ph type="title"/>
          </p:nvPr>
        </p:nvSpPr>
        <p:spPr bwMode="auto">
          <a:xfrm>
            <a:off x="419108" y="513351"/>
            <a:ext cx="98864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r>
              <a:rPr lang="en-CA" dirty="0"/>
              <a:t>Pre-Discovery generates artifacts to capture ideas within a product path and shape go-forward approach </a:t>
            </a:r>
          </a:p>
        </p:txBody>
      </p:sp>
      <p:sp>
        <p:nvSpPr>
          <p:cNvPr id="21" name="5. Source">
            <a:extLst>
              <a:ext uri="{FF2B5EF4-FFF2-40B4-BE49-F238E27FC236}">
                <a16:creationId xmlns:a16="http://schemas.microsoft.com/office/drawing/2014/main" id="{C9E71E95-5728-4854-B3F8-17E77CC63888}"/>
              </a:ext>
            </a:extLst>
          </p:cNvPr>
          <p:cNvSpPr>
            <a:spLocks noChangeArrowheads="1"/>
          </p:cNvSpPr>
          <p:nvPr/>
        </p:nvSpPr>
        <p:spPr bwMode="auto">
          <a:xfrm>
            <a:off x="419100" y="6627912"/>
            <a:ext cx="1084405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619311" indent="-619311" defTabSz="914074">
              <a:tabLst>
                <a:tab pos="733645" algn="l"/>
              </a:tabLst>
            </a:pPr>
            <a:r>
              <a:rPr lang="en-CA" sz="1000">
                <a:solidFill>
                  <a:srgbClr val="7F7F7F"/>
                </a:solidFill>
                <a:latin typeface="+mn-lt"/>
                <a:ea typeface="+mn-ea"/>
              </a:rPr>
              <a:t>SOURCE: GTM Integrity PLC1 Review, March 2019</a:t>
            </a:r>
            <a:endParaRPr lang="en-US" sz="1000" dirty="0">
              <a:solidFill>
                <a:srgbClr val="7F7F7F"/>
              </a:solidFill>
              <a:latin typeface="+mn-lt"/>
              <a:ea typeface="+mn-ea"/>
            </a:endParaRPr>
          </a:p>
        </p:txBody>
      </p:sp>
      <p:sp>
        <p:nvSpPr>
          <p:cNvPr id="22" name="TextBox 21">
            <a:extLst>
              <a:ext uri="{FF2B5EF4-FFF2-40B4-BE49-F238E27FC236}">
                <a16:creationId xmlns:a16="http://schemas.microsoft.com/office/drawing/2014/main" id="{8DE9FC07-E651-4CEC-AB75-FD7021CA9A2A}"/>
              </a:ext>
            </a:extLst>
          </p:cNvPr>
          <p:cNvSpPr txBox="1">
            <a:spLocks/>
          </p:cNvSpPr>
          <p:nvPr/>
        </p:nvSpPr>
        <p:spPr bwMode="gray">
          <a:xfrm>
            <a:off x="419108" y="1521740"/>
            <a:ext cx="3669389" cy="200055"/>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Business problem / proposed solution</a:t>
            </a:r>
          </a:p>
        </p:txBody>
      </p:sp>
      <p:sp>
        <p:nvSpPr>
          <p:cNvPr id="23" name="TextBox 22">
            <a:extLst>
              <a:ext uri="{FF2B5EF4-FFF2-40B4-BE49-F238E27FC236}">
                <a16:creationId xmlns:a16="http://schemas.microsoft.com/office/drawing/2014/main" id="{9FFCE530-43B2-400B-8F4A-8A415CBC8760}"/>
              </a:ext>
            </a:extLst>
          </p:cNvPr>
          <p:cNvSpPr txBox="1">
            <a:spLocks/>
          </p:cNvSpPr>
          <p:nvPr/>
        </p:nvSpPr>
        <p:spPr bwMode="gray">
          <a:xfrm>
            <a:off x="4259784" y="1521740"/>
            <a:ext cx="3669389" cy="246221"/>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Examples from the field</a:t>
            </a:r>
          </a:p>
        </p:txBody>
      </p:sp>
      <p:sp>
        <p:nvSpPr>
          <p:cNvPr id="24" name="TextBox 23">
            <a:extLst>
              <a:ext uri="{FF2B5EF4-FFF2-40B4-BE49-F238E27FC236}">
                <a16:creationId xmlns:a16="http://schemas.microsoft.com/office/drawing/2014/main" id="{F11D6DAD-8670-4F95-8E4C-87EF29DBF2C9}"/>
              </a:ext>
            </a:extLst>
          </p:cNvPr>
          <p:cNvSpPr txBox="1">
            <a:spLocks/>
          </p:cNvSpPr>
          <p:nvPr/>
        </p:nvSpPr>
        <p:spPr bwMode="gray">
          <a:xfrm>
            <a:off x="8100462" y="1521740"/>
            <a:ext cx="3669389" cy="246221"/>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Business impact</a:t>
            </a:r>
          </a:p>
        </p:txBody>
      </p:sp>
      <p:sp>
        <p:nvSpPr>
          <p:cNvPr id="25" name="TextBox 24">
            <a:extLst>
              <a:ext uri="{FF2B5EF4-FFF2-40B4-BE49-F238E27FC236}">
                <a16:creationId xmlns:a16="http://schemas.microsoft.com/office/drawing/2014/main" id="{E89AC72A-C7D5-4401-9B70-7AFA9B42C02F}"/>
              </a:ext>
            </a:extLst>
          </p:cNvPr>
          <p:cNvSpPr txBox="1">
            <a:spLocks/>
          </p:cNvSpPr>
          <p:nvPr/>
        </p:nvSpPr>
        <p:spPr bwMode="gray">
          <a:xfrm>
            <a:off x="419108" y="4108331"/>
            <a:ext cx="3669389" cy="246221"/>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Semi-detailed solution / structure</a:t>
            </a:r>
          </a:p>
        </p:txBody>
      </p:sp>
      <p:sp>
        <p:nvSpPr>
          <p:cNvPr id="26" name="TextBox 25">
            <a:extLst>
              <a:ext uri="{FF2B5EF4-FFF2-40B4-BE49-F238E27FC236}">
                <a16:creationId xmlns:a16="http://schemas.microsoft.com/office/drawing/2014/main" id="{F1155D76-72E3-421A-9407-F7072B67ACA0}"/>
              </a:ext>
            </a:extLst>
          </p:cNvPr>
          <p:cNvSpPr txBox="1">
            <a:spLocks/>
          </p:cNvSpPr>
          <p:nvPr/>
        </p:nvSpPr>
        <p:spPr bwMode="gray">
          <a:xfrm>
            <a:off x="4259784" y="4108331"/>
            <a:ext cx="3669389" cy="246221"/>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Existing work</a:t>
            </a:r>
          </a:p>
        </p:txBody>
      </p:sp>
      <p:sp>
        <p:nvSpPr>
          <p:cNvPr id="27" name="TextBox 26">
            <a:extLst>
              <a:ext uri="{FF2B5EF4-FFF2-40B4-BE49-F238E27FC236}">
                <a16:creationId xmlns:a16="http://schemas.microsoft.com/office/drawing/2014/main" id="{EC082A79-AC98-4A05-B58F-FDC228EFEBAB}"/>
              </a:ext>
            </a:extLst>
          </p:cNvPr>
          <p:cNvSpPr txBox="1">
            <a:spLocks/>
          </p:cNvSpPr>
          <p:nvPr/>
        </p:nvSpPr>
        <p:spPr bwMode="gray">
          <a:xfrm>
            <a:off x="8100462" y="4108331"/>
            <a:ext cx="3669389" cy="246221"/>
          </a:xfrm>
          <a:prstGeom prst="rect">
            <a:avLst/>
          </a:prstGeom>
          <a:noFill/>
          <a:ln>
            <a:noFill/>
          </a:ln>
          <a:effectLs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Plan for Discovery phase</a:t>
            </a:r>
          </a:p>
        </p:txBody>
      </p:sp>
      <p:grpSp>
        <p:nvGrpSpPr>
          <p:cNvPr id="33" name="Group 32">
            <a:extLst>
              <a:ext uri="{FF2B5EF4-FFF2-40B4-BE49-F238E27FC236}">
                <a16:creationId xmlns:a16="http://schemas.microsoft.com/office/drawing/2014/main" id="{1171865A-DBBE-407C-86E8-504854B3A5F5}"/>
              </a:ext>
            </a:extLst>
          </p:cNvPr>
          <p:cNvGrpSpPr>
            <a:grpSpLocks/>
          </p:cNvGrpSpPr>
          <p:nvPr/>
        </p:nvGrpSpPr>
        <p:grpSpPr>
          <a:xfrm>
            <a:off x="419108" y="1812010"/>
            <a:ext cx="3754580" cy="2162912"/>
            <a:chOff x="567484" y="2035024"/>
            <a:chExt cx="3754580" cy="2162912"/>
          </a:xfrm>
        </p:grpSpPr>
        <p:pic>
          <p:nvPicPr>
            <p:cNvPr id="29" name="Picture 28">
              <a:extLst>
                <a:ext uri="{FF2B5EF4-FFF2-40B4-BE49-F238E27FC236}">
                  <a16:creationId xmlns:a16="http://schemas.microsoft.com/office/drawing/2014/main" id="{BFEFBE43-586A-45E4-A31D-7CACA9E6C646}"/>
                </a:ext>
              </a:extLst>
            </p:cNvPr>
            <p:cNvPicPr>
              <a:picLocks/>
            </p:cNvPicPr>
            <p:nvPr/>
          </p:nvPicPr>
          <p:blipFill>
            <a:blip r:embed="rId7" cstate="print">
              <a:extLst>
                <a:ext uri="{28A0092B-C50C-407E-A947-70E740481C1C}">
                  <a14:useLocalDpi xmlns:a14="http://schemas.microsoft.com/office/drawing/2010/main"/>
                </a:ext>
              </a:extLst>
            </a:blip>
            <a:stretch>
              <a:fillRect/>
            </a:stretch>
          </p:blipFill>
          <p:spPr>
            <a:xfrm>
              <a:off x="567484" y="2035024"/>
              <a:ext cx="3597239" cy="2039304"/>
            </a:xfrm>
            <a:prstGeom prst="rect">
              <a:avLst/>
            </a:prstGeom>
          </p:spPr>
        </p:pic>
        <p:pic>
          <p:nvPicPr>
            <p:cNvPr id="30" name="Picture 29">
              <a:extLst>
                <a:ext uri="{FF2B5EF4-FFF2-40B4-BE49-F238E27FC236}">
                  <a16:creationId xmlns:a16="http://schemas.microsoft.com/office/drawing/2014/main" id="{A8EF1784-252C-4154-9151-05D00F972936}"/>
                </a:ext>
              </a:extLst>
            </p:cNvPr>
            <p:cNvPicPr>
              <a:picLocks/>
            </p:cNvPicPr>
            <p:nvPr/>
          </p:nvPicPr>
          <p:blipFill>
            <a:blip r:embed="rId8" cstate="print">
              <a:extLst>
                <a:ext uri="{28A0092B-C50C-407E-A947-70E740481C1C}">
                  <a14:useLocalDpi xmlns:a14="http://schemas.microsoft.com/office/drawing/2010/main"/>
                </a:ext>
              </a:extLst>
            </a:blip>
            <a:stretch>
              <a:fillRect/>
            </a:stretch>
          </p:blipFill>
          <p:spPr>
            <a:xfrm>
              <a:off x="724825" y="2158632"/>
              <a:ext cx="3597239" cy="2039304"/>
            </a:xfrm>
            <a:prstGeom prst="rect">
              <a:avLst/>
            </a:prstGeom>
          </p:spPr>
        </p:pic>
      </p:grpSp>
      <p:pic>
        <p:nvPicPr>
          <p:cNvPr id="32" name="Picture 31">
            <a:extLst>
              <a:ext uri="{FF2B5EF4-FFF2-40B4-BE49-F238E27FC236}">
                <a16:creationId xmlns:a16="http://schemas.microsoft.com/office/drawing/2014/main" id="{1358035C-924A-4F5D-A9B4-397AB62FD7DF}"/>
              </a:ext>
            </a:extLst>
          </p:cNvPr>
          <p:cNvPicPr>
            <a:picLocks/>
          </p:cNvPicPr>
          <p:nvPr/>
        </p:nvPicPr>
        <p:blipFill>
          <a:blip r:embed="rId9" cstate="print">
            <a:extLst>
              <a:ext uri="{28A0092B-C50C-407E-A947-70E740481C1C}">
                <a14:useLocalDpi xmlns:a14="http://schemas.microsoft.com/office/drawing/2010/main"/>
              </a:ext>
            </a:extLst>
          </a:blip>
          <a:stretch>
            <a:fillRect/>
          </a:stretch>
        </p:blipFill>
        <p:spPr>
          <a:xfrm>
            <a:off x="4259785" y="1812010"/>
            <a:ext cx="3758530" cy="2131195"/>
          </a:xfrm>
          <a:prstGeom prst="rect">
            <a:avLst/>
          </a:prstGeom>
        </p:spPr>
      </p:pic>
      <p:pic>
        <p:nvPicPr>
          <p:cNvPr id="34" name="Picture 33">
            <a:extLst>
              <a:ext uri="{FF2B5EF4-FFF2-40B4-BE49-F238E27FC236}">
                <a16:creationId xmlns:a16="http://schemas.microsoft.com/office/drawing/2014/main" id="{484CC41C-33A5-469C-B691-48D56447E3F9}"/>
              </a:ext>
            </a:extLst>
          </p:cNvPr>
          <p:cNvPicPr>
            <a:picLocks/>
          </p:cNvPicPr>
          <p:nvPr/>
        </p:nvPicPr>
        <p:blipFill>
          <a:blip r:embed="rId10" cstate="print">
            <a:extLst>
              <a:ext uri="{28A0092B-C50C-407E-A947-70E740481C1C}">
                <a14:useLocalDpi xmlns:a14="http://schemas.microsoft.com/office/drawing/2010/main"/>
              </a:ext>
            </a:extLst>
          </a:blip>
          <a:stretch>
            <a:fillRect/>
          </a:stretch>
        </p:blipFill>
        <p:spPr>
          <a:xfrm>
            <a:off x="8100462" y="1812010"/>
            <a:ext cx="3758530" cy="2131195"/>
          </a:xfrm>
          <a:prstGeom prst="rect">
            <a:avLst/>
          </a:prstGeom>
        </p:spPr>
      </p:pic>
      <p:pic>
        <p:nvPicPr>
          <p:cNvPr id="35" name="Picture 34">
            <a:extLst>
              <a:ext uri="{FF2B5EF4-FFF2-40B4-BE49-F238E27FC236}">
                <a16:creationId xmlns:a16="http://schemas.microsoft.com/office/drawing/2014/main" id="{69538509-CA3E-4160-9E10-77AC2CFDA716}"/>
              </a:ext>
            </a:extLst>
          </p:cNvPr>
          <p:cNvPicPr>
            <a:picLocks/>
          </p:cNvPicPr>
          <p:nvPr/>
        </p:nvPicPr>
        <p:blipFill>
          <a:blip r:embed="rId11" cstate="print">
            <a:extLst>
              <a:ext uri="{28A0092B-C50C-407E-A947-70E740481C1C}">
                <a14:useLocalDpi xmlns:a14="http://schemas.microsoft.com/office/drawing/2010/main"/>
              </a:ext>
            </a:extLst>
          </a:blip>
          <a:stretch>
            <a:fillRect/>
          </a:stretch>
        </p:blipFill>
        <p:spPr>
          <a:xfrm>
            <a:off x="419100" y="4341392"/>
            <a:ext cx="3754580" cy="2162912"/>
          </a:xfrm>
          <a:prstGeom prst="rect">
            <a:avLst/>
          </a:prstGeom>
        </p:spPr>
      </p:pic>
      <p:pic>
        <p:nvPicPr>
          <p:cNvPr id="36" name="Picture 35">
            <a:extLst>
              <a:ext uri="{FF2B5EF4-FFF2-40B4-BE49-F238E27FC236}">
                <a16:creationId xmlns:a16="http://schemas.microsoft.com/office/drawing/2014/main" id="{AF35B017-0C55-4B0C-9F27-D4BB2CD44F71}"/>
              </a:ext>
            </a:extLst>
          </p:cNvPr>
          <p:cNvPicPr>
            <a:picLocks/>
          </p:cNvPicPr>
          <p:nvPr/>
        </p:nvPicPr>
        <p:blipFill>
          <a:blip r:embed="rId12" cstate="print">
            <a:extLst>
              <a:ext uri="{28A0092B-C50C-407E-A947-70E740481C1C}">
                <a14:useLocalDpi xmlns:a14="http://schemas.microsoft.com/office/drawing/2010/main"/>
              </a:ext>
            </a:extLst>
          </a:blip>
          <a:stretch>
            <a:fillRect/>
          </a:stretch>
        </p:blipFill>
        <p:spPr>
          <a:xfrm>
            <a:off x="4259785" y="4341392"/>
            <a:ext cx="3754580" cy="2162912"/>
          </a:xfrm>
          <a:prstGeom prst="rect">
            <a:avLst/>
          </a:prstGeom>
        </p:spPr>
      </p:pic>
      <p:pic>
        <p:nvPicPr>
          <p:cNvPr id="37" name="Picture 36">
            <a:extLst>
              <a:ext uri="{FF2B5EF4-FFF2-40B4-BE49-F238E27FC236}">
                <a16:creationId xmlns:a16="http://schemas.microsoft.com/office/drawing/2014/main" id="{4180593A-DC12-4F08-9718-863FA35F1BCF}"/>
              </a:ext>
            </a:extLst>
          </p:cNvPr>
          <p:cNvPicPr>
            <a:picLocks/>
          </p:cNvPicPr>
          <p:nvPr/>
        </p:nvPicPr>
        <p:blipFill>
          <a:blip r:embed="rId13" cstate="print">
            <a:extLst>
              <a:ext uri="{28A0092B-C50C-407E-A947-70E740481C1C}">
                <a14:useLocalDpi xmlns:a14="http://schemas.microsoft.com/office/drawing/2010/main"/>
              </a:ext>
            </a:extLst>
          </a:blip>
          <a:stretch>
            <a:fillRect/>
          </a:stretch>
        </p:blipFill>
        <p:spPr>
          <a:xfrm>
            <a:off x="8100462" y="4341392"/>
            <a:ext cx="3754580" cy="2162912"/>
          </a:xfrm>
          <a:prstGeom prst="rect">
            <a:avLst/>
          </a:prstGeom>
        </p:spPr>
      </p:pic>
    </p:spTree>
    <p:extLst>
      <p:ext uri="{BB962C8B-B14F-4D97-AF65-F5344CB8AC3E}">
        <p14:creationId xmlns:p14="http://schemas.microsoft.com/office/powerpoint/2010/main" val="1173868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5081540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After Pre-Discovery, PLC Review 1 determines if an idea has the value and feasibility to move on to Discovery</a:t>
            </a:r>
          </a:p>
        </p:txBody>
      </p:sp>
      <p:sp>
        <p:nvSpPr>
          <p:cNvPr id="41" name="Rectangle 40">
            <a:extLst>
              <a:ext uri="{FF2B5EF4-FFF2-40B4-BE49-F238E27FC236}">
                <a16:creationId xmlns:a16="http://schemas.microsoft.com/office/drawing/2014/main" id="{5D77DF45-3F3F-48F8-A7AA-9F4B984C54AC}"/>
              </a:ext>
            </a:extLst>
          </p:cNvPr>
          <p:cNvSpPr>
            <a:spLocks/>
          </p:cNvSpPr>
          <p:nvPr/>
        </p:nvSpPr>
        <p:spPr>
          <a:xfrm>
            <a:off x="10457558" y="1517014"/>
            <a:ext cx="1307724" cy="46320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200" b="1" dirty="0">
                <a:solidFill>
                  <a:schemeClr val="tx1"/>
                </a:solidFill>
              </a:rPr>
              <a:t>Example Agenda:</a:t>
            </a:r>
          </a:p>
          <a:p>
            <a:pPr marL="171450" indent="-171450">
              <a:spcAft>
                <a:spcPts val="600"/>
              </a:spcAft>
              <a:buFont typeface="Wingdings" panose="05000000000000000000" pitchFamily="2" charset="2"/>
              <a:buChar char="§"/>
            </a:pPr>
            <a:r>
              <a:rPr lang="en-CA" sz="1200" dirty="0">
                <a:solidFill>
                  <a:schemeClr val="tx1"/>
                </a:solidFill>
              </a:rPr>
              <a:t>Overview of product idea – </a:t>
            </a:r>
            <a:r>
              <a:rPr lang="en-CA" sz="1200" b="1" i="1" dirty="0">
                <a:solidFill>
                  <a:schemeClr val="tx1"/>
                </a:solidFill>
              </a:rPr>
              <a:t>(10 min)</a:t>
            </a:r>
          </a:p>
          <a:p>
            <a:pPr marL="171450" indent="-171450">
              <a:spcAft>
                <a:spcPts val="600"/>
              </a:spcAft>
              <a:buFont typeface="Wingdings" panose="05000000000000000000" pitchFamily="2" charset="2"/>
              <a:buChar char="§"/>
            </a:pPr>
            <a:r>
              <a:rPr lang="en-CA" sz="1200" dirty="0">
                <a:solidFill>
                  <a:schemeClr val="tx1"/>
                </a:solidFill>
              </a:rPr>
              <a:t>Business case presentation – </a:t>
            </a:r>
            <a:r>
              <a:rPr lang="en-CA" sz="1200" b="1" i="1" dirty="0">
                <a:solidFill>
                  <a:schemeClr val="tx1"/>
                </a:solidFill>
              </a:rPr>
              <a:t>(10 min)</a:t>
            </a:r>
            <a:endParaRPr lang="en-CA" sz="1200" b="1" dirty="0">
              <a:solidFill>
                <a:schemeClr val="tx1"/>
              </a:solidFill>
            </a:endParaRPr>
          </a:p>
          <a:p>
            <a:pPr marL="171450" indent="-171450">
              <a:spcAft>
                <a:spcPts val="600"/>
              </a:spcAft>
              <a:buFont typeface="Wingdings" panose="05000000000000000000" pitchFamily="2" charset="2"/>
              <a:buChar char="§"/>
            </a:pPr>
            <a:r>
              <a:rPr lang="en-CA" sz="1200" dirty="0">
                <a:solidFill>
                  <a:schemeClr val="tx1"/>
                </a:solidFill>
              </a:rPr>
              <a:t>Q&amp;A </a:t>
            </a:r>
            <a:r>
              <a:rPr lang="en-CA" sz="1200" b="1" i="1" dirty="0">
                <a:solidFill>
                  <a:schemeClr val="tx1"/>
                </a:solidFill>
              </a:rPr>
              <a:t>(5 min)</a:t>
            </a:r>
            <a:endParaRPr lang="en-CA" sz="1200" dirty="0">
              <a:solidFill>
                <a:schemeClr val="tx1"/>
              </a:solidFill>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Business case approval and PO assignment </a:t>
            </a:r>
            <a:r>
              <a:rPr lang="en-CA" sz="1200" b="1" i="1" dirty="0">
                <a:solidFill>
                  <a:schemeClr val="tx1"/>
                </a:solidFill>
              </a:rPr>
              <a:t>(5 min)</a:t>
            </a:r>
            <a:endParaRPr lang="en-US" sz="12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200" b="1" dirty="0">
              <a:solidFill>
                <a:schemeClr val="tx1"/>
              </a:solidFill>
            </a:endParaRPr>
          </a:p>
        </p:txBody>
      </p:sp>
      <p:sp>
        <p:nvSpPr>
          <p:cNvPr id="42" name="Rectangle 41">
            <a:extLst>
              <a:ext uri="{FF2B5EF4-FFF2-40B4-BE49-F238E27FC236}">
                <a16:creationId xmlns:a16="http://schemas.microsoft.com/office/drawing/2014/main" id="{99FB4733-14C5-4A30-B464-C6B2CFA59C88}"/>
              </a:ext>
            </a:extLst>
          </p:cNvPr>
          <p:cNvSpPr>
            <a:spLocks/>
          </p:cNvSpPr>
          <p:nvPr/>
        </p:nvSpPr>
        <p:spPr>
          <a:xfrm>
            <a:off x="419107" y="1517014"/>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43" name="Straight Connector 42">
            <a:extLst>
              <a:ext uri="{FF2B5EF4-FFF2-40B4-BE49-F238E27FC236}">
                <a16:creationId xmlns:a16="http://schemas.microsoft.com/office/drawing/2014/main" id="{78A59A8F-BB5D-48A9-8C3C-BB49C9E57AD4}"/>
              </a:ext>
            </a:extLst>
          </p:cNvPr>
          <p:cNvCxnSpPr>
            <a:cxnSpLocks/>
          </p:cNvCxnSpPr>
          <p:nvPr/>
        </p:nvCxnSpPr>
        <p:spPr>
          <a:xfrm flipH="1">
            <a:off x="1554341" y="2513660"/>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10A92F-6181-48E4-8478-D7523096F3EE}"/>
              </a:ext>
            </a:extLst>
          </p:cNvPr>
          <p:cNvSpPr/>
          <p:nvPr/>
        </p:nvSpPr>
        <p:spPr>
          <a:xfrm>
            <a:off x="701104" y="2316708"/>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45" name="Flowchart: Decision 44">
            <a:extLst>
              <a:ext uri="{FF2B5EF4-FFF2-40B4-BE49-F238E27FC236}">
                <a16:creationId xmlns:a16="http://schemas.microsoft.com/office/drawing/2014/main" id="{17BAB62D-CCFB-4F1A-B752-961757150859}"/>
              </a:ext>
            </a:extLst>
          </p:cNvPr>
          <p:cNvSpPr/>
          <p:nvPr/>
        </p:nvSpPr>
        <p:spPr>
          <a:xfrm>
            <a:off x="514053" y="2254476"/>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1</a:t>
            </a:r>
          </a:p>
        </p:txBody>
      </p:sp>
      <p:sp>
        <p:nvSpPr>
          <p:cNvPr id="48" name="Rectangle 47">
            <a:extLst>
              <a:ext uri="{FF2B5EF4-FFF2-40B4-BE49-F238E27FC236}">
                <a16:creationId xmlns:a16="http://schemas.microsoft.com/office/drawing/2014/main" id="{4B63B265-E945-45A0-BD0A-9CA1AF3648C3}"/>
              </a:ext>
            </a:extLst>
          </p:cNvPr>
          <p:cNvSpPr>
            <a:spLocks/>
          </p:cNvSpPr>
          <p:nvPr/>
        </p:nvSpPr>
        <p:spPr>
          <a:xfrm>
            <a:off x="419106" y="1517014"/>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1 Process</a:t>
            </a:r>
          </a:p>
        </p:txBody>
      </p:sp>
      <p:pic>
        <p:nvPicPr>
          <p:cNvPr id="49" name="Graphic 48" descr="Alarm Clock">
            <a:extLst>
              <a:ext uri="{FF2B5EF4-FFF2-40B4-BE49-F238E27FC236}">
                <a16:creationId xmlns:a16="http://schemas.microsoft.com/office/drawing/2014/main" id="{B89D4046-DCD3-4388-B25D-792EA8CC9F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403" y="2742549"/>
            <a:ext cx="584760" cy="585306"/>
          </a:xfrm>
          <a:prstGeom prst="rect">
            <a:avLst/>
          </a:prstGeom>
        </p:spPr>
      </p:pic>
      <p:sp>
        <p:nvSpPr>
          <p:cNvPr id="55" name="TextBox 54">
            <a:extLst>
              <a:ext uri="{FF2B5EF4-FFF2-40B4-BE49-F238E27FC236}">
                <a16:creationId xmlns:a16="http://schemas.microsoft.com/office/drawing/2014/main" id="{78080CF0-BA16-4E46-81E7-7940CC4F8147}"/>
              </a:ext>
            </a:extLst>
          </p:cNvPr>
          <p:cNvSpPr txBox="1"/>
          <p:nvPr/>
        </p:nvSpPr>
        <p:spPr>
          <a:xfrm>
            <a:off x="760359" y="3277398"/>
            <a:ext cx="494728" cy="33855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30 min</a:t>
            </a:r>
            <a:r>
              <a:rPr lang="en-CA" sz="1100" b="1" baseline="30000" dirty="0"/>
              <a:t>1</a:t>
            </a:r>
            <a:r>
              <a:rPr lang="en-CA" sz="1100" b="1" dirty="0"/>
              <a:t> </a:t>
            </a:r>
          </a:p>
        </p:txBody>
      </p:sp>
      <p:cxnSp>
        <p:nvCxnSpPr>
          <p:cNvPr id="59" name="Straight Connector 58">
            <a:extLst>
              <a:ext uri="{FF2B5EF4-FFF2-40B4-BE49-F238E27FC236}">
                <a16:creationId xmlns:a16="http://schemas.microsoft.com/office/drawing/2014/main" id="{7ED7A627-A3BD-4AFF-B960-EAA852318CD4}"/>
              </a:ext>
            </a:extLst>
          </p:cNvPr>
          <p:cNvCxnSpPr/>
          <p:nvPr/>
        </p:nvCxnSpPr>
        <p:spPr>
          <a:xfrm>
            <a:off x="3188533"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07146A-DFAE-4BB6-AFB1-C1075A185005}"/>
              </a:ext>
            </a:extLst>
          </p:cNvPr>
          <p:cNvCxnSpPr/>
          <p:nvPr/>
        </p:nvCxnSpPr>
        <p:spPr>
          <a:xfrm>
            <a:off x="4838156"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E4062C-78D7-4CA4-BAF6-1953FCA0DB68}"/>
              </a:ext>
            </a:extLst>
          </p:cNvPr>
          <p:cNvCxnSpPr/>
          <p:nvPr/>
        </p:nvCxnSpPr>
        <p:spPr>
          <a:xfrm>
            <a:off x="6685428"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7F87F8A-586C-4D54-9538-98A619C53604}"/>
              </a:ext>
            </a:extLst>
          </p:cNvPr>
          <p:cNvCxnSpPr/>
          <p:nvPr/>
        </p:nvCxnSpPr>
        <p:spPr>
          <a:xfrm>
            <a:off x="8488920"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17456D-B996-4C4F-80E5-81F72ECFEE33}"/>
              </a:ext>
            </a:extLst>
          </p:cNvPr>
          <p:cNvCxnSpPr/>
          <p:nvPr/>
        </p:nvCxnSpPr>
        <p:spPr>
          <a:xfrm>
            <a:off x="1554341"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40BE29E-7061-46B6-9FC2-0B10D6B589FA}"/>
              </a:ext>
            </a:extLst>
          </p:cNvPr>
          <p:cNvSpPr txBox="1"/>
          <p:nvPr/>
        </p:nvSpPr>
        <p:spPr>
          <a:xfrm>
            <a:off x="1876174" y="1975731"/>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70" name="TextBox 69">
            <a:extLst>
              <a:ext uri="{FF2B5EF4-FFF2-40B4-BE49-F238E27FC236}">
                <a16:creationId xmlns:a16="http://schemas.microsoft.com/office/drawing/2014/main" id="{CF68C920-EE26-4969-85BC-F2A01E377326}"/>
              </a:ext>
            </a:extLst>
          </p:cNvPr>
          <p:cNvSpPr txBox="1"/>
          <p:nvPr/>
        </p:nvSpPr>
        <p:spPr>
          <a:xfrm>
            <a:off x="3518082" y="1975731"/>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73" name="TextBox 72">
            <a:extLst>
              <a:ext uri="{FF2B5EF4-FFF2-40B4-BE49-F238E27FC236}">
                <a16:creationId xmlns:a16="http://schemas.microsoft.com/office/drawing/2014/main" id="{D1686571-F89F-4615-BDCC-8F57F31F022A}"/>
              </a:ext>
            </a:extLst>
          </p:cNvPr>
          <p:cNvSpPr txBox="1"/>
          <p:nvPr/>
        </p:nvSpPr>
        <p:spPr>
          <a:xfrm>
            <a:off x="7091911" y="1975731"/>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74" name="TextBox 73">
            <a:extLst>
              <a:ext uri="{FF2B5EF4-FFF2-40B4-BE49-F238E27FC236}">
                <a16:creationId xmlns:a16="http://schemas.microsoft.com/office/drawing/2014/main" id="{8856A7A1-0818-4CD3-9702-17346D9D8EC2}"/>
              </a:ext>
            </a:extLst>
          </p:cNvPr>
          <p:cNvSpPr txBox="1"/>
          <p:nvPr/>
        </p:nvSpPr>
        <p:spPr>
          <a:xfrm>
            <a:off x="8768816" y="1975731"/>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no-go criteria</a:t>
            </a:r>
          </a:p>
        </p:txBody>
      </p:sp>
      <p:sp>
        <p:nvSpPr>
          <p:cNvPr id="76" name="TextBox 75">
            <a:extLst>
              <a:ext uri="{FF2B5EF4-FFF2-40B4-BE49-F238E27FC236}">
                <a16:creationId xmlns:a16="http://schemas.microsoft.com/office/drawing/2014/main" id="{EB9D793A-1D36-4406-B3A5-4ECCF7C9E7A9}"/>
              </a:ext>
            </a:extLst>
          </p:cNvPr>
          <p:cNvSpPr txBox="1"/>
          <p:nvPr>
            <p:custDataLst>
              <p:tags r:id="rId4"/>
            </p:custDataLst>
          </p:nvPr>
        </p:nvSpPr>
        <p:spPr>
          <a:xfrm>
            <a:off x="3234127" y="2903178"/>
            <a:ext cx="1558435" cy="173509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Idea Owner</a:t>
            </a:r>
            <a:r>
              <a:rPr lang="en-US" sz="1100" dirty="0"/>
              <a:t> – responsible for presenting the idea</a:t>
            </a:r>
            <a:endParaRPr lang="en-US" sz="1100" b="1" dirty="0"/>
          </a:p>
          <a:p>
            <a:pPr lvl="1">
              <a:spcBef>
                <a:spcPct val="25000"/>
              </a:spcBef>
            </a:pPr>
            <a:r>
              <a:rPr lang="en-US" sz="1100" b="1" dirty="0"/>
              <a:t>Lab Executive Team </a:t>
            </a:r>
            <a:r>
              <a:rPr lang="en-US" sz="1100" dirty="0"/>
              <a:t>– responsible for approving the business case and qualifying criteria for go / no-go have been met</a:t>
            </a:r>
          </a:p>
        </p:txBody>
      </p:sp>
      <p:sp>
        <p:nvSpPr>
          <p:cNvPr id="77" name="TextBox 76">
            <a:extLst>
              <a:ext uri="{FF2B5EF4-FFF2-40B4-BE49-F238E27FC236}">
                <a16:creationId xmlns:a16="http://schemas.microsoft.com/office/drawing/2014/main" id="{E3317CD7-41BD-4F28-B424-949667FD07FD}"/>
              </a:ext>
            </a:extLst>
          </p:cNvPr>
          <p:cNvSpPr txBox="1"/>
          <p:nvPr>
            <p:custDataLst>
              <p:tags r:id="rId5"/>
            </p:custDataLst>
          </p:nvPr>
        </p:nvSpPr>
        <p:spPr>
          <a:xfrm>
            <a:off x="4903000" y="2903178"/>
            <a:ext cx="1820927" cy="251549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Idea concept / visual mockup with business sponsor</a:t>
            </a:r>
          </a:p>
          <a:p>
            <a:pPr marL="224635" lvl="1" indent="-228600">
              <a:spcBef>
                <a:spcPct val="25000"/>
              </a:spcBef>
              <a:buSzPct val="100000"/>
              <a:buFont typeface="+mj-lt"/>
              <a:buAutoNum type="arabicPeriod"/>
            </a:pPr>
            <a:r>
              <a:rPr lang="en-US" sz="1100" dirty="0"/>
              <a:t>High-level business case (with high-level tech impact assessment)</a:t>
            </a:r>
          </a:p>
          <a:p>
            <a:pPr marL="224635" lvl="1" indent="-228600">
              <a:spcBef>
                <a:spcPct val="25000"/>
              </a:spcBef>
              <a:buSzPct val="100000"/>
              <a:buFont typeface="+mj-lt"/>
              <a:buAutoNum type="arabicPeriod"/>
            </a:pPr>
            <a:r>
              <a:rPr lang="en-US" sz="1100" dirty="0"/>
              <a:t>Go-forward plan for Discovery phase</a:t>
            </a:r>
            <a:endParaRPr lang="en-US" sz="1100" dirty="0">
              <a:solidFill>
                <a:srgbClr val="FF0000"/>
              </a:solidFill>
            </a:endParaRPr>
          </a:p>
          <a:p>
            <a:pPr marL="512763" lvl="2" indent="-285750">
              <a:spcBef>
                <a:spcPct val="12000"/>
              </a:spcBef>
            </a:pPr>
            <a:r>
              <a:rPr lang="en-US" sz="1100" dirty="0"/>
              <a:t>Proposed PO</a:t>
            </a:r>
          </a:p>
          <a:p>
            <a:pPr marL="512763" lvl="2" indent="-285750">
              <a:spcBef>
                <a:spcPct val="12000"/>
              </a:spcBef>
            </a:pPr>
            <a:r>
              <a:rPr lang="en-US" sz="1100" dirty="0"/>
              <a:t>Discovery workplan</a:t>
            </a:r>
          </a:p>
          <a:p>
            <a:pPr marL="512763" lvl="2" indent="-285750">
              <a:spcBef>
                <a:spcPct val="12000"/>
              </a:spcBef>
            </a:pPr>
            <a:r>
              <a:rPr lang="en-US" sz="1100" dirty="0"/>
              <a:t>List of required resources (stakeholders, space, etc.)</a:t>
            </a:r>
          </a:p>
        </p:txBody>
      </p:sp>
      <p:sp>
        <p:nvSpPr>
          <p:cNvPr id="78" name="TextBox 77">
            <a:extLst>
              <a:ext uri="{FF2B5EF4-FFF2-40B4-BE49-F238E27FC236}">
                <a16:creationId xmlns:a16="http://schemas.microsoft.com/office/drawing/2014/main" id="{1481935C-80A1-48ED-8B3E-64D77B39C343}"/>
              </a:ext>
            </a:extLst>
          </p:cNvPr>
          <p:cNvSpPr txBox="1"/>
          <p:nvPr>
            <p:custDataLst>
              <p:tags r:id="rId6"/>
            </p:custDataLst>
          </p:nvPr>
        </p:nvSpPr>
        <p:spPr>
          <a:xfrm>
            <a:off x="6750272" y="2903178"/>
            <a:ext cx="1712304" cy="105798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Approval of business case and necessary </a:t>
            </a:r>
            <a:br>
              <a:rPr lang="en-US" sz="1100" dirty="0"/>
            </a:br>
            <a:r>
              <a:rPr lang="en-US" sz="1100" dirty="0"/>
              <a:t>go / no-go criteria</a:t>
            </a:r>
          </a:p>
          <a:p>
            <a:pPr marL="224635" lvl="1" indent="-228600">
              <a:spcBef>
                <a:spcPct val="25000"/>
              </a:spcBef>
              <a:buSzPct val="100000"/>
              <a:buFont typeface="+mj-lt"/>
              <a:buAutoNum type="arabicPeriod"/>
            </a:pPr>
            <a:r>
              <a:rPr lang="en-US" sz="1100" dirty="0"/>
              <a:t>Assignment of product owner and other key resources to team </a:t>
            </a:r>
          </a:p>
        </p:txBody>
      </p:sp>
      <p:sp>
        <p:nvSpPr>
          <p:cNvPr id="82" name="TextBox 81">
            <a:extLst>
              <a:ext uri="{FF2B5EF4-FFF2-40B4-BE49-F238E27FC236}">
                <a16:creationId xmlns:a16="http://schemas.microsoft.com/office/drawing/2014/main" id="{74058450-14D8-4D30-883E-62A9D1704E3B}"/>
              </a:ext>
            </a:extLst>
          </p:cNvPr>
          <p:cNvSpPr txBox="1"/>
          <p:nvPr>
            <p:custDataLst>
              <p:tags r:id="rId7"/>
            </p:custDataLst>
          </p:nvPr>
        </p:nvSpPr>
        <p:spPr>
          <a:xfrm>
            <a:off x="8573016" y="2903178"/>
            <a:ext cx="1670854" cy="220060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Funding secured to proceed with Discovery</a:t>
            </a:r>
          </a:p>
          <a:p>
            <a:pPr marL="224635" lvl="1" indent="-228600">
              <a:spcBef>
                <a:spcPct val="25000"/>
              </a:spcBef>
              <a:buSzPct val="100000"/>
              <a:buFont typeface="+mj-lt"/>
              <a:buAutoNum type="arabicPeriod"/>
            </a:pPr>
            <a:r>
              <a:rPr lang="en-US" sz="1100" dirty="0"/>
              <a:t>Business sponsorship and support plan</a:t>
            </a:r>
          </a:p>
          <a:p>
            <a:pPr marL="224635" lvl="1" indent="-228600">
              <a:spcBef>
                <a:spcPct val="25000"/>
              </a:spcBef>
              <a:buSzPct val="100000"/>
              <a:buFont typeface="+mj-lt"/>
              <a:buAutoNum type="arabicPeriod"/>
            </a:pPr>
            <a:r>
              <a:rPr lang="en-US" sz="1100" dirty="0"/>
              <a:t>Significant business impact with trackable KPIs</a:t>
            </a:r>
          </a:p>
          <a:p>
            <a:pPr marL="224635" lvl="1" indent="-228600">
              <a:spcBef>
                <a:spcPct val="25000"/>
              </a:spcBef>
              <a:buSzPct val="100000"/>
              <a:buFont typeface="+mj-lt"/>
              <a:buAutoNum type="arabicPeriod"/>
            </a:pPr>
            <a:r>
              <a:rPr lang="en-US" sz="1100" dirty="0"/>
              <a:t>Aligned to agile principles</a:t>
            </a:r>
          </a:p>
          <a:p>
            <a:pPr marL="224635" lvl="1" indent="-228600">
              <a:spcBef>
                <a:spcPct val="25000"/>
              </a:spcBef>
              <a:buSzPct val="100000"/>
              <a:buFont typeface="+mj-lt"/>
              <a:buAutoNum type="arabicPeriod"/>
            </a:pPr>
            <a:r>
              <a:rPr lang="en-US" sz="1100" dirty="0"/>
              <a:t>Aligned to Lab digital strategy and existing product pathways</a:t>
            </a:r>
          </a:p>
        </p:txBody>
      </p:sp>
      <p:sp>
        <p:nvSpPr>
          <p:cNvPr id="83" name="TextBox 82">
            <a:extLst>
              <a:ext uri="{FF2B5EF4-FFF2-40B4-BE49-F238E27FC236}">
                <a16:creationId xmlns:a16="http://schemas.microsoft.com/office/drawing/2014/main" id="{A784F74D-81DA-4319-BF7B-63C80F570A96}"/>
              </a:ext>
            </a:extLst>
          </p:cNvPr>
          <p:cNvSpPr txBox="1"/>
          <p:nvPr>
            <p:custDataLst>
              <p:tags r:id="rId8"/>
            </p:custDataLst>
          </p:nvPr>
        </p:nvSpPr>
        <p:spPr>
          <a:xfrm>
            <a:off x="1599935" y="2903178"/>
            <a:ext cx="1543005" cy="122725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the idea is feasible and impactful enough to move forward</a:t>
            </a:r>
          </a:p>
          <a:p>
            <a:pPr lvl="1">
              <a:spcBef>
                <a:spcPct val="25000"/>
              </a:spcBef>
            </a:pPr>
            <a:r>
              <a:rPr lang="en-US" sz="1100" dirty="0"/>
              <a:t>Provide executive guidance and steering on idea</a:t>
            </a:r>
          </a:p>
        </p:txBody>
      </p:sp>
      <p:sp>
        <p:nvSpPr>
          <p:cNvPr id="84" name="Oval 83">
            <a:extLst>
              <a:ext uri="{FF2B5EF4-FFF2-40B4-BE49-F238E27FC236}">
                <a16:creationId xmlns:a16="http://schemas.microsoft.com/office/drawing/2014/main" id="{BEC73CD0-AA2B-415F-B6C1-0D76966B3F5C}"/>
              </a:ext>
            </a:extLst>
          </p:cNvPr>
          <p:cNvSpPr/>
          <p:nvPr/>
        </p:nvSpPr>
        <p:spPr>
          <a:xfrm>
            <a:off x="2066434"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85" name="Graphic 84" descr="Mining Tools">
            <a:extLst>
              <a:ext uri="{FF2B5EF4-FFF2-40B4-BE49-F238E27FC236}">
                <a16:creationId xmlns:a16="http://schemas.microsoft.com/office/drawing/2014/main" id="{C74F4B4C-75AD-40A4-9AC9-7FF5131101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48083" y="2290070"/>
            <a:ext cx="446711" cy="447178"/>
          </a:xfrm>
          <a:prstGeom prst="rect">
            <a:avLst/>
          </a:prstGeom>
        </p:spPr>
      </p:pic>
      <p:sp>
        <p:nvSpPr>
          <p:cNvPr id="96" name="Oval 95">
            <a:extLst>
              <a:ext uri="{FF2B5EF4-FFF2-40B4-BE49-F238E27FC236}">
                <a16:creationId xmlns:a16="http://schemas.microsoft.com/office/drawing/2014/main" id="{AC27B6F7-D3CA-4110-8AED-EF555A23D384}"/>
              </a:ext>
            </a:extLst>
          </p:cNvPr>
          <p:cNvSpPr/>
          <p:nvPr/>
        </p:nvSpPr>
        <p:spPr>
          <a:xfrm>
            <a:off x="3708341"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97" name="Graphic 96" descr="User">
            <a:extLst>
              <a:ext uri="{FF2B5EF4-FFF2-40B4-BE49-F238E27FC236}">
                <a16:creationId xmlns:a16="http://schemas.microsoft.com/office/drawing/2014/main" id="{BDE3009F-5F1A-4236-ADA8-24F80A470BB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84984" y="2285059"/>
            <a:ext cx="456722" cy="457200"/>
          </a:xfrm>
          <a:prstGeom prst="rect">
            <a:avLst/>
          </a:prstGeom>
        </p:spPr>
      </p:pic>
      <p:sp>
        <p:nvSpPr>
          <p:cNvPr id="98" name="Oval 97">
            <a:extLst>
              <a:ext uri="{FF2B5EF4-FFF2-40B4-BE49-F238E27FC236}">
                <a16:creationId xmlns:a16="http://schemas.microsoft.com/office/drawing/2014/main" id="{C45830E5-EAAF-4A8B-A8C8-6453046914B9}"/>
              </a:ext>
            </a:extLst>
          </p:cNvPr>
          <p:cNvSpPr/>
          <p:nvPr/>
        </p:nvSpPr>
        <p:spPr>
          <a:xfrm>
            <a:off x="9064939"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99" name="Graphic 98" descr="Information">
            <a:extLst>
              <a:ext uri="{FF2B5EF4-FFF2-40B4-BE49-F238E27FC236}">
                <a16:creationId xmlns:a16="http://schemas.microsoft.com/office/drawing/2014/main" id="{BACA5A8B-D665-4D24-804C-8425AC4B60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18459" y="2261912"/>
            <a:ext cx="502969" cy="503495"/>
          </a:xfrm>
          <a:prstGeom prst="rect">
            <a:avLst/>
          </a:prstGeom>
        </p:spPr>
      </p:pic>
      <p:sp>
        <p:nvSpPr>
          <p:cNvPr id="100" name="Oval 99">
            <a:extLst>
              <a:ext uri="{FF2B5EF4-FFF2-40B4-BE49-F238E27FC236}">
                <a16:creationId xmlns:a16="http://schemas.microsoft.com/office/drawing/2014/main" id="{3273D7E8-BF4B-4B92-ABC0-E6470D81F4D0}"/>
              </a:ext>
            </a:extLst>
          </p:cNvPr>
          <p:cNvSpPr/>
          <p:nvPr/>
        </p:nvSpPr>
        <p:spPr>
          <a:xfrm>
            <a:off x="7282171"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101" name="Graphic 100" descr="Checklist">
            <a:extLst>
              <a:ext uri="{FF2B5EF4-FFF2-40B4-BE49-F238E27FC236}">
                <a16:creationId xmlns:a16="http://schemas.microsoft.com/office/drawing/2014/main" id="{F0D3EF64-0AF1-4B3B-A6CE-900FD4B4145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68825" y="2295081"/>
            <a:ext cx="425439" cy="425884"/>
          </a:xfrm>
          <a:prstGeom prst="rect">
            <a:avLst/>
          </a:prstGeom>
        </p:spPr>
      </p:pic>
      <p:sp>
        <p:nvSpPr>
          <p:cNvPr id="102" name="Oval 101">
            <a:extLst>
              <a:ext uri="{FF2B5EF4-FFF2-40B4-BE49-F238E27FC236}">
                <a16:creationId xmlns:a16="http://schemas.microsoft.com/office/drawing/2014/main" id="{0D8F505A-2A58-4921-A06D-B609AC208C29}"/>
              </a:ext>
            </a:extLst>
          </p:cNvPr>
          <p:cNvSpPr/>
          <p:nvPr/>
        </p:nvSpPr>
        <p:spPr>
          <a:xfrm>
            <a:off x="5456788"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103" name="Graphic 102" descr="Puzzle">
            <a:extLst>
              <a:ext uri="{FF2B5EF4-FFF2-40B4-BE49-F238E27FC236}">
                <a16:creationId xmlns:a16="http://schemas.microsoft.com/office/drawing/2014/main" id="{9C2C8305-4C27-4514-90D3-F08F68FCFE0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33431" y="2285059"/>
            <a:ext cx="456722" cy="457200"/>
          </a:xfrm>
          <a:prstGeom prst="rect">
            <a:avLst/>
          </a:prstGeom>
        </p:spPr>
      </p:pic>
      <p:sp>
        <p:nvSpPr>
          <p:cNvPr id="104" name="TextBox 103">
            <a:extLst>
              <a:ext uri="{FF2B5EF4-FFF2-40B4-BE49-F238E27FC236}">
                <a16:creationId xmlns:a16="http://schemas.microsoft.com/office/drawing/2014/main" id="{B933D369-1572-44AF-8A57-C4115FEE5EB8}"/>
              </a:ext>
            </a:extLst>
          </p:cNvPr>
          <p:cNvSpPr txBox="1"/>
          <p:nvPr/>
        </p:nvSpPr>
        <p:spPr>
          <a:xfrm>
            <a:off x="5266529" y="1975731"/>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50" name="4. Footnote">
            <a:extLst>
              <a:ext uri="{FF2B5EF4-FFF2-40B4-BE49-F238E27FC236}">
                <a16:creationId xmlns:a16="http://schemas.microsoft.com/office/drawing/2014/main" id="{D37BD2B6-0AD9-4BC0-B206-D924D3581CB6}"/>
              </a:ext>
            </a:extLst>
          </p:cNvPr>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a:solidFill>
                  <a:srgbClr val="7F7F7F"/>
                </a:solidFill>
                <a:latin typeface="+mn-lt"/>
                <a:ea typeface="+mn-ea"/>
              </a:rPr>
              <a:t>1 Per product</a:t>
            </a:r>
            <a:endParaRPr lang="en-US" sz="1000" baseline="0" dirty="0">
              <a:solidFill>
                <a:srgbClr val="7F7F7F"/>
              </a:solidFill>
              <a:latin typeface="+mn-lt"/>
              <a:ea typeface="+mn-ea"/>
            </a:endParaRPr>
          </a:p>
        </p:txBody>
      </p:sp>
      <p:sp>
        <p:nvSpPr>
          <p:cNvPr id="51" name="Rectangle 50">
            <a:extLst>
              <a:ext uri="{FF2B5EF4-FFF2-40B4-BE49-F238E27FC236}">
                <a16:creationId xmlns:a16="http://schemas.microsoft.com/office/drawing/2014/main" id="{6AA7C297-20A7-4DFB-BB67-A236B7D6722D}"/>
              </a:ext>
            </a:extLst>
          </p:cNvPr>
          <p:cNvSpPr>
            <a:spLocks/>
          </p:cNvSpPr>
          <p:nvPr>
            <p:custDataLst>
              <p:tags r:id="rId9"/>
            </p:custDataLst>
          </p:nvPr>
        </p:nvSpPr>
        <p:spPr>
          <a:xfrm>
            <a:off x="2148083" y="5624543"/>
            <a:ext cx="7012971" cy="1055674"/>
          </a:xfrm>
          <a:prstGeom prst="rect">
            <a:avLst/>
          </a:prstGeom>
          <a:solidFill>
            <a:schemeClr val="accent4"/>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spAutoFit/>
          </a:bodyPr>
          <a:lstStyle/>
          <a:p>
            <a:pPr>
              <a:spcBef>
                <a:spcPts val="0"/>
              </a:spcBef>
              <a:spcAft>
                <a:spcPts val="600"/>
              </a:spcAft>
            </a:pPr>
            <a:r>
              <a:rPr lang="en-CA" sz="1100" b="1">
                <a:solidFill>
                  <a:schemeClr val="bg1"/>
                </a:solidFill>
              </a:rPr>
              <a:t>If a product idea does not successfully pass through the first PLC Review, it may:  </a:t>
            </a:r>
          </a:p>
          <a:p>
            <a:pPr marL="339725" lvl="1" indent="-171450">
              <a:spcBef>
                <a:spcPts val="0"/>
              </a:spcBef>
              <a:spcAft>
                <a:spcPts val="600"/>
              </a:spcAft>
              <a:buClr>
                <a:schemeClr val="bg1"/>
              </a:buClr>
              <a:buFont typeface="Arial" panose="020B0604020202020204" pitchFamily="34" charset="0"/>
              <a:buChar char="•"/>
            </a:pPr>
            <a:r>
              <a:rPr lang="en-CA" sz="1100" b="1">
                <a:solidFill>
                  <a:schemeClr val="bg1"/>
                </a:solidFill>
              </a:rPr>
              <a:t>Be sent to do further Pre-Discovery work before a second attempt</a:t>
            </a:r>
          </a:p>
          <a:p>
            <a:pPr marL="339725" lvl="1" indent="-171450">
              <a:spcBef>
                <a:spcPts val="0"/>
              </a:spcBef>
              <a:spcAft>
                <a:spcPts val="600"/>
              </a:spcAft>
              <a:buClr>
                <a:schemeClr val="bg1"/>
              </a:buClr>
              <a:buFont typeface="Arial" panose="020B0604020202020204" pitchFamily="34" charset="0"/>
              <a:buChar char="•"/>
            </a:pPr>
            <a:r>
              <a:rPr lang="en-CA" sz="1100" b="1">
                <a:solidFill>
                  <a:schemeClr val="bg1"/>
                </a:solidFill>
              </a:rPr>
              <a:t>Be paused for a period of time until sufficient supporting work is done (e.g., data collection)</a:t>
            </a:r>
          </a:p>
          <a:p>
            <a:pPr marL="339725" lvl="1" indent="-171450">
              <a:spcAft>
                <a:spcPts val="600"/>
              </a:spcAft>
              <a:buClr>
                <a:schemeClr val="bg1"/>
              </a:buClr>
              <a:buFont typeface="Arial" panose="020B0604020202020204" pitchFamily="34" charset="0"/>
              <a:buChar char="•"/>
            </a:pPr>
            <a:r>
              <a:rPr lang="en-CA" sz="1100" b="1">
                <a:solidFill>
                  <a:schemeClr val="bg1"/>
                </a:solidFill>
              </a:rPr>
              <a:t>Be asked to combine with another idea to create a combined product idea</a:t>
            </a:r>
            <a:endParaRPr lang="en-CA" sz="1100" b="1" dirty="0">
              <a:solidFill>
                <a:schemeClr val="bg1"/>
              </a:solidFill>
            </a:endParaRPr>
          </a:p>
        </p:txBody>
      </p:sp>
    </p:spTree>
    <p:extLst>
      <p:ext uri="{BB962C8B-B14F-4D97-AF65-F5344CB8AC3E}">
        <p14:creationId xmlns:p14="http://schemas.microsoft.com/office/powerpoint/2010/main" val="349858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33525403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12" imgW="631" imgH="631" progId="TCLayout.ActiveDocument.1">
                  <p:embed/>
                </p:oleObj>
              </mc:Choice>
              <mc:Fallback>
                <p:oleObj name="think-cell Slide" r:id="rId12"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4"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0050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20" name="Text Placeholder 2">
            <a:hlinkClick r:id="rId15" action="ppaction://hlinksldjump"/>
            <a:extLst>
              <a:ext uri="{FF2B5EF4-FFF2-40B4-BE49-F238E27FC236}">
                <a16:creationId xmlns:a16="http://schemas.microsoft.com/office/drawing/2014/main" id="{C34F2701-9123-459E-9120-1F570EEDB2D3}"/>
              </a:ext>
            </a:extLst>
          </p:cNvPr>
          <p:cNvSpPr>
            <a:spLocks noGrp="1"/>
          </p:cNvSpPr>
          <p:nvPr>
            <p:custDataLst>
              <p:tags r:id="rId5"/>
            </p:custDataLst>
          </p:nvPr>
        </p:nvSpPr>
        <p:spPr bwMode="gray">
          <a:xfrm>
            <a:off x="3509963" y="24114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Deep-dive on </a:t>
            </a:r>
            <a:r>
              <a:rPr lang="en-US" altLang="en-US" b="1"/>
              <a:t>PLC stages and PLC Reviews</a:t>
            </a:r>
            <a:endParaRPr lang="en-US" b="1" dirty="0"/>
          </a:p>
        </p:txBody>
      </p:sp>
      <p:sp>
        <p:nvSpPr>
          <p:cNvPr id="8" name="Text Placeholder 2">
            <a:hlinkClick r:id="rId16" action="ppaction://hlinksldjump"/>
            <a:extLst>
              <a:ext uri="{FF2B5EF4-FFF2-40B4-BE49-F238E27FC236}">
                <a16:creationId xmlns:a16="http://schemas.microsoft.com/office/drawing/2014/main" id="{B0A34BA8-7D50-46CA-BC09-A12B7A29AF4C}"/>
              </a:ext>
            </a:extLst>
          </p:cNvPr>
          <p:cNvSpPr>
            <a:spLocks noGrp="1"/>
          </p:cNvSpPr>
          <p:nvPr>
            <p:custDataLst>
              <p:tags r:id="rId6"/>
            </p:custDataLst>
          </p:nvPr>
        </p:nvSpPr>
        <p:spPr bwMode="gray">
          <a:xfrm>
            <a:off x="3509963" y="28178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dirty="0"/>
              <a:t>Ideate, Pre-Discovery, and PLC Review 1</a:t>
            </a:r>
          </a:p>
        </p:txBody>
      </p:sp>
      <p:sp>
        <p:nvSpPr>
          <p:cNvPr id="9" name="Text Placeholder 2">
            <a:extLst>
              <a:ext uri="{FF2B5EF4-FFF2-40B4-BE49-F238E27FC236}">
                <a16:creationId xmlns:a16="http://schemas.microsoft.com/office/drawing/2014/main" id="{05A4815B-280A-4A7E-999B-59A0438FA632}"/>
              </a:ext>
            </a:extLst>
          </p:cNvPr>
          <p:cNvSpPr>
            <a:spLocks noGrp="1"/>
          </p:cNvSpPr>
          <p:nvPr>
            <p:custDataLst>
              <p:tags r:id="rId7"/>
            </p:custDataLst>
          </p:nvPr>
        </p:nvSpPr>
        <p:spPr bwMode="gray">
          <a:xfrm>
            <a:off x="3509963" y="3225800"/>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dirty="0"/>
              <a:t>Discovery and PLC Review 2</a:t>
            </a:r>
            <a:endParaRPr lang="en-US" b="1" dirty="0"/>
          </a:p>
        </p:txBody>
      </p:sp>
      <p:sp>
        <p:nvSpPr>
          <p:cNvPr id="19" name="Text Placeholder 2">
            <a:hlinkClick r:id="rId17" action="ppaction://hlinksldjump"/>
            <a:extLst>
              <a:ext uri="{FF2B5EF4-FFF2-40B4-BE49-F238E27FC236}">
                <a16:creationId xmlns:a16="http://schemas.microsoft.com/office/drawing/2014/main" id="{28BF2B8C-53AE-459C-927B-6EC5AAE05774}"/>
              </a:ext>
            </a:extLst>
          </p:cNvPr>
          <p:cNvSpPr>
            <a:spLocks noGrp="1"/>
          </p:cNvSpPr>
          <p:nvPr>
            <p:custDataLst>
              <p:tags r:id="rId8"/>
            </p:custDataLst>
          </p:nvPr>
        </p:nvSpPr>
        <p:spPr bwMode="gray">
          <a:xfrm>
            <a:off x="3509963" y="36322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Sprint 0, MVP Build, </a:t>
            </a:r>
            <a:r>
              <a:rPr lang="en-US" altLang="en-US" dirty="0"/>
              <a:t>and PLC Review 3</a:t>
            </a:r>
            <a:endParaRPr lang="en-US" dirty="0"/>
          </a:p>
        </p:txBody>
      </p:sp>
      <p:sp>
        <p:nvSpPr>
          <p:cNvPr id="17" name="Text Placeholder 2">
            <a:hlinkClick r:id="rId18" action="ppaction://hlinksldjump"/>
            <a:extLst>
              <a:ext uri="{FF2B5EF4-FFF2-40B4-BE49-F238E27FC236}">
                <a16:creationId xmlns:a16="http://schemas.microsoft.com/office/drawing/2014/main" id="{32B26412-C72B-4A97-A338-A5F3C0850CDD}"/>
              </a:ext>
            </a:extLst>
          </p:cNvPr>
          <p:cNvSpPr>
            <a:spLocks noGrp="1"/>
          </p:cNvSpPr>
          <p:nvPr>
            <p:custDataLst>
              <p:tags r:id="rId9"/>
            </p:custDataLst>
          </p:nvPr>
        </p:nvSpPr>
        <p:spPr bwMode="gray">
          <a:xfrm>
            <a:off x="3509963" y="40401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Scale and PLC Review 4</a:t>
            </a:r>
            <a:endParaRPr lang="en-US" dirty="0"/>
          </a:p>
        </p:txBody>
      </p:sp>
      <p:sp>
        <p:nvSpPr>
          <p:cNvPr id="10" name="Text Placeholder 2">
            <a:hlinkClick r:id="rId19" action="ppaction://hlinksldjump"/>
            <a:extLst>
              <a:ext uri="{FF2B5EF4-FFF2-40B4-BE49-F238E27FC236}">
                <a16:creationId xmlns:a16="http://schemas.microsoft.com/office/drawing/2014/main" id="{9F44D682-788D-4331-990B-3B6D14FAB36C}"/>
              </a:ext>
            </a:extLst>
          </p:cNvPr>
          <p:cNvSpPr>
            <a:spLocks noGrp="1"/>
          </p:cNvSpPr>
          <p:nvPr>
            <p:custDataLst>
              <p:tags r:id="rId10"/>
            </p:custDataLst>
          </p:nvPr>
        </p:nvSpPr>
        <p:spPr bwMode="gray">
          <a:xfrm>
            <a:off x="3509963" y="44465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Tactical guidance for PLC Reviews</a:t>
            </a:r>
            <a:endParaRPr lang="en-US" dirty="0"/>
          </a:p>
        </p:txBody>
      </p:sp>
    </p:spTree>
    <p:extLst>
      <p:ext uri="{BB962C8B-B14F-4D97-AF65-F5344CB8AC3E}">
        <p14:creationId xmlns:p14="http://schemas.microsoft.com/office/powerpoint/2010/main" val="3685823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 name="Object 79" hidden="1">
            <a:extLst>
              <a:ext uri="{FF2B5EF4-FFF2-40B4-BE49-F238E27FC236}">
                <a16:creationId xmlns:a16="http://schemas.microsoft.com/office/drawing/2014/main" id="{E7C4372B-15E3-485D-9570-907C22C35B71}"/>
              </a:ext>
            </a:extLst>
          </p:cNvPr>
          <p:cNvGraphicFramePr>
            <a:graphicFrameLocks noChangeAspect="1"/>
          </p:cNvGraphicFramePr>
          <p:nvPr>
            <p:custDataLst>
              <p:tags r:id="rId2"/>
            </p:custDataLst>
            <p:extLst>
              <p:ext uri="{D42A27DB-BD31-4B8C-83A1-F6EECF244321}">
                <p14:modId xmlns:p14="http://schemas.microsoft.com/office/powerpoint/2010/main" val="552584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6" imgW="631" imgH="631" progId="TCLayout.ActiveDocument.1">
                  <p:embed/>
                </p:oleObj>
              </mc:Choice>
              <mc:Fallback>
                <p:oleObj name="think-cell Slide" r:id="rId6" imgW="631" imgH="631" progId="TCLayout.ActiveDocument.1">
                  <p:embed/>
                  <p:pic>
                    <p:nvPicPr>
                      <p:cNvPr id="80" name="Object 79" hidden="1">
                        <a:extLst>
                          <a:ext uri="{FF2B5EF4-FFF2-40B4-BE49-F238E27FC236}">
                            <a16:creationId xmlns:a16="http://schemas.microsoft.com/office/drawing/2014/main" id="{E7C4372B-15E3-485D-9570-907C22C35B7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81" name="Rectangle 80" hidden="1">
            <a:extLst>
              <a:ext uri="{FF2B5EF4-FFF2-40B4-BE49-F238E27FC236}">
                <a16:creationId xmlns:a16="http://schemas.microsoft.com/office/drawing/2014/main" id="{EE3BDFFD-6A97-484C-820B-95515E60AB39}"/>
              </a:ext>
            </a:extLst>
          </p:cNvPr>
          <p:cNvSpPr/>
          <p:nvPr>
            <p:custDataLst>
              <p:tags r:id="rId3"/>
            </p:custDataLst>
          </p:nvPr>
        </p:nvSpPr>
        <p:spPr>
          <a:xfrm>
            <a:off x="0" y="0"/>
            <a:ext cx="158750" cy="158750"/>
          </a:xfrm>
          <a:prstGeom prst="rect">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defTabSz="868131" fontAlgn="auto"/>
            <a:endParaRPr kumimoji="0" lang="en-US" sz="2800" b="1" u="none" strike="noStrike" kern="1200" cap="none" spc="0" normalizeH="0" noProof="0" dirty="0" err="1">
              <a:ln>
                <a:noFill/>
              </a:ln>
              <a:solidFill>
                <a:prstClr val="black"/>
              </a:solidFill>
              <a:effectLst/>
              <a:uLnTx/>
              <a:uFillTx/>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97A038E-765B-40B4-9E55-4D56990138AF}"/>
              </a:ext>
            </a:extLst>
          </p:cNvPr>
          <p:cNvSpPr>
            <a:spLocks noGrp="1"/>
          </p:cNvSpPr>
          <p:nvPr>
            <p:ph type="title"/>
          </p:nvPr>
        </p:nvSpPr>
        <p:spPr bwMode="auto">
          <a:xfrm>
            <a:off x="419108" y="513351"/>
            <a:ext cx="988642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r>
              <a:rPr lang="en-US" dirty="0"/>
              <a:t>After approval at PLC Review 1, an idea shifts into the Discovery phase for further evolution</a:t>
            </a:r>
          </a:p>
        </p:txBody>
      </p:sp>
      <p:sp>
        <p:nvSpPr>
          <p:cNvPr id="82" name="Rectangle 81">
            <a:extLst>
              <a:ext uri="{FF2B5EF4-FFF2-40B4-BE49-F238E27FC236}">
                <a16:creationId xmlns:a16="http://schemas.microsoft.com/office/drawing/2014/main" id="{56064932-A6D6-4DCB-8240-7A6E67997402}"/>
              </a:ext>
            </a:extLst>
          </p:cNvPr>
          <p:cNvSpPr/>
          <p:nvPr/>
        </p:nvSpPr>
        <p:spPr>
          <a:xfrm>
            <a:off x="10187764" y="1184744"/>
            <a:ext cx="194419" cy="190390"/>
          </a:xfrm>
          <a:prstGeom prst="rect">
            <a:avLst/>
          </a:prstGeom>
          <a:solidFill>
            <a:srgbClr val="FFB81E"/>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868131" fontAlgn="auto">
              <a:spcBef>
                <a:spcPts val="0"/>
              </a:spcBef>
              <a:spcAft>
                <a:spcPts val="0"/>
              </a:spcAft>
            </a:pPr>
            <a:endParaRPr lang="en-US" sz="1600" b="1" dirty="0">
              <a:solidFill>
                <a:schemeClr val="bg1"/>
              </a:solidFill>
              <a:latin typeface="Arial"/>
              <a:cs typeface="Arial"/>
            </a:endParaRPr>
          </a:p>
        </p:txBody>
      </p:sp>
      <p:sp>
        <p:nvSpPr>
          <p:cNvPr id="21" name="TextBox 20">
            <a:extLst>
              <a:ext uri="{FF2B5EF4-FFF2-40B4-BE49-F238E27FC236}">
                <a16:creationId xmlns:a16="http://schemas.microsoft.com/office/drawing/2014/main" id="{94E1F352-4134-4C1E-B4E2-3F84962C0265}"/>
              </a:ext>
            </a:extLst>
          </p:cNvPr>
          <p:cNvSpPr txBox="1">
            <a:spLocks/>
          </p:cNvSpPr>
          <p:nvPr/>
        </p:nvSpPr>
        <p:spPr>
          <a:xfrm>
            <a:off x="10540558" y="1195301"/>
            <a:ext cx="1192722" cy="169277"/>
          </a:xfrm>
          <a:prstGeom prst="rect">
            <a:avLst/>
          </a:prstGeom>
          <a:effectLst/>
        </p:spPr>
        <p:txBody>
          <a:bodyPr vert="horz" wrap="square" lIns="0" tIns="0" rIns="0" bIns="0" rtlCol="0">
            <a:noAutofit/>
          </a:bodyPr>
          <a:lstStyle>
            <a:lvl1pPr marL="271463" marR="0" lvl="0" indent="-271463" defTabSz="981075" eaLnBrk="1" latinLnBrk="0" hangingPunct="1">
              <a:lnSpc>
                <a:spcPct val="100000"/>
              </a:lnSpc>
              <a:spcBef>
                <a:spcPct val="40000"/>
              </a:spcBef>
              <a:buClr>
                <a:schemeClr val="tx1"/>
              </a:buClr>
              <a:buSzPts val="2400"/>
              <a:buFont typeface="Verdana" pitchFamily="34" charset="0"/>
              <a:buChar char="•"/>
              <a:defRPr kumimoji="0" lang="en-US" altLang="zh-CN" sz="2400" b="0" i="0" u="none" strike="noStrike" cap="none" spc="0" normalizeH="0" baseline="0" noProof="1">
                <a:ln>
                  <a:noFill/>
                </a:ln>
                <a:effectLst/>
                <a:uLnTx/>
                <a:uFillTx/>
                <a:latin typeface="+mn-lt"/>
              </a:defRPr>
            </a:lvl1pPr>
            <a:lvl2pPr marL="574675" marR="0" lvl="1" indent="-119063" defTabSz="981075" eaLnBrk="1" latinLnBrk="0" hangingPunct="1">
              <a:lnSpc>
                <a:spcPct val="100000"/>
              </a:lnSpc>
              <a:spcBef>
                <a:spcPct val="20000"/>
              </a:spcBef>
              <a:buClr>
                <a:schemeClr val="tx1"/>
              </a:buClr>
              <a:buSzPts val="2200"/>
              <a:buFont typeface="Verdana"/>
              <a:buChar char="-"/>
              <a:defRPr lang="en-CA" altLang="zh-CN" sz="1600" baseline="0" noProof="1">
                <a:effectLst/>
                <a:latin typeface="+mn-lt"/>
              </a:defRPr>
            </a:lvl2pPr>
            <a:lvl3pPr marL="1052513" marR="0" lvl="2" indent="-287338" defTabSz="981075" eaLnBrk="1" latinLnBrk="0" hangingPunct="1">
              <a:lnSpc>
                <a:spcPct val="100000"/>
              </a:lnSpc>
              <a:spcBef>
                <a:spcPct val="20000"/>
              </a:spcBef>
              <a:buClr>
                <a:schemeClr val="tx1"/>
              </a:buClr>
              <a:buSzPts val="2200"/>
              <a:buFont typeface="Marlett" pitchFamily="2" charset="2"/>
              <a:buChar char="8"/>
              <a:defRPr lang="zh-CN" altLang="en-US" sz="1600" noProof="1">
                <a:effectLst/>
                <a:latin typeface="+mn-lt"/>
              </a:defRPr>
            </a:lvl3pPr>
            <a:lvl4pPr marL="1453896" marR="0" lvl="3" indent="-210312" defTabSz="981334" eaLnBrk="1" fontAlgn="auto" latinLnBrk="0" hangingPunct="1">
              <a:lnSpc>
                <a:spcPct val="100000"/>
              </a:lnSpc>
              <a:spcBef>
                <a:spcPct val="20000"/>
              </a:spcBef>
              <a:buClr>
                <a:schemeClr val="tx1"/>
              </a:buClr>
              <a:buSzTx/>
              <a:buFont typeface="Verdana" pitchFamily="34" charset="0"/>
              <a:buChar char="-"/>
              <a:defRPr lang="en-CA" altLang="zh-CN" sz="1600">
                <a:effectLst/>
                <a:latin typeface="+mn-lt"/>
              </a:defRPr>
            </a:lvl4pPr>
            <a:lvl5pPr marL="2208002" lvl="4" indent="-245334" defTabSz="981334" eaLnBrk="1" latinLnBrk="0" hangingPunct="1">
              <a:spcBef>
                <a:spcPct val="20000"/>
              </a:spcBef>
              <a:buFont typeface="Arial" pitchFamily="34" charset="0"/>
              <a:buChar char="»"/>
              <a:defRPr sz="1600">
                <a:effectLst/>
                <a:latin typeface="Verdana" pitchFamily="34" charset="0"/>
              </a:defRPr>
            </a:lvl5pPr>
            <a:lvl6pPr marL="2698669" indent="-245334" defTabSz="981334">
              <a:spcBef>
                <a:spcPct val="20000"/>
              </a:spcBef>
              <a:buFont typeface="Arial" pitchFamily="34" charset="0"/>
              <a:buChar char="•"/>
              <a:defRPr sz="2100">
                <a:effectLst/>
                <a:latin typeface="+mn-lt"/>
              </a:defRPr>
            </a:lvl6pPr>
            <a:lvl7pPr marL="3189336" indent="-245334" defTabSz="981334">
              <a:spcBef>
                <a:spcPct val="20000"/>
              </a:spcBef>
              <a:buFont typeface="Arial" pitchFamily="34" charset="0"/>
              <a:buChar char="•"/>
              <a:defRPr sz="2100">
                <a:effectLst/>
                <a:latin typeface="+mn-lt"/>
              </a:defRPr>
            </a:lvl7pPr>
            <a:lvl8pPr marL="3680003" indent="-245334" defTabSz="981334">
              <a:spcBef>
                <a:spcPct val="20000"/>
              </a:spcBef>
              <a:buFont typeface="Arial" pitchFamily="34" charset="0"/>
              <a:buChar char="•"/>
              <a:defRPr sz="2100">
                <a:effectLst/>
                <a:latin typeface="+mn-lt"/>
              </a:defRPr>
            </a:lvl8pPr>
            <a:lvl9pPr marL="4170670" indent="-245334" defTabSz="981334">
              <a:spcBef>
                <a:spcPct val="20000"/>
              </a:spcBef>
              <a:buFont typeface="Arial" pitchFamily="34" charset="0"/>
              <a:buChar char="•"/>
              <a:defRPr sz="2100">
                <a:effectLst/>
                <a:latin typeface="+mn-lt"/>
              </a:defRPr>
            </a:lvl9pPr>
          </a:lstStyle>
          <a:p>
            <a:pPr marL="0" indent="0">
              <a:buNone/>
            </a:pPr>
            <a:r>
              <a:rPr lang="en-CA" sz="1100" dirty="0"/>
              <a:t>Deep dive to follow</a:t>
            </a:r>
          </a:p>
        </p:txBody>
      </p:sp>
      <p:cxnSp>
        <p:nvCxnSpPr>
          <p:cNvPr id="56" name="Straight Connector 55">
            <a:extLst>
              <a:ext uri="{FF2B5EF4-FFF2-40B4-BE49-F238E27FC236}">
                <a16:creationId xmlns:a16="http://schemas.microsoft.com/office/drawing/2014/main" id="{4B9E4F66-AC68-4941-8820-169784AA83F2}"/>
              </a:ext>
            </a:extLst>
          </p:cNvPr>
          <p:cNvCxnSpPr>
            <a:cxnSpLocks/>
          </p:cNvCxnSpPr>
          <p:nvPr/>
        </p:nvCxnSpPr>
        <p:spPr>
          <a:xfrm>
            <a:off x="9059524" y="1240609"/>
            <a:ext cx="244205"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F019BB8-793A-4E23-95A8-DCD5BB2CCDD8}"/>
              </a:ext>
            </a:extLst>
          </p:cNvPr>
          <p:cNvSpPr txBox="1">
            <a:spLocks/>
          </p:cNvSpPr>
          <p:nvPr/>
        </p:nvSpPr>
        <p:spPr>
          <a:xfrm>
            <a:off x="9437210" y="1155971"/>
            <a:ext cx="1192722" cy="169277"/>
          </a:xfrm>
          <a:prstGeom prst="rect">
            <a:avLst/>
          </a:prstGeom>
          <a:effectLst/>
        </p:spPr>
        <p:txBody>
          <a:bodyPr vert="horz" wrap="square" lIns="0" tIns="0" rIns="0" bIns="0" rtlCol="0">
            <a:noAutofit/>
          </a:bodyPr>
          <a:lstStyle>
            <a:lvl1pPr marL="271463" marR="0" lvl="0" indent="-271463" defTabSz="981075" eaLnBrk="1" latinLnBrk="0" hangingPunct="1">
              <a:lnSpc>
                <a:spcPct val="100000"/>
              </a:lnSpc>
              <a:spcBef>
                <a:spcPct val="40000"/>
              </a:spcBef>
              <a:buClr>
                <a:schemeClr val="tx1"/>
              </a:buClr>
              <a:buSzPts val="2400"/>
              <a:buFont typeface="Verdana" pitchFamily="34" charset="0"/>
              <a:buChar char="•"/>
              <a:defRPr kumimoji="0" lang="en-US" altLang="zh-CN" sz="2400" b="0" i="0" u="none" strike="noStrike" cap="none" spc="0" normalizeH="0" baseline="0" noProof="1">
                <a:ln>
                  <a:noFill/>
                </a:ln>
                <a:effectLst/>
                <a:uLnTx/>
                <a:uFillTx/>
                <a:latin typeface="+mn-lt"/>
              </a:defRPr>
            </a:lvl1pPr>
            <a:lvl2pPr marL="574675" marR="0" lvl="1" indent="-119063" defTabSz="981075" eaLnBrk="1" latinLnBrk="0" hangingPunct="1">
              <a:lnSpc>
                <a:spcPct val="100000"/>
              </a:lnSpc>
              <a:spcBef>
                <a:spcPct val="20000"/>
              </a:spcBef>
              <a:buClr>
                <a:schemeClr val="tx1"/>
              </a:buClr>
              <a:buSzPts val="2200"/>
              <a:buFont typeface="Verdana"/>
              <a:buChar char="-"/>
              <a:defRPr lang="en-CA" altLang="zh-CN" sz="1600" baseline="0" noProof="1">
                <a:effectLst/>
                <a:latin typeface="+mn-lt"/>
              </a:defRPr>
            </a:lvl2pPr>
            <a:lvl3pPr marL="1052513" marR="0" lvl="2" indent="-287338" defTabSz="981075" eaLnBrk="1" latinLnBrk="0" hangingPunct="1">
              <a:lnSpc>
                <a:spcPct val="100000"/>
              </a:lnSpc>
              <a:spcBef>
                <a:spcPct val="20000"/>
              </a:spcBef>
              <a:buClr>
                <a:schemeClr val="tx1"/>
              </a:buClr>
              <a:buSzPts val="2200"/>
              <a:buFont typeface="Marlett" pitchFamily="2" charset="2"/>
              <a:buChar char="8"/>
              <a:defRPr lang="zh-CN" altLang="en-US" sz="1600" noProof="1">
                <a:effectLst/>
                <a:latin typeface="+mn-lt"/>
              </a:defRPr>
            </a:lvl3pPr>
            <a:lvl4pPr marL="1453896" marR="0" lvl="3" indent="-210312" defTabSz="981334" eaLnBrk="1" fontAlgn="auto" latinLnBrk="0" hangingPunct="1">
              <a:lnSpc>
                <a:spcPct val="100000"/>
              </a:lnSpc>
              <a:spcBef>
                <a:spcPct val="20000"/>
              </a:spcBef>
              <a:buClr>
                <a:schemeClr val="tx1"/>
              </a:buClr>
              <a:buSzTx/>
              <a:buFont typeface="Verdana" pitchFamily="34" charset="0"/>
              <a:buChar char="-"/>
              <a:defRPr lang="en-CA" altLang="zh-CN" sz="1600">
                <a:effectLst/>
                <a:latin typeface="+mn-lt"/>
              </a:defRPr>
            </a:lvl4pPr>
            <a:lvl5pPr marL="2208002" lvl="4" indent="-245334" defTabSz="981334" eaLnBrk="1" latinLnBrk="0" hangingPunct="1">
              <a:spcBef>
                <a:spcPct val="20000"/>
              </a:spcBef>
              <a:buFont typeface="Arial" pitchFamily="34" charset="0"/>
              <a:buChar char="»"/>
              <a:defRPr sz="1600">
                <a:effectLst/>
                <a:latin typeface="Verdana" pitchFamily="34" charset="0"/>
              </a:defRPr>
            </a:lvl5pPr>
            <a:lvl6pPr marL="2698669" indent="-245334" defTabSz="981334">
              <a:spcBef>
                <a:spcPct val="20000"/>
              </a:spcBef>
              <a:buFont typeface="Arial" pitchFamily="34" charset="0"/>
              <a:buChar char="•"/>
              <a:defRPr sz="2100">
                <a:effectLst/>
                <a:latin typeface="+mn-lt"/>
              </a:defRPr>
            </a:lvl6pPr>
            <a:lvl7pPr marL="3189336" indent="-245334" defTabSz="981334">
              <a:spcBef>
                <a:spcPct val="20000"/>
              </a:spcBef>
              <a:buFont typeface="Arial" pitchFamily="34" charset="0"/>
              <a:buChar char="•"/>
              <a:defRPr sz="2100">
                <a:effectLst/>
                <a:latin typeface="+mn-lt"/>
              </a:defRPr>
            </a:lvl7pPr>
            <a:lvl8pPr marL="3680003" indent="-245334" defTabSz="981334">
              <a:spcBef>
                <a:spcPct val="20000"/>
              </a:spcBef>
              <a:buFont typeface="Arial" pitchFamily="34" charset="0"/>
              <a:buChar char="•"/>
              <a:defRPr sz="2100">
                <a:effectLst/>
                <a:latin typeface="+mn-lt"/>
              </a:defRPr>
            </a:lvl8pPr>
            <a:lvl9pPr marL="4170670" indent="-245334" defTabSz="981334">
              <a:spcBef>
                <a:spcPct val="20000"/>
              </a:spcBef>
              <a:buFont typeface="Arial" pitchFamily="34" charset="0"/>
              <a:buChar char="•"/>
              <a:defRPr sz="2100">
                <a:effectLst/>
                <a:latin typeface="+mn-lt"/>
              </a:defRPr>
            </a:lvl9pPr>
          </a:lstStyle>
          <a:p>
            <a:pPr marL="0" indent="0">
              <a:buNone/>
            </a:pPr>
            <a:r>
              <a:rPr lang="en-CA" sz="1100" dirty="0"/>
              <a:t>Sprint 0</a:t>
            </a:r>
          </a:p>
        </p:txBody>
      </p:sp>
      <p:sp>
        <p:nvSpPr>
          <p:cNvPr id="5" name="Rectangle 4">
            <a:extLst>
              <a:ext uri="{FF2B5EF4-FFF2-40B4-BE49-F238E27FC236}">
                <a16:creationId xmlns:a16="http://schemas.microsoft.com/office/drawing/2014/main" id="{BC6E3BA8-8908-4D9D-913E-BE81F6FFE3C7}"/>
              </a:ext>
            </a:extLst>
          </p:cNvPr>
          <p:cNvSpPr>
            <a:spLocks/>
          </p:cNvSpPr>
          <p:nvPr/>
        </p:nvSpPr>
        <p:spPr>
          <a:xfrm>
            <a:off x="2447243"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rial"/>
                <a:cs typeface="Arial"/>
              </a:rPr>
              <a:t>Pre-discovery</a:t>
            </a:r>
          </a:p>
        </p:txBody>
      </p:sp>
      <p:sp>
        <p:nvSpPr>
          <p:cNvPr id="7" name="Rectangle 6">
            <a:extLst>
              <a:ext uri="{FF2B5EF4-FFF2-40B4-BE49-F238E27FC236}">
                <a16:creationId xmlns:a16="http://schemas.microsoft.com/office/drawing/2014/main" id="{FCE56F58-051B-4D69-A8CA-D1CF967F3E9A}"/>
              </a:ext>
            </a:extLst>
          </p:cNvPr>
          <p:cNvSpPr>
            <a:spLocks/>
          </p:cNvSpPr>
          <p:nvPr/>
        </p:nvSpPr>
        <p:spPr>
          <a:xfrm>
            <a:off x="5465631"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868131" fontAlgn="auto">
              <a:spcBef>
                <a:spcPts val="0"/>
              </a:spcBef>
              <a:spcAft>
                <a:spcPts val="0"/>
              </a:spcAft>
            </a:pPr>
            <a:r>
              <a:rPr lang="en-US" sz="1600" b="1" dirty="0">
                <a:solidFill>
                  <a:prstClr val="black"/>
                </a:solidFill>
                <a:latin typeface="Arial"/>
                <a:cs typeface="Arial"/>
              </a:rPr>
              <a:t>MVP build</a:t>
            </a:r>
          </a:p>
        </p:txBody>
      </p:sp>
      <p:sp>
        <p:nvSpPr>
          <p:cNvPr id="8" name="Rectangle 7">
            <a:extLst>
              <a:ext uri="{FF2B5EF4-FFF2-40B4-BE49-F238E27FC236}">
                <a16:creationId xmlns:a16="http://schemas.microsoft.com/office/drawing/2014/main" id="{A9CD5E81-88AE-4B31-A75F-2137F63411EC}"/>
              </a:ext>
            </a:extLst>
          </p:cNvPr>
          <p:cNvSpPr>
            <a:spLocks/>
          </p:cNvSpPr>
          <p:nvPr/>
        </p:nvSpPr>
        <p:spPr>
          <a:xfrm>
            <a:off x="6974825"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cs typeface="Arial"/>
              </a:rPr>
              <a:t>Scale</a:t>
            </a:r>
          </a:p>
        </p:txBody>
      </p:sp>
      <p:sp>
        <p:nvSpPr>
          <p:cNvPr id="28" name="Rectangle 27">
            <a:extLst>
              <a:ext uri="{FF2B5EF4-FFF2-40B4-BE49-F238E27FC236}">
                <a16:creationId xmlns:a16="http://schemas.microsoft.com/office/drawing/2014/main" id="{24C82429-3912-4867-B5CA-210F2A41254D}"/>
              </a:ext>
            </a:extLst>
          </p:cNvPr>
          <p:cNvSpPr>
            <a:spLocks/>
          </p:cNvSpPr>
          <p:nvPr/>
        </p:nvSpPr>
        <p:spPr>
          <a:xfrm>
            <a:off x="8484019"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cs typeface="Arial"/>
              </a:rPr>
              <a:t>Sustain</a:t>
            </a:r>
          </a:p>
        </p:txBody>
      </p:sp>
      <p:sp>
        <p:nvSpPr>
          <p:cNvPr id="4" name="Rectangle 3">
            <a:extLst>
              <a:ext uri="{FF2B5EF4-FFF2-40B4-BE49-F238E27FC236}">
                <a16:creationId xmlns:a16="http://schemas.microsoft.com/office/drawing/2014/main" id="{F8C0513C-AA5D-4230-8D4B-5B9BFC7C99E0}"/>
              </a:ext>
            </a:extLst>
          </p:cNvPr>
          <p:cNvSpPr>
            <a:spLocks/>
          </p:cNvSpPr>
          <p:nvPr/>
        </p:nvSpPr>
        <p:spPr>
          <a:xfrm>
            <a:off x="938049"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rial"/>
                <a:cs typeface="Arial"/>
              </a:rPr>
              <a:t>Ideate</a:t>
            </a:r>
          </a:p>
        </p:txBody>
      </p:sp>
      <p:sp>
        <p:nvSpPr>
          <p:cNvPr id="29" name="Rectangle 28">
            <a:extLst>
              <a:ext uri="{FF2B5EF4-FFF2-40B4-BE49-F238E27FC236}">
                <a16:creationId xmlns:a16="http://schemas.microsoft.com/office/drawing/2014/main" id="{04AA8CAD-4023-49AC-B7C7-9170FB97DF44}"/>
              </a:ext>
            </a:extLst>
          </p:cNvPr>
          <p:cNvSpPr>
            <a:spLocks/>
          </p:cNvSpPr>
          <p:nvPr/>
        </p:nvSpPr>
        <p:spPr>
          <a:xfrm>
            <a:off x="9993213" y="2571409"/>
            <a:ext cx="1260738" cy="1401401"/>
          </a:xfrm>
          <a:prstGeom prst="rect">
            <a:avLst/>
          </a:prstGeom>
          <a:solidFill>
            <a:schemeClr val="bg1"/>
          </a:solidFill>
          <a:ln w="952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Arial"/>
                <a:cs typeface="Arial"/>
              </a:rPr>
              <a:t>Retire</a:t>
            </a:r>
          </a:p>
        </p:txBody>
      </p:sp>
      <p:sp>
        <p:nvSpPr>
          <p:cNvPr id="79" name="Rectangle 78">
            <a:extLst>
              <a:ext uri="{FF2B5EF4-FFF2-40B4-BE49-F238E27FC236}">
                <a16:creationId xmlns:a16="http://schemas.microsoft.com/office/drawing/2014/main" id="{A8E90CAC-B60A-4D9B-8F56-AE62BEE9AF17}"/>
              </a:ext>
            </a:extLst>
          </p:cNvPr>
          <p:cNvSpPr>
            <a:spLocks/>
          </p:cNvSpPr>
          <p:nvPr/>
        </p:nvSpPr>
        <p:spPr>
          <a:xfrm>
            <a:off x="938049" y="1721693"/>
            <a:ext cx="10315902" cy="483571"/>
          </a:xfrm>
          <a:prstGeom prst="rect">
            <a:avLst/>
          </a:prstGeom>
          <a:solidFill>
            <a:schemeClr val="accent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2"/>
                </a:solidFill>
                <a:effectLst/>
                <a:uLnTx/>
                <a:uFillTx/>
                <a:latin typeface="Arial"/>
                <a:cs typeface="Arial"/>
              </a:rPr>
              <a:t>Product lifecycle</a:t>
            </a:r>
          </a:p>
        </p:txBody>
      </p:sp>
      <p:cxnSp>
        <p:nvCxnSpPr>
          <p:cNvPr id="18" name="Connector: Elbow 17">
            <a:extLst>
              <a:ext uri="{FF2B5EF4-FFF2-40B4-BE49-F238E27FC236}">
                <a16:creationId xmlns:a16="http://schemas.microsoft.com/office/drawing/2014/main" id="{FADBCA75-1DD5-4331-BED0-E0D06835449F}"/>
              </a:ext>
            </a:extLst>
          </p:cNvPr>
          <p:cNvCxnSpPr>
            <a:cxnSpLocks/>
            <a:stCxn id="5" idx="0"/>
            <a:endCxn id="4" idx="0"/>
          </p:cNvCxnSpPr>
          <p:nvPr/>
        </p:nvCxnSpPr>
        <p:spPr>
          <a:xfrm rot="16200000" flipV="1">
            <a:off x="2323015" y="1816812"/>
            <a:ext cx="12700" cy="1509194"/>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9E8C6BAE-7B98-4CE6-BC6C-A87A7467A285}"/>
              </a:ext>
            </a:extLst>
          </p:cNvPr>
          <p:cNvCxnSpPr>
            <a:cxnSpLocks/>
            <a:stCxn id="7" idx="0"/>
            <a:endCxn id="4" idx="0"/>
          </p:cNvCxnSpPr>
          <p:nvPr/>
        </p:nvCxnSpPr>
        <p:spPr>
          <a:xfrm rot="16200000" flipV="1">
            <a:off x="3832209" y="307618"/>
            <a:ext cx="12700" cy="4527582"/>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8A324B9-9A40-46D1-B72E-6E09BB41F6DC}"/>
              </a:ext>
            </a:extLst>
          </p:cNvPr>
          <p:cNvCxnSpPr>
            <a:cxnSpLocks/>
            <a:stCxn id="8" idx="0"/>
            <a:endCxn id="4" idx="0"/>
          </p:cNvCxnSpPr>
          <p:nvPr/>
        </p:nvCxnSpPr>
        <p:spPr>
          <a:xfrm rot="16200000" flipV="1">
            <a:off x="4586806" y="-446979"/>
            <a:ext cx="12700" cy="6036776"/>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D3BBDD4-2219-4D0E-819A-CE4BC5265EA6}"/>
              </a:ext>
            </a:extLst>
          </p:cNvPr>
          <p:cNvCxnSpPr>
            <a:cxnSpLocks/>
            <a:stCxn id="28" idx="0"/>
            <a:endCxn id="4" idx="0"/>
          </p:cNvCxnSpPr>
          <p:nvPr/>
        </p:nvCxnSpPr>
        <p:spPr>
          <a:xfrm rot="16200000" flipV="1">
            <a:off x="5341403" y="-1201576"/>
            <a:ext cx="12700" cy="7545970"/>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852EACEB-B156-4028-8487-8F9FD005522E}"/>
              </a:ext>
            </a:extLst>
          </p:cNvPr>
          <p:cNvCxnSpPr>
            <a:cxnSpLocks/>
            <a:stCxn id="29" idx="0"/>
            <a:endCxn id="4" idx="0"/>
          </p:cNvCxnSpPr>
          <p:nvPr/>
        </p:nvCxnSpPr>
        <p:spPr>
          <a:xfrm rot="16200000" flipV="1">
            <a:off x="6096000" y="-1956173"/>
            <a:ext cx="12700" cy="9055164"/>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2B1076-1747-454B-870C-B9ABD6E1E4F7}"/>
              </a:ext>
            </a:extLst>
          </p:cNvPr>
          <p:cNvCxnSpPr>
            <a:cxnSpLocks/>
            <a:stCxn id="4" idx="3"/>
            <a:endCxn id="5" idx="1"/>
          </p:cNvCxnSpPr>
          <p:nvPr/>
        </p:nvCxnSpPr>
        <p:spPr>
          <a:xfrm>
            <a:off x="2198787" y="3272110"/>
            <a:ext cx="2484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D60D2B-D643-4464-8822-2B2E64019D5B}"/>
              </a:ext>
            </a:extLst>
          </p:cNvPr>
          <p:cNvCxnSpPr>
            <a:cxnSpLocks/>
            <a:stCxn id="7" idx="3"/>
            <a:endCxn id="8" idx="1"/>
          </p:cNvCxnSpPr>
          <p:nvPr/>
        </p:nvCxnSpPr>
        <p:spPr>
          <a:xfrm>
            <a:off x="6726369" y="3272110"/>
            <a:ext cx="2484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0CF7684-7351-4820-93A1-FFB30A5EE9B7}"/>
              </a:ext>
            </a:extLst>
          </p:cNvPr>
          <p:cNvCxnSpPr>
            <a:cxnSpLocks/>
            <a:stCxn id="8" idx="3"/>
            <a:endCxn id="28" idx="1"/>
          </p:cNvCxnSpPr>
          <p:nvPr/>
        </p:nvCxnSpPr>
        <p:spPr>
          <a:xfrm>
            <a:off x="8235563" y="3272110"/>
            <a:ext cx="2484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15647D7-14F1-437F-B1A8-D5FEB471832C}"/>
              </a:ext>
            </a:extLst>
          </p:cNvPr>
          <p:cNvCxnSpPr>
            <a:cxnSpLocks/>
            <a:stCxn id="28" idx="3"/>
            <a:endCxn id="29" idx="1"/>
          </p:cNvCxnSpPr>
          <p:nvPr/>
        </p:nvCxnSpPr>
        <p:spPr>
          <a:xfrm>
            <a:off x="9744757" y="3272110"/>
            <a:ext cx="2484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7EEA90-B88A-4028-9E60-117973B3E602}"/>
              </a:ext>
            </a:extLst>
          </p:cNvPr>
          <p:cNvSpPr txBox="1"/>
          <p:nvPr/>
        </p:nvSpPr>
        <p:spPr>
          <a:xfrm>
            <a:off x="2526046" y="4822080"/>
            <a:ext cx="7082159" cy="884088"/>
          </a:xfrm>
          <a:prstGeom prst="rect">
            <a:avLst/>
          </a:prstGeom>
          <a:solidFill>
            <a:schemeClr val="tx1">
              <a:lumMod val="50000"/>
              <a:lumOff val="50000"/>
            </a:schemeClr>
          </a:solidFill>
          <a:ln>
            <a:solidFill>
              <a:schemeClr val="tx1">
                <a:lumMod val="50000"/>
                <a:lumOff val="50000"/>
              </a:schemeClr>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solidFill>
                  <a:schemeClr val="bg1"/>
                </a:solidFill>
              </a:rPr>
              <a:t>Discovery is the phase at which the key players on the product team take the original idea and turn it into a product vision to meet user needs and drive business impact</a:t>
            </a:r>
          </a:p>
        </p:txBody>
      </p:sp>
      <p:sp>
        <p:nvSpPr>
          <p:cNvPr id="65" name="Rectangle 64">
            <a:extLst>
              <a:ext uri="{FF2B5EF4-FFF2-40B4-BE49-F238E27FC236}">
                <a16:creationId xmlns:a16="http://schemas.microsoft.com/office/drawing/2014/main" id="{0B7DAC16-3264-433F-8617-7D1A8860B62A}"/>
              </a:ext>
            </a:extLst>
          </p:cNvPr>
          <p:cNvSpPr/>
          <p:nvPr/>
        </p:nvSpPr>
        <p:spPr>
          <a:xfrm>
            <a:off x="778153" y="2256732"/>
            <a:ext cx="10635694" cy="1870998"/>
          </a:xfrm>
          <a:prstGeom prst="rect">
            <a:avLst/>
          </a:prstGeom>
          <a:solidFill>
            <a:schemeClr val="bg1">
              <a:alpha val="7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cxnSp>
        <p:nvCxnSpPr>
          <p:cNvPr id="51" name="Connector: Elbow 50">
            <a:extLst>
              <a:ext uri="{FF2B5EF4-FFF2-40B4-BE49-F238E27FC236}">
                <a16:creationId xmlns:a16="http://schemas.microsoft.com/office/drawing/2014/main" id="{EC2D2131-C56E-4F30-B0FD-BCB8269A7659}"/>
              </a:ext>
            </a:extLst>
          </p:cNvPr>
          <p:cNvCxnSpPr>
            <a:cxnSpLocks/>
            <a:stCxn id="6" idx="0"/>
            <a:endCxn id="4" idx="0"/>
          </p:cNvCxnSpPr>
          <p:nvPr/>
        </p:nvCxnSpPr>
        <p:spPr>
          <a:xfrm rot="16200000" flipV="1">
            <a:off x="3077612" y="1062215"/>
            <a:ext cx="12700" cy="3018388"/>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49B17F-5494-41E2-B4C8-2BC4847980C3}"/>
              </a:ext>
            </a:extLst>
          </p:cNvPr>
          <p:cNvSpPr>
            <a:spLocks/>
          </p:cNvSpPr>
          <p:nvPr/>
        </p:nvSpPr>
        <p:spPr>
          <a:xfrm>
            <a:off x="3956437" y="2571409"/>
            <a:ext cx="1260738" cy="1401401"/>
          </a:xfrm>
          <a:prstGeom prst="rect">
            <a:avLst/>
          </a:prstGeom>
          <a:solidFill>
            <a:srgbClr val="FFB81E"/>
          </a:solidFill>
          <a:ln w="952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a:cs typeface="Arial"/>
              </a:rPr>
              <a:t>Discovery</a:t>
            </a:r>
          </a:p>
        </p:txBody>
      </p:sp>
      <p:cxnSp>
        <p:nvCxnSpPr>
          <p:cNvPr id="15" name="Straight Connector 14">
            <a:extLst>
              <a:ext uri="{FF2B5EF4-FFF2-40B4-BE49-F238E27FC236}">
                <a16:creationId xmlns:a16="http://schemas.microsoft.com/office/drawing/2014/main" id="{BA903F9E-F5BB-4328-9A7E-AE53849FD234}"/>
              </a:ext>
            </a:extLst>
          </p:cNvPr>
          <p:cNvCxnSpPr>
            <a:cxnSpLocks/>
            <a:stCxn id="6" idx="3"/>
            <a:endCxn id="7" idx="1"/>
          </p:cNvCxnSpPr>
          <p:nvPr/>
        </p:nvCxnSpPr>
        <p:spPr>
          <a:xfrm>
            <a:off x="5217175" y="3272110"/>
            <a:ext cx="248456"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4E24B1-CB27-416A-8D6D-7AD246F22B0B}"/>
              </a:ext>
            </a:extLst>
          </p:cNvPr>
          <p:cNvCxnSpPr>
            <a:cxnSpLocks/>
            <a:stCxn id="5" idx="3"/>
            <a:endCxn id="6" idx="1"/>
          </p:cNvCxnSpPr>
          <p:nvPr/>
        </p:nvCxnSpPr>
        <p:spPr>
          <a:xfrm>
            <a:off x="3707981" y="3272110"/>
            <a:ext cx="2484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4" name="Trapezoid 23">
            <a:extLst>
              <a:ext uri="{FF2B5EF4-FFF2-40B4-BE49-F238E27FC236}">
                <a16:creationId xmlns:a16="http://schemas.microsoft.com/office/drawing/2014/main" id="{011E8AA9-F7DD-4639-8C07-D15D16D5E082}"/>
              </a:ext>
            </a:extLst>
          </p:cNvPr>
          <p:cNvSpPr/>
          <p:nvPr/>
        </p:nvSpPr>
        <p:spPr>
          <a:xfrm>
            <a:off x="2526046" y="3985518"/>
            <a:ext cx="4171448" cy="836562"/>
          </a:xfrm>
          <a:prstGeom prst="trapezoid">
            <a:avLst>
              <a:gd name="adj" fmla="val 173424"/>
            </a:avLst>
          </a:prstGeom>
          <a:gradFill>
            <a:gsLst>
              <a:gs pos="31000">
                <a:schemeClr val="accent1"/>
              </a:gs>
              <a:gs pos="100000">
                <a:schemeClr val="bg1"/>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5" name="Right Triangle 24">
            <a:extLst>
              <a:ext uri="{FF2B5EF4-FFF2-40B4-BE49-F238E27FC236}">
                <a16:creationId xmlns:a16="http://schemas.microsoft.com/office/drawing/2014/main" id="{05E40D6A-3D6A-4CFC-81C6-C0689A766565}"/>
              </a:ext>
            </a:extLst>
          </p:cNvPr>
          <p:cNvSpPr/>
          <p:nvPr/>
        </p:nvSpPr>
        <p:spPr>
          <a:xfrm>
            <a:off x="5217175" y="3985518"/>
            <a:ext cx="4391030" cy="836562"/>
          </a:xfrm>
          <a:prstGeom prst="rtTriangle">
            <a:avLst/>
          </a:prstGeom>
          <a:gradFill>
            <a:gsLst>
              <a:gs pos="31000">
                <a:schemeClr val="accent1"/>
              </a:gs>
              <a:gs pos="100000">
                <a:schemeClr val="bg1"/>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Tree>
    <p:extLst>
      <p:ext uri="{BB962C8B-B14F-4D97-AF65-F5344CB8AC3E}">
        <p14:creationId xmlns:p14="http://schemas.microsoft.com/office/powerpoint/2010/main" val="1692488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494900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11" imgW="631" imgH="631" progId="TCLayout.ActiveDocument.1">
                  <p:embed/>
                </p:oleObj>
              </mc:Choice>
              <mc:Fallback>
                <p:oleObj name="think-cell Slide" r:id="rId11"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Discovery is a 10+ day process that transforms the product idea into a validated MVP design</a:t>
            </a:r>
          </a:p>
        </p:txBody>
      </p:sp>
      <p:sp>
        <p:nvSpPr>
          <p:cNvPr id="90" name="Isosceles Triangle 89">
            <a:extLst>
              <a:ext uri="{FF2B5EF4-FFF2-40B4-BE49-F238E27FC236}">
                <a16:creationId xmlns:a16="http://schemas.microsoft.com/office/drawing/2014/main" id="{6E8EFEC9-2C16-4AAF-9587-8CD81056ED88}"/>
              </a:ext>
            </a:extLst>
          </p:cNvPr>
          <p:cNvSpPr/>
          <p:nvPr/>
        </p:nvSpPr>
        <p:spPr>
          <a:xfrm>
            <a:off x="1514660" y="2510264"/>
            <a:ext cx="8981187" cy="534519"/>
          </a:xfrm>
          <a:prstGeom prst="triangle">
            <a:avLst>
              <a:gd name="adj" fmla="val 51439"/>
            </a:avLst>
          </a:prstGeom>
          <a:gradFill>
            <a:gsLst>
              <a:gs pos="0">
                <a:schemeClr val="accent1"/>
              </a:gs>
              <a:gs pos="83000">
                <a:schemeClr val="accent1">
                  <a:lumMod val="45000"/>
                  <a:lumOff val="55000"/>
                </a:schemeClr>
              </a:gs>
              <a:gs pos="100000">
                <a:schemeClr val="accent1">
                  <a:lumMod val="30000"/>
                  <a:lumOff val="7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71" name="Rectangle 70">
            <a:extLst>
              <a:ext uri="{FF2B5EF4-FFF2-40B4-BE49-F238E27FC236}">
                <a16:creationId xmlns:a16="http://schemas.microsoft.com/office/drawing/2014/main" id="{1C9E59CB-C45E-4058-A976-0FC756E4D8BF}"/>
              </a:ext>
            </a:extLst>
          </p:cNvPr>
          <p:cNvSpPr/>
          <p:nvPr/>
        </p:nvSpPr>
        <p:spPr>
          <a:xfrm>
            <a:off x="1370805" y="1478883"/>
            <a:ext cx="8240390" cy="2920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Intake process (subset of Product lifecycle)</a:t>
            </a:r>
            <a:r>
              <a:rPr lang="en-CA" sz="1000" b="1" baseline="30000" dirty="0">
                <a:solidFill>
                  <a:schemeClr val="tx1"/>
                </a:solidFill>
              </a:rPr>
              <a:t>1</a:t>
            </a:r>
            <a:r>
              <a:rPr lang="en-CA" sz="1000" b="1" dirty="0">
                <a:solidFill>
                  <a:schemeClr val="tx1"/>
                </a:solidFill>
              </a:rPr>
              <a:t> </a:t>
            </a:r>
          </a:p>
        </p:txBody>
      </p:sp>
      <p:sp>
        <p:nvSpPr>
          <p:cNvPr id="3" name="Rectangle 2">
            <a:extLst>
              <a:ext uri="{FF2B5EF4-FFF2-40B4-BE49-F238E27FC236}">
                <a16:creationId xmlns:a16="http://schemas.microsoft.com/office/drawing/2014/main" id="{180B58F3-9369-41C4-8927-402582849A22}"/>
              </a:ext>
            </a:extLst>
          </p:cNvPr>
          <p:cNvSpPr/>
          <p:nvPr/>
        </p:nvSpPr>
        <p:spPr>
          <a:xfrm>
            <a:off x="4720512" y="1841080"/>
            <a:ext cx="979071"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PLC Review </a:t>
            </a:r>
          </a:p>
        </p:txBody>
      </p:sp>
      <p:sp>
        <p:nvSpPr>
          <p:cNvPr id="116" name="Flowchart: Decision 115">
            <a:extLst>
              <a:ext uri="{FF2B5EF4-FFF2-40B4-BE49-F238E27FC236}">
                <a16:creationId xmlns:a16="http://schemas.microsoft.com/office/drawing/2014/main" id="{5B9E215E-D1D5-49D8-9971-B6940FC2A71A}"/>
              </a:ext>
            </a:extLst>
          </p:cNvPr>
          <p:cNvSpPr/>
          <p:nvPr/>
        </p:nvSpPr>
        <p:spPr>
          <a:xfrm>
            <a:off x="4435083" y="1778848"/>
            <a:ext cx="398776"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1</a:t>
            </a:r>
          </a:p>
        </p:txBody>
      </p:sp>
      <p:sp>
        <p:nvSpPr>
          <p:cNvPr id="118" name="Rectangle 117">
            <a:extLst>
              <a:ext uri="{FF2B5EF4-FFF2-40B4-BE49-F238E27FC236}">
                <a16:creationId xmlns:a16="http://schemas.microsoft.com/office/drawing/2014/main" id="{83B18913-3A62-48DF-BD1B-C2F7D2DD5095}"/>
              </a:ext>
            </a:extLst>
          </p:cNvPr>
          <p:cNvSpPr/>
          <p:nvPr/>
        </p:nvSpPr>
        <p:spPr>
          <a:xfrm>
            <a:off x="7563374" y="1841080"/>
            <a:ext cx="979071"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PLC Review </a:t>
            </a:r>
          </a:p>
        </p:txBody>
      </p:sp>
      <p:sp>
        <p:nvSpPr>
          <p:cNvPr id="119" name="Flowchart: Decision 118">
            <a:extLst>
              <a:ext uri="{FF2B5EF4-FFF2-40B4-BE49-F238E27FC236}">
                <a16:creationId xmlns:a16="http://schemas.microsoft.com/office/drawing/2014/main" id="{71AF28DC-FF7D-43EC-9CCB-E863C554F7CC}"/>
              </a:ext>
            </a:extLst>
          </p:cNvPr>
          <p:cNvSpPr/>
          <p:nvPr/>
        </p:nvSpPr>
        <p:spPr>
          <a:xfrm>
            <a:off x="7277945" y="1778848"/>
            <a:ext cx="398776"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2</a:t>
            </a:r>
          </a:p>
        </p:txBody>
      </p:sp>
      <p:sp>
        <p:nvSpPr>
          <p:cNvPr id="62" name="Arrow: Chevron 61">
            <a:extLst>
              <a:ext uri="{FF2B5EF4-FFF2-40B4-BE49-F238E27FC236}">
                <a16:creationId xmlns:a16="http://schemas.microsoft.com/office/drawing/2014/main" id="{B021CF85-C5DC-44F0-9E79-1F934544AFEF}"/>
              </a:ext>
            </a:extLst>
          </p:cNvPr>
          <p:cNvSpPr/>
          <p:nvPr/>
        </p:nvSpPr>
        <p:spPr>
          <a:xfrm>
            <a:off x="4828503" y="3030862"/>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64" name="Arrow: Pentagon 63">
            <a:extLst>
              <a:ext uri="{FF2B5EF4-FFF2-40B4-BE49-F238E27FC236}">
                <a16:creationId xmlns:a16="http://schemas.microsoft.com/office/drawing/2014/main" id="{AFEBBDCA-4F02-440D-B090-6E2D799A0814}"/>
              </a:ext>
            </a:extLst>
          </p:cNvPr>
          <p:cNvSpPr/>
          <p:nvPr/>
        </p:nvSpPr>
        <p:spPr>
          <a:xfrm>
            <a:off x="1514660" y="3030862"/>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66" name="Arrow: Chevron 65">
            <a:extLst>
              <a:ext uri="{FF2B5EF4-FFF2-40B4-BE49-F238E27FC236}">
                <a16:creationId xmlns:a16="http://schemas.microsoft.com/office/drawing/2014/main" id="{E9BF2339-1C64-482E-8B12-0B1D9FBF99C2}"/>
              </a:ext>
            </a:extLst>
          </p:cNvPr>
          <p:cNvSpPr/>
          <p:nvPr/>
        </p:nvSpPr>
        <p:spPr>
          <a:xfrm>
            <a:off x="8643051" y="3030862"/>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69" name="Arrow: Chevron 68">
            <a:extLst>
              <a:ext uri="{FF2B5EF4-FFF2-40B4-BE49-F238E27FC236}">
                <a16:creationId xmlns:a16="http://schemas.microsoft.com/office/drawing/2014/main" id="{F1473A40-8747-437C-A0FA-778337B61AD8}"/>
              </a:ext>
            </a:extLst>
          </p:cNvPr>
          <p:cNvSpPr/>
          <p:nvPr/>
        </p:nvSpPr>
        <p:spPr>
          <a:xfrm>
            <a:off x="2921229" y="3030862"/>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27" name="Group 26">
            <a:extLst>
              <a:ext uri="{FF2B5EF4-FFF2-40B4-BE49-F238E27FC236}">
                <a16:creationId xmlns:a16="http://schemas.microsoft.com/office/drawing/2014/main" id="{76D10729-A346-4DBB-876F-ADB8342C313E}"/>
              </a:ext>
            </a:extLst>
          </p:cNvPr>
          <p:cNvGrpSpPr/>
          <p:nvPr/>
        </p:nvGrpSpPr>
        <p:grpSpPr>
          <a:xfrm>
            <a:off x="2881473" y="3695899"/>
            <a:ext cx="5741700" cy="1953594"/>
            <a:chOff x="2852598" y="3539709"/>
            <a:chExt cx="5741700" cy="2097157"/>
          </a:xfrm>
        </p:grpSpPr>
        <p:cxnSp>
          <p:nvCxnSpPr>
            <p:cNvPr id="26" name="Straight Connector 25">
              <a:extLst>
                <a:ext uri="{FF2B5EF4-FFF2-40B4-BE49-F238E27FC236}">
                  <a16:creationId xmlns:a16="http://schemas.microsoft.com/office/drawing/2014/main" id="{43EACC5F-88F9-4BCF-8017-90DB045DFCC1}"/>
                </a:ext>
              </a:extLst>
            </p:cNvPr>
            <p:cNvCxnSpPr/>
            <p:nvPr/>
          </p:nvCxnSpPr>
          <p:spPr>
            <a:xfrm>
              <a:off x="2852598" y="3539709"/>
              <a:ext cx="0" cy="20971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C7A5DB5-2345-42D8-ADEA-4A69965103F5}"/>
                </a:ext>
              </a:extLst>
            </p:cNvPr>
            <p:cNvCxnSpPr/>
            <p:nvPr/>
          </p:nvCxnSpPr>
          <p:spPr>
            <a:xfrm>
              <a:off x="4766633" y="3539709"/>
              <a:ext cx="0" cy="20971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157FF7B-A2B5-402E-8A46-9DF333D4CF21}"/>
                </a:ext>
              </a:extLst>
            </p:cNvPr>
            <p:cNvCxnSpPr/>
            <p:nvPr/>
          </p:nvCxnSpPr>
          <p:spPr>
            <a:xfrm>
              <a:off x="6655067" y="3539709"/>
              <a:ext cx="0" cy="20971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E38CCCC-5954-4209-A65B-164D0BD94774}"/>
                </a:ext>
              </a:extLst>
            </p:cNvPr>
            <p:cNvCxnSpPr/>
            <p:nvPr/>
          </p:nvCxnSpPr>
          <p:spPr>
            <a:xfrm>
              <a:off x="8594298" y="3539709"/>
              <a:ext cx="0" cy="20971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58B1E5C3-FA81-40E6-9494-B7761393CE1F}"/>
              </a:ext>
            </a:extLst>
          </p:cNvPr>
          <p:cNvSpPr txBox="1">
            <a:spLocks/>
          </p:cNvSpPr>
          <p:nvPr>
            <p:custDataLst>
              <p:tags r:id="rId4"/>
            </p:custDataLst>
          </p:nvPr>
        </p:nvSpPr>
        <p:spPr>
          <a:xfrm>
            <a:off x="1539443" y="3787108"/>
            <a:ext cx="1242021" cy="769441"/>
          </a:xfrm>
          <a:prstGeom prst="rect">
            <a:avLst/>
          </a:prstGeom>
        </p:spPr>
        <p:txBody>
          <a:bodyPr vert="horz" wrap="square"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171450" lvl="1" indent="-171450" defTabSz="914074" eaLnBrk="1" latinLnBrk="0" hangingPunct="1">
              <a:spcBef>
                <a:spcPct val="50000"/>
              </a:spcBef>
              <a:buClr>
                <a:schemeClr val="tx2"/>
              </a:buClr>
              <a:buSzPct val="100000"/>
              <a:buFont typeface="Wingdings" panose="05000000000000000000" pitchFamily="2" charset="2"/>
              <a:buChar char="§"/>
              <a:defRPr sz="1000" baseline="0">
                <a:solidFill>
                  <a:schemeClr val="tx2"/>
                </a:solidFill>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Intros,  clarification of roles and responsibilities, review of agile methodologies</a:t>
            </a:r>
          </a:p>
        </p:txBody>
      </p:sp>
      <p:sp>
        <p:nvSpPr>
          <p:cNvPr id="83" name="TextBox 82">
            <a:extLst>
              <a:ext uri="{FF2B5EF4-FFF2-40B4-BE49-F238E27FC236}">
                <a16:creationId xmlns:a16="http://schemas.microsoft.com/office/drawing/2014/main" id="{F4D8405D-C07D-469E-B847-EBDD1BEEDACD}"/>
              </a:ext>
            </a:extLst>
          </p:cNvPr>
          <p:cNvSpPr txBox="1">
            <a:spLocks/>
          </p:cNvSpPr>
          <p:nvPr>
            <p:custDataLst>
              <p:tags r:id="rId5"/>
            </p:custDataLst>
          </p:nvPr>
        </p:nvSpPr>
        <p:spPr>
          <a:xfrm>
            <a:off x="3036209" y="3787108"/>
            <a:ext cx="1684484" cy="1846659"/>
          </a:xfrm>
          <a:prstGeom prst="rect">
            <a:avLst/>
          </a:prstGeom>
        </p:spPr>
        <p:txBody>
          <a:bodyPr vert="horz" wrap="square"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171450" lvl="1" indent="-171450" defTabSz="914074" eaLnBrk="1" latinLnBrk="0" hangingPunct="1">
              <a:spcBef>
                <a:spcPct val="50000"/>
              </a:spcBef>
              <a:buClr>
                <a:schemeClr val="tx2"/>
              </a:buClr>
              <a:buSzPct val="100000"/>
              <a:buFont typeface="Wingdings" panose="05000000000000000000" pitchFamily="2" charset="2"/>
              <a:buChar char="§"/>
              <a:defRPr sz="1000" baseline="0">
                <a:solidFill>
                  <a:schemeClr val="tx2"/>
                </a:solidFill>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Map the current process </a:t>
            </a:r>
            <a:br>
              <a:rPr lang="en-US" dirty="0"/>
            </a:br>
            <a:r>
              <a:rPr lang="en-US" dirty="0"/>
              <a:t>to understand critical components and pain points</a:t>
            </a:r>
          </a:p>
          <a:p>
            <a:pPr lvl="1"/>
            <a:r>
              <a:rPr lang="en-US" dirty="0"/>
              <a:t>Create user personas to inspire ideal journeys (based on user research data)</a:t>
            </a:r>
          </a:p>
          <a:p>
            <a:pPr lvl="1"/>
            <a:r>
              <a:rPr lang="en-US" dirty="0"/>
              <a:t>Understand current technical landscape in potential product space</a:t>
            </a:r>
          </a:p>
        </p:txBody>
      </p:sp>
      <p:sp>
        <p:nvSpPr>
          <p:cNvPr id="84" name="TextBox 83">
            <a:extLst>
              <a:ext uri="{FF2B5EF4-FFF2-40B4-BE49-F238E27FC236}">
                <a16:creationId xmlns:a16="http://schemas.microsoft.com/office/drawing/2014/main" id="{49387B16-7AB8-46CC-A406-906FE4D2E422}"/>
              </a:ext>
            </a:extLst>
          </p:cNvPr>
          <p:cNvSpPr txBox="1">
            <a:spLocks/>
          </p:cNvSpPr>
          <p:nvPr>
            <p:custDataLst>
              <p:tags r:id="rId6"/>
            </p:custDataLst>
          </p:nvPr>
        </p:nvSpPr>
        <p:spPr>
          <a:xfrm>
            <a:off x="4898864" y="3787108"/>
            <a:ext cx="1753576" cy="1000274"/>
          </a:xfrm>
          <a:prstGeom prst="rect">
            <a:avLst/>
          </a:prstGeom>
        </p:spPr>
        <p:txBody>
          <a:bodyPr vert="horz" wrap="square"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171450" lvl="1" indent="-171450" defTabSz="914074" eaLnBrk="1" latinLnBrk="0" hangingPunct="1">
              <a:spcBef>
                <a:spcPct val="50000"/>
              </a:spcBef>
              <a:buClr>
                <a:schemeClr val="tx2"/>
              </a:buClr>
              <a:buSzPct val="100000"/>
              <a:buFont typeface="Wingdings" panose="05000000000000000000" pitchFamily="2" charset="2"/>
              <a:buChar char="§"/>
              <a:defRPr sz="1000" baseline="0">
                <a:solidFill>
                  <a:schemeClr val="tx2"/>
                </a:solidFill>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Define and map ideal user journey based on user research, design thinking, and desired outcomes</a:t>
            </a:r>
          </a:p>
          <a:p>
            <a:pPr lvl="1"/>
            <a:r>
              <a:rPr lang="en-US" dirty="0"/>
              <a:t>Translate user journey into zero-based product design</a:t>
            </a:r>
          </a:p>
        </p:txBody>
      </p:sp>
      <p:sp>
        <p:nvSpPr>
          <p:cNvPr id="85" name="TextBox 84">
            <a:extLst>
              <a:ext uri="{FF2B5EF4-FFF2-40B4-BE49-F238E27FC236}">
                <a16:creationId xmlns:a16="http://schemas.microsoft.com/office/drawing/2014/main" id="{E47D7799-F048-434D-B782-F1404FA9171B}"/>
              </a:ext>
            </a:extLst>
          </p:cNvPr>
          <p:cNvSpPr txBox="1">
            <a:spLocks/>
          </p:cNvSpPr>
          <p:nvPr>
            <p:custDataLst>
              <p:tags r:id="rId7"/>
            </p:custDataLst>
          </p:nvPr>
        </p:nvSpPr>
        <p:spPr>
          <a:xfrm>
            <a:off x="6787297" y="3787108"/>
            <a:ext cx="1753575" cy="1154162"/>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71450" lvl="1" indent="-171450">
              <a:spcBef>
                <a:spcPct val="50000"/>
              </a:spcBef>
              <a:buSzPct val="100000"/>
              <a:buFont typeface="Wingdings" panose="05000000000000000000" pitchFamily="2" charset="2"/>
              <a:buChar char="§"/>
            </a:pPr>
            <a:r>
              <a:rPr lang="en-US" sz="1000" dirty="0">
                <a:solidFill>
                  <a:schemeClr val="tx2"/>
                </a:solidFill>
              </a:rPr>
              <a:t>Refine design to focus on only critical features based on user needs to deliver rapid value (Minimum Viable Product, or MVP)</a:t>
            </a:r>
          </a:p>
          <a:p>
            <a:pPr marL="171450" lvl="1" indent="-171450">
              <a:spcBef>
                <a:spcPct val="50000"/>
              </a:spcBef>
              <a:buSzPct val="100000"/>
              <a:buFont typeface="Wingdings" panose="05000000000000000000" pitchFamily="2" charset="2"/>
              <a:buChar char="§"/>
            </a:pPr>
            <a:r>
              <a:rPr lang="en-US" sz="1000" dirty="0">
                <a:solidFill>
                  <a:schemeClr val="tx2"/>
                </a:solidFill>
              </a:rPr>
              <a:t>Map high-level architecture for MVP</a:t>
            </a:r>
          </a:p>
        </p:txBody>
      </p:sp>
      <p:sp>
        <p:nvSpPr>
          <p:cNvPr id="86" name="TextBox 85">
            <a:extLst>
              <a:ext uri="{FF2B5EF4-FFF2-40B4-BE49-F238E27FC236}">
                <a16:creationId xmlns:a16="http://schemas.microsoft.com/office/drawing/2014/main" id="{4970A9B0-B58C-4D5C-B23E-F1C070403B7B}"/>
              </a:ext>
            </a:extLst>
          </p:cNvPr>
          <p:cNvSpPr txBox="1">
            <a:spLocks/>
          </p:cNvSpPr>
          <p:nvPr>
            <p:custDataLst>
              <p:tags r:id="rId8"/>
            </p:custDataLst>
          </p:nvPr>
        </p:nvSpPr>
        <p:spPr>
          <a:xfrm>
            <a:off x="8758031" y="3787107"/>
            <a:ext cx="1722068" cy="153888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indent="-168275">
              <a:spcBef>
                <a:spcPts val="0"/>
              </a:spcBef>
              <a:buFont typeface="Wingdings" panose="05000000000000000000" pitchFamily="2" charset="2"/>
              <a:buChar char="§"/>
            </a:pPr>
            <a:r>
              <a:rPr lang="en-CA" sz="1000" dirty="0"/>
              <a:t>Test and refine MVP for impact and feasibility</a:t>
            </a:r>
          </a:p>
          <a:p>
            <a:pPr marL="363590" lvl="1" indent="-171450">
              <a:spcBef>
                <a:spcPts val="0"/>
              </a:spcBef>
              <a:buSzPct val="100000"/>
              <a:buFont typeface="Arial" panose="020B0604020202020204" pitchFamily="34" charset="0"/>
              <a:buChar char="–"/>
            </a:pPr>
            <a:r>
              <a:rPr lang="en-CA" sz="1000" dirty="0"/>
              <a:t>User testing for MVP design</a:t>
            </a:r>
          </a:p>
          <a:p>
            <a:pPr marL="363590" lvl="1" indent="-171450">
              <a:spcBef>
                <a:spcPts val="0"/>
              </a:spcBef>
              <a:buSzPct val="100000"/>
              <a:buFont typeface="Arial" panose="020B0604020202020204" pitchFamily="34" charset="0"/>
              <a:buChar char="–"/>
            </a:pPr>
            <a:r>
              <a:rPr lang="en-CA" sz="1000" dirty="0"/>
              <a:t>Refined business case for MVP</a:t>
            </a:r>
          </a:p>
          <a:p>
            <a:pPr marL="363590" lvl="1" indent="-171450">
              <a:spcBef>
                <a:spcPts val="0"/>
              </a:spcBef>
              <a:buSzPct val="100000"/>
              <a:buFont typeface="Arial" panose="020B0604020202020204" pitchFamily="34" charset="0"/>
              <a:buChar char="–"/>
            </a:pPr>
            <a:r>
              <a:rPr lang="en-CA" sz="1000" dirty="0"/>
              <a:t>Key MVP </a:t>
            </a:r>
            <a:r>
              <a:rPr lang="en-CA" sz="1000" dirty="0" err="1"/>
              <a:t>KPIs</a:t>
            </a:r>
            <a:r>
              <a:rPr lang="en-CA" sz="1000" dirty="0"/>
              <a:t> with targets</a:t>
            </a:r>
          </a:p>
          <a:p>
            <a:pPr marL="363590" lvl="1" indent="-171450">
              <a:spcBef>
                <a:spcPts val="0"/>
              </a:spcBef>
              <a:buSzPct val="100000"/>
              <a:buFont typeface="Arial" panose="020B0604020202020204" pitchFamily="34" charset="0"/>
              <a:buChar char="–"/>
            </a:pPr>
            <a:r>
              <a:rPr lang="en-US" sz="1000" dirty="0"/>
              <a:t>Detailed t</a:t>
            </a:r>
            <a:r>
              <a:rPr lang="en-CA" sz="1000" dirty="0" err="1"/>
              <a:t>echnical</a:t>
            </a:r>
            <a:r>
              <a:rPr lang="en-CA" sz="1000" dirty="0"/>
              <a:t> impact assessment </a:t>
            </a:r>
          </a:p>
        </p:txBody>
      </p:sp>
      <p:sp>
        <p:nvSpPr>
          <p:cNvPr id="32" name="Rectangle 31">
            <a:extLst>
              <a:ext uri="{FF2B5EF4-FFF2-40B4-BE49-F238E27FC236}">
                <a16:creationId xmlns:a16="http://schemas.microsoft.com/office/drawing/2014/main" id="{BD1B2663-3C80-4EC4-B805-2B8F86B02B4B}"/>
              </a:ext>
            </a:extLst>
          </p:cNvPr>
          <p:cNvSpPr/>
          <p:nvPr/>
        </p:nvSpPr>
        <p:spPr>
          <a:xfrm>
            <a:off x="1514660" y="5804787"/>
            <a:ext cx="9150642" cy="356953"/>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50" b="1" dirty="0">
                <a:solidFill>
                  <a:schemeClr val="bg1"/>
                </a:solidFill>
              </a:rPr>
              <a:t>Select agile processes are used throughout Discovery (e.g. end of week check-ins, stand-ups)</a:t>
            </a:r>
            <a:endParaRPr lang="en-US" sz="1050" b="1" dirty="0"/>
          </a:p>
        </p:txBody>
      </p:sp>
      <p:cxnSp>
        <p:nvCxnSpPr>
          <p:cNvPr id="34" name="Connector: Elbow 33">
            <a:extLst>
              <a:ext uri="{FF2B5EF4-FFF2-40B4-BE49-F238E27FC236}">
                <a16:creationId xmlns:a16="http://schemas.microsoft.com/office/drawing/2014/main" id="{84186417-5687-4F5B-A1B2-B54B85C7E08B}"/>
              </a:ext>
            </a:extLst>
          </p:cNvPr>
          <p:cNvCxnSpPr>
            <a:cxnSpLocks/>
          </p:cNvCxnSpPr>
          <p:nvPr/>
        </p:nvCxnSpPr>
        <p:spPr>
          <a:xfrm rot="16200000" flipH="1" flipV="1">
            <a:off x="8684625" y="2205937"/>
            <a:ext cx="13921" cy="1663769"/>
          </a:xfrm>
          <a:prstGeom prst="bentConnector5">
            <a:avLst>
              <a:gd name="adj1" fmla="val 699425"/>
              <a:gd name="adj2" fmla="val 13"/>
              <a:gd name="adj3" fmla="val -785863"/>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5" name="Arrow: Chevron 64">
            <a:extLst>
              <a:ext uri="{FF2B5EF4-FFF2-40B4-BE49-F238E27FC236}">
                <a16:creationId xmlns:a16="http://schemas.microsoft.com/office/drawing/2014/main" id="{68276D43-48A6-425C-9E1C-A3905249214A}"/>
              </a:ext>
            </a:extLst>
          </p:cNvPr>
          <p:cNvSpPr/>
          <p:nvPr/>
        </p:nvSpPr>
        <p:spPr>
          <a:xfrm>
            <a:off x="6735777" y="3030862"/>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cxnSp>
        <p:nvCxnSpPr>
          <p:cNvPr id="112" name="Connector: Elbow 111">
            <a:extLst>
              <a:ext uri="{FF2B5EF4-FFF2-40B4-BE49-F238E27FC236}">
                <a16:creationId xmlns:a16="http://schemas.microsoft.com/office/drawing/2014/main" id="{07EAF1B6-665A-4324-B4F3-C166E9B44962}"/>
              </a:ext>
            </a:extLst>
          </p:cNvPr>
          <p:cNvCxnSpPr>
            <a:cxnSpLocks/>
          </p:cNvCxnSpPr>
          <p:nvPr/>
        </p:nvCxnSpPr>
        <p:spPr>
          <a:xfrm rot="16200000" flipV="1">
            <a:off x="7616196" y="1123588"/>
            <a:ext cx="12700" cy="3814548"/>
          </a:xfrm>
          <a:prstGeom prst="bentConnector3">
            <a:avLst>
              <a:gd name="adj1" fmla="val 180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7E77C182-D458-473F-9139-9DB78237545C}"/>
              </a:ext>
            </a:extLst>
          </p:cNvPr>
          <p:cNvGrpSpPr/>
          <p:nvPr/>
        </p:nvGrpSpPr>
        <p:grpSpPr>
          <a:xfrm>
            <a:off x="1526234" y="3507959"/>
            <a:ext cx="8993087" cy="307777"/>
            <a:chOff x="413400" y="2007546"/>
            <a:chExt cx="11383497" cy="178276"/>
          </a:xfrm>
        </p:grpSpPr>
        <p:sp>
          <p:nvSpPr>
            <p:cNvPr id="122" name="TextBox 121">
              <a:extLst>
                <a:ext uri="{FF2B5EF4-FFF2-40B4-BE49-F238E27FC236}">
                  <a16:creationId xmlns:a16="http://schemas.microsoft.com/office/drawing/2014/main" id="{3604EBD7-DF1D-4E06-8935-0F4FAE0B2201}"/>
                </a:ext>
              </a:extLst>
            </p:cNvPr>
            <p:cNvSpPr txBox="1"/>
            <p:nvPr/>
          </p:nvSpPr>
          <p:spPr>
            <a:xfrm>
              <a:off x="413400" y="2007546"/>
              <a:ext cx="594232" cy="153888"/>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Day 1</a:t>
              </a:r>
            </a:p>
          </p:txBody>
        </p:sp>
        <p:sp>
          <p:nvSpPr>
            <p:cNvPr id="123" name="TextBox 122">
              <a:extLst>
                <a:ext uri="{FF2B5EF4-FFF2-40B4-BE49-F238E27FC236}">
                  <a16:creationId xmlns:a16="http://schemas.microsoft.com/office/drawing/2014/main" id="{2E908631-53EF-4C4D-8D3A-38EF0FC11346}"/>
                </a:ext>
              </a:extLst>
            </p:cNvPr>
            <p:cNvSpPr txBox="1"/>
            <p:nvPr/>
          </p:nvSpPr>
          <p:spPr>
            <a:xfrm>
              <a:off x="11143241" y="2007546"/>
              <a:ext cx="653656" cy="17827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~Day 10</a:t>
              </a:r>
            </a:p>
          </p:txBody>
        </p:sp>
        <p:cxnSp>
          <p:nvCxnSpPr>
            <p:cNvPr id="125" name="Straight Arrow Connector 124">
              <a:extLst>
                <a:ext uri="{FF2B5EF4-FFF2-40B4-BE49-F238E27FC236}">
                  <a16:creationId xmlns:a16="http://schemas.microsoft.com/office/drawing/2014/main" id="{EE5EDABD-9A8E-4F7A-8EF2-392854A15E95}"/>
                </a:ext>
              </a:extLst>
            </p:cNvPr>
            <p:cNvCxnSpPr>
              <a:cxnSpLocks/>
            </p:cNvCxnSpPr>
            <p:nvPr/>
          </p:nvCxnSpPr>
          <p:spPr>
            <a:xfrm>
              <a:off x="1030142" y="2055279"/>
              <a:ext cx="9974099" cy="0"/>
            </a:xfrm>
            <a:prstGeom prst="straightConnector1">
              <a:avLst/>
            </a:prstGeom>
            <a:ln>
              <a:solidFill>
                <a:srgbClr val="7F7F7F"/>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F59B8590-3DDE-49B1-B902-C45E426C7EF3}"/>
              </a:ext>
            </a:extLst>
          </p:cNvPr>
          <p:cNvSpPr/>
          <p:nvPr/>
        </p:nvSpPr>
        <p:spPr>
          <a:xfrm>
            <a:off x="2784474" y="2286898"/>
            <a:ext cx="1823115"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Pre-Discovery</a:t>
            </a:r>
          </a:p>
        </p:txBody>
      </p:sp>
      <p:sp>
        <p:nvSpPr>
          <p:cNvPr id="48" name="Rectangle 47">
            <a:extLst>
              <a:ext uri="{FF2B5EF4-FFF2-40B4-BE49-F238E27FC236}">
                <a16:creationId xmlns:a16="http://schemas.microsoft.com/office/drawing/2014/main" id="{7B75F088-F973-498B-96FF-FBFECB1511D6}"/>
              </a:ext>
            </a:extLst>
          </p:cNvPr>
          <p:cNvSpPr/>
          <p:nvPr/>
        </p:nvSpPr>
        <p:spPr>
          <a:xfrm>
            <a:off x="1370806" y="2286898"/>
            <a:ext cx="1327944"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Ideate</a:t>
            </a:r>
            <a:r>
              <a:rPr lang="en-CA" sz="1000" b="1" baseline="30000" dirty="0">
                <a:solidFill>
                  <a:schemeClr val="bg1"/>
                </a:solidFill>
              </a:rPr>
              <a:t>2</a:t>
            </a:r>
            <a:r>
              <a:rPr lang="en-CA" sz="1000" b="1" dirty="0">
                <a:solidFill>
                  <a:schemeClr val="bg1"/>
                </a:solidFill>
              </a:rPr>
              <a:t> </a:t>
            </a:r>
          </a:p>
        </p:txBody>
      </p:sp>
      <p:cxnSp>
        <p:nvCxnSpPr>
          <p:cNvPr id="49" name="Straight Connector 48">
            <a:extLst>
              <a:ext uri="{FF2B5EF4-FFF2-40B4-BE49-F238E27FC236}">
                <a16:creationId xmlns:a16="http://schemas.microsoft.com/office/drawing/2014/main" id="{B5BC5783-AB13-4503-A2EC-3BBF9F7284D9}"/>
              </a:ext>
            </a:extLst>
          </p:cNvPr>
          <p:cNvCxnSpPr>
            <a:cxnSpLocks/>
            <a:stCxn id="47" idx="3"/>
          </p:cNvCxnSpPr>
          <p:nvPr/>
        </p:nvCxnSpPr>
        <p:spPr>
          <a:xfrm flipV="1">
            <a:off x="7485530" y="2479967"/>
            <a:ext cx="1987602" cy="164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CF39E24F-8E08-4D34-B703-43F63BC31F2A}"/>
              </a:ext>
            </a:extLst>
          </p:cNvPr>
          <p:cNvSpPr txBox="1"/>
          <p:nvPr/>
        </p:nvSpPr>
        <p:spPr>
          <a:xfrm>
            <a:off x="8196586" y="2387634"/>
            <a:ext cx="717533" cy="153888"/>
          </a:xfrm>
          <a:prstGeom prst="rect">
            <a:avLst/>
          </a:prstGeom>
          <a:solidFill>
            <a:schemeClr val="bg1"/>
          </a:solidFill>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000" b="1" dirty="0"/>
              <a:t>Sprint 0</a:t>
            </a:r>
          </a:p>
        </p:txBody>
      </p:sp>
      <p:cxnSp>
        <p:nvCxnSpPr>
          <p:cNvPr id="51" name="Straight Connector 50">
            <a:extLst>
              <a:ext uri="{FF2B5EF4-FFF2-40B4-BE49-F238E27FC236}">
                <a16:creationId xmlns:a16="http://schemas.microsoft.com/office/drawing/2014/main" id="{0DA1912A-8618-4FE1-80AF-C6F149DAB740}"/>
              </a:ext>
            </a:extLst>
          </p:cNvPr>
          <p:cNvCxnSpPr>
            <a:cxnSpLocks/>
          </p:cNvCxnSpPr>
          <p:nvPr/>
        </p:nvCxnSpPr>
        <p:spPr>
          <a:xfrm>
            <a:off x="4575309" y="2482131"/>
            <a:ext cx="1585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5494FA-CD88-48C9-B8D4-2D9EBA4DC687}"/>
              </a:ext>
            </a:extLst>
          </p:cNvPr>
          <p:cNvCxnSpPr>
            <a:cxnSpLocks/>
          </p:cNvCxnSpPr>
          <p:nvPr/>
        </p:nvCxnSpPr>
        <p:spPr>
          <a:xfrm>
            <a:off x="2661872" y="2482131"/>
            <a:ext cx="1585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55F76B-E207-4A9B-AE54-CE1F1AC42B8F}"/>
              </a:ext>
            </a:extLst>
          </p:cNvPr>
          <p:cNvSpPr/>
          <p:nvPr/>
        </p:nvSpPr>
        <p:spPr>
          <a:xfrm>
            <a:off x="1217035" y="1475381"/>
            <a:ext cx="8965096" cy="1203445"/>
          </a:xfrm>
          <a:prstGeom prst="rect">
            <a:avLst/>
          </a:prstGeom>
          <a:solidFill>
            <a:schemeClr val="bg1">
              <a:alpha val="83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47" name="Rectangle 46">
            <a:extLst>
              <a:ext uri="{FF2B5EF4-FFF2-40B4-BE49-F238E27FC236}">
                <a16:creationId xmlns:a16="http://schemas.microsoft.com/office/drawing/2014/main" id="{1CA7D172-F923-4B42-B365-9E2FABD17C51}"/>
              </a:ext>
            </a:extLst>
          </p:cNvPr>
          <p:cNvSpPr/>
          <p:nvPr/>
        </p:nvSpPr>
        <p:spPr>
          <a:xfrm>
            <a:off x="4695824" y="2286898"/>
            <a:ext cx="2789706" cy="389418"/>
          </a:xfrm>
          <a:prstGeom prst="rect">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Discovery</a:t>
            </a:r>
          </a:p>
        </p:txBody>
      </p:sp>
    </p:spTree>
    <p:extLst>
      <p:ext uri="{BB962C8B-B14F-4D97-AF65-F5344CB8AC3E}">
        <p14:creationId xmlns:p14="http://schemas.microsoft.com/office/powerpoint/2010/main" val="642558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13122445"/>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26626" name="think-cell Slide" r:id="rId34" imgW="530" imgH="528" progId="TCLayout.ActiveDocument.1">
                  <p:embed/>
                </p:oleObj>
              </mc:Choice>
              <mc:Fallback>
                <p:oleObj name="think-cell Slide" r:id="rId34" imgW="530" imgH="528" progId="TCLayout.ActiveDocument.1">
                  <p:embed/>
                  <p:pic>
                    <p:nvPicPr>
                      <p:cNvPr id="19" name="Object 18" hidden="1"/>
                      <p:cNvPicPr/>
                      <p:nvPr/>
                    </p:nvPicPr>
                    <p:blipFill>
                      <a:blip r:embed="rId35"/>
                      <a:stretch>
                        <a:fillRect/>
                      </a:stretch>
                    </p:blipFill>
                    <p:spPr>
                      <a:xfrm>
                        <a:off x="1526162" y="1824"/>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B189890-8B50-4A43-BCEE-6A5524099209}"/>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tabLst>
                <a:tab pos="227013" algn="l"/>
                <a:tab pos="274638" algn="l"/>
              </a:tabLst>
            </a:pPr>
            <a:r>
              <a:rPr lang="en-US" dirty="0"/>
              <a:t>Example overview of Discovery activities</a:t>
            </a:r>
          </a:p>
        </p:txBody>
      </p:sp>
      <p:grpSp>
        <p:nvGrpSpPr>
          <p:cNvPr id="3" name="Group 2">
            <a:extLst>
              <a:ext uri="{FF2B5EF4-FFF2-40B4-BE49-F238E27FC236}">
                <a16:creationId xmlns:a16="http://schemas.microsoft.com/office/drawing/2014/main" id="{E93737A9-6ED4-441D-A493-380EAF7D467D}"/>
              </a:ext>
            </a:extLst>
          </p:cNvPr>
          <p:cNvGrpSpPr/>
          <p:nvPr/>
        </p:nvGrpSpPr>
        <p:grpSpPr>
          <a:xfrm>
            <a:off x="9574596" y="1202233"/>
            <a:ext cx="1161975" cy="163586"/>
            <a:chOff x="9404468" y="1202233"/>
            <a:chExt cx="1161975" cy="163586"/>
          </a:xfrm>
        </p:grpSpPr>
        <p:sp>
          <p:nvSpPr>
            <p:cNvPr id="41" name="RectangleLegend1"/>
            <p:cNvSpPr>
              <a:spLocks noChangeArrowheads="1"/>
            </p:cNvSpPr>
            <p:nvPr/>
          </p:nvSpPr>
          <p:spPr bwMode="auto">
            <a:xfrm>
              <a:off x="9404468" y="1202233"/>
              <a:ext cx="168443" cy="163586"/>
            </a:xfrm>
            <a:prstGeom prst="rect">
              <a:avLst/>
            </a:prstGeom>
            <a:solidFill>
              <a:schemeClr val="accent2">
                <a:lumMod val="20000"/>
                <a:lumOff val="80000"/>
              </a:schemeClr>
            </a:solidFill>
            <a:ln w="19050" algn="ctr">
              <a:noFill/>
              <a:miter lim="800000"/>
              <a:headEnd/>
              <a:tailEnd/>
            </a:ln>
            <a:extLst/>
          </p:spPr>
          <p:txBody>
            <a:bodyPr wrap="square" lIns="46647" tIns="46647" rIns="46647" bIns="46647" anchor="t" anchorCtr="0">
              <a:noAutofit/>
            </a:bodyPr>
            <a:lstStyle/>
            <a:p>
              <a:pPr>
                <a:spcBef>
                  <a:spcPct val="30000"/>
                </a:spcBef>
                <a:buClr>
                  <a:schemeClr val="bg1"/>
                </a:buClr>
              </a:pPr>
              <a:endParaRPr lang="en-US" sz="1020">
                <a:solidFill>
                  <a:schemeClr val="tx2"/>
                </a:solidFill>
                <a:latin typeface="+mn-lt"/>
              </a:endParaRPr>
            </a:p>
          </p:txBody>
        </p:sp>
        <p:sp>
          <p:nvSpPr>
            <p:cNvPr id="47" name="Legend1"/>
            <p:cNvSpPr>
              <a:spLocks noChangeArrowheads="1"/>
            </p:cNvSpPr>
            <p:nvPr/>
          </p:nvSpPr>
          <p:spPr bwMode="auto">
            <a:xfrm>
              <a:off x="9663612" y="1203953"/>
              <a:ext cx="902831" cy="16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913429">
                <a:buClr>
                  <a:schemeClr val="tx2"/>
                </a:buClr>
              </a:pPr>
              <a:r>
                <a:rPr lang="en-US" sz="1020" dirty="0">
                  <a:latin typeface="+mn-lt"/>
                </a:rPr>
                <a:t>Key workshops</a:t>
              </a:r>
            </a:p>
          </p:txBody>
        </p:sp>
      </p:grpSp>
      <p:grpSp>
        <p:nvGrpSpPr>
          <p:cNvPr id="52" name="sticker">
            <a:extLst>
              <a:ext uri="{FF2B5EF4-FFF2-40B4-BE49-F238E27FC236}">
                <a16:creationId xmlns:a16="http://schemas.microsoft.com/office/drawing/2014/main" id="{5756C561-5796-47E6-8744-700D53694AC9}"/>
              </a:ext>
            </a:extLst>
          </p:cNvPr>
          <p:cNvGrpSpPr/>
          <p:nvPr/>
        </p:nvGrpSpPr>
        <p:grpSpPr>
          <a:xfrm>
            <a:off x="11019039" y="1153453"/>
            <a:ext cx="753861" cy="212366"/>
            <a:chOff x="11019049" y="1540371"/>
            <a:chExt cx="753861" cy="212366"/>
          </a:xfrm>
        </p:grpSpPr>
        <p:sp>
          <p:nvSpPr>
            <p:cNvPr id="53" name="StickerRectangle">
              <a:extLst>
                <a:ext uri="{FF2B5EF4-FFF2-40B4-BE49-F238E27FC236}">
                  <a16:creationId xmlns:a16="http://schemas.microsoft.com/office/drawing/2014/main" id="{4A7C1C3C-499E-484C-A211-435987962F94}"/>
                </a:ext>
              </a:extLst>
            </p:cNvPr>
            <p:cNvSpPr>
              <a:spLocks noChangeArrowheads="1"/>
            </p:cNvSpPr>
            <p:nvPr/>
          </p:nvSpPr>
          <p:spPr bwMode="auto">
            <a:xfrm>
              <a:off x="11019049" y="1540371"/>
              <a:ext cx="753861"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EXAMPLE</a:t>
              </a:r>
            </a:p>
          </p:txBody>
        </p:sp>
        <p:cxnSp>
          <p:nvCxnSpPr>
            <p:cNvPr id="54" name="AutoShape 31">
              <a:extLst>
                <a:ext uri="{FF2B5EF4-FFF2-40B4-BE49-F238E27FC236}">
                  <a16:creationId xmlns:a16="http://schemas.microsoft.com/office/drawing/2014/main" id="{987665D4-6E5A-42FC-AA62-D3C6D19BF797}"/>
                </a:ext>
              </a:extLst>
            </p:cNvPr>
            <p:cNvCxnSpPr>
              <a:cxnSpLocks noChangeShapeType="1"/>
              <a:stCxn id="53" idx="2"/>
              <a:endCxn id="53" idx="4"/>
            </p:cNvCxnSpPr>
            <p:nvPr/>
          </p:nvCxnSpPr>
          <p:spPr bwMode="auto">
            <a:xfrm>
              <a:off x="11019049"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55" name="AutoShape 32">
              <a:extLst>
                <a:ext uri="{FF2B5EF4-FFF2-40B4-BE49-F238E27FC236}">
                  <a16:creationId xmlns:a16="http://schemas.microsoft.com/office/drawing/2014/main" id="{DE256608-4969-4D16-8FD1-3780996EB701}"/>
                </a:ext>
              </a:extLst>
            </p:cNvPr>
            <p:cNvCxnSpPr>
              <a:cxnSpLocks noChangeShapeType="1"/>
              <a:stCxn id="53" idx="4"/>
              <a:endCxn id="53" idx="6"/>
            </p:cNvCxnSpPr>
            <p:nvPr/>
          </p:nvCxnSpPr>
          <p:spPr bwMode="auto">
            <a:xfrm>
              <a:off x="11019049" y="1752737"/>
              <a:ext cx="75386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6" name="Group 15">
            <a:extLst>
              <a:ext uri="{FF2B5EF4-FFF2-40B4-BE49-F238E27FC236}">
                <a16:creationId xmlns:a16="http://schemas.microsoft.com/office/drawing/2014/main" id="{1CA4F6F4-8AE1-4176-B265-B3117755FA2F}"/>
              </a:ext>
            </a:extLst>
          </p:cNvPr>
          <p:cNvGrpSpPr/>
          <p:nvPr/>
        </p:nvGrpSpPr>
        <p:grpSpPr>
          <a:xfrm>
            <a:off x="650452" y="1465116"/>
            <a:ext cx="10891097" cy="5073704"/>
            <a:chOff x="419108" y="1465116"/>
            <a:chExt cx="10891097" cy="5073704"/>
          </a:xfrm>
        </p:grpSpPr>
        <p:sp>
          <p:nvSpPr>
            <p:cNvPr id="21" name="Rectangle 99"/>
            <p:cNvSpPr txBox="1">
              <a:spLocks/>
            </p:cNvSpPr>
            <p:nvPr>
              <p:custDataLst>
                <p:tags r:id="rId4"/>
              </p:custDataLst>
            </p:nvPr>
          </p:nvSpPr>
          <p:spPr>
            <a:xfrm>
              <a:off x="419108" y="1621128"/>
              <a:ext cx="776770" cy="2223868"/>
            </a:xfrm>
            <a:prstGeom prst="rect">
              <a:avLst/>
            </a:prstGeom>
            <a:solidFill>
              <a:schemeClr val="accent2"/>
            </a:solidFill>
            <a:ln w="19050" algn="ctr">
              <a:noFill/>
              <a:miter lim="800000"/>
              <a:headEnd/>
              <a:tailEnd/>
            </a:ln>
            <a:extLst/>
          </p:spPr>
          <p:txBody>
            <a:bodyPr wrap="square" lIns="73468" tIns="73468" rIns="73468" bIns="73468" anchor="ctr"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619" lvl="1" indent="0">
                <a:buNone/>
              </a:pPr>
              <a:r>
                <a:rPr lang="en-US" sz="1050" dirty="0">
                  <a:solidFill>
                    <a:schemeClr val="bg1"/>
                  </a:solidFill>
                </a:rPr>
                <a:t>Week 1</a:t>
              </a:r>
            </a:p>
          </p:txBody>
        </p:sp>
        <p:sp>
          <p:nvSpPr>
            <p:cNvPr id="6" name="Rectangle 99"/>
            <p:cNvSpPr txBox="1">
              <a:spLocks/>
            </p:cNvSpPr>
            <p:nvPr>
              <p:custDataLst>
                <p:tags r:id="rId5"/>
              </p:custDataLst>
            </p:nvPr>
          </p:nvSpPr>
          <p:spPr>
            <a:xfrm>
              <a:off x="7291600" y="14651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4</a:t>
              </a:r>
            </a:p>
          </p:txBody>
        </p:sp>
        <p:sp>
          <p:nvSpPr>
            <p:cNvPr id="7" name="Rectangle 99"/>
            <p:cNvSpPr txBox="1">
              <a:spLocks/>
            </p:cNvSpPr>
            <p:nvPr>
              <p:custDataLst>
                <p:tags r:id="rId6"/>
              </p:custDataLst>
            </p:nvPr>
          </p:nvSpPr>
          <p:spPr>
            <a:xfrm>
              <a:off x="1246996" y="14651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1</a:t>
              </a:r>
            </a:p>
          </p:txBody>
        </p:sp>
        <p:sp>
          <p:nvSpPr>
            <p:cNvPr id="8" name="Rectangle 99"/>
            <p:cNvSpPr txBox="1">
              <a:spLocks/>
            </p:cNvSpPr>
            <p:nvPr>
              <p:custDataLst>
                <p:tags r:id="rId7"/>
              </p:custDataLst>
            </p:nvPr>
          </p:nvSpPr>
          <p:spPr>
            <a:xfrm>
              <a:off x="3261864" y="14651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2</a:t>
              </a:r>
            </a:p>
          </p:txBody>
        </p:sp>
        <p:sp>
          <p:nvSpPr>
            <p:cNvPr id="9" name="Rectangle 99"/>
            <p:cNvSpPr txBox="1">
              <a:spLocks/>
            </p:cNvSpPr>
            <p:nvPr>
              <p:custDataLst>
                <p:tags r:id="rId8"/>
              </p:custDataLst>
            </p:nvPr>
          </p:nvSpPr>
          <p:spPr>
            <a:xfrm>
              <a:off x="5276734" y="14651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3</a:t>
              </a:r>
            </a:p>
          </p:txBody>
        </p:sp>
        <p:sp>
          <p:nvSpPr>
            <p:cNvPr id="10" name="Rectangle 99"/>
            <p:cNvSpPr txBox="1">
              <a:spLocks/>
            </p:cNvSpPr>
            <p:nvPr>
              <p:custDataLst>
                <p:tags r:id="rId9"/>
              </p:custDataLst>
            </p:nvPr>
          </p:nvSpPr>
          <p:spPr>
            <a:xfrm>
              <a:off x="9306471" y="14651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5</a:t>
              </a:r>
            </a:p>
          </p:txBody>
        </p:sp>
        <p:sp>
          <p:nvSpPr>
            <p:cNvPr id="12" name="Rectangle 99"/>
            <p:cNvSpPr txBox="1">
              <a:spLocks/>
            </p:cNvSpPr>
            <p:nvPr>
              <p:custDataLst>
                <p:tags r:id="rId10"/>
              </p:custDataLst>
            </p:nvPr>
          </p:nvSpPr>
          <p:spPr>
            <a:xfrm>
              <a:off x="1246996" y="1879600"/>
              <a:ext cx="1958428" cy="1965394"/>
            </a:xfrm>
            <a:prstGeom prst="rect">
              <a:avLst/>
            </a:prstGeom>
            <a:solidFill>
              <a:schemeClr val="accent2">
                <a:lumMod val="20000"/>
                <a:lumOff val="80000"/>
              </a:schemeClr>
            </a:solidFill>
            <a:ln w="1905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lvl="1">
                <a:spcBef>
                  <a:spcPct val="10000"/>
                </a:spcBef>
                <a:buClr>
                  <a:schemeClr val="tx1"/>
                </a:buClr>
              </a:pPr>
              <a:r>
                <a:rPr lang="en-US" sz="1050" dirty="0">
                  <a:solidFill>
                    <a:schemeClr val="tx2"/>
                  </a:solidFill>
                </a:rPr>
                <a:t>Introductions, roles and responsibilities </a:t>
              </a:r>
            </a:p>
            <a:p>
              <a:pPr lvl="1">
                <a:spcBef>
                  <a:spcPct val="10000"/>
                </a:spcBef>
                <a:buClr>
                  <a:schemeClr val="tx1"/>
                </a:buClr>
              </a:pPr>
              <a:r>
                <a:rPr lang="en-US" sz="1050" dirty="0">
                  <a:solidFill>
                    <a:schemeClr val="tx2"/>
                  </a:solidFill>
                </a:rPr>
                <a:t>Review Discovery process</a:t>
              </a:r>
            </a:p>
            <a:p>
              <a:pPr lvl="1">
                <a:spcBef>
                  <a:spcPct val="10000"/>
                </a:spcBef>
                <a:buClr>
                  <a:schemeClr val="tx1"/>
                </a:buClr>
              </a:pPr>
              <a:r>
                <a:rPr lang="en-US" sz="1050" dirty="0">
                  <a:solidFill>
                    <a:schemeClr val="tx2"/>
                  </a:solidFill>
                </a:rPr>
                <a:t>Vision and Definition of Success </a:t>
              </a:r>
            </a:p>
            <a:p>
              <a:pPr lvl="1">
                <a:spcBef>
                  <a:spcPct val="10000"/>
                </a:spcBef>
                <a:buClr>
                  <a:schemeClr val="tx1"/>
                </a:buClr>
              </a:pPr>
              <a:r>
                <a:rPr lang="en-US" sz="1050" dirty="0">
                  <a:solidFill>
                    <a:schemeClr val="tx2"/>
                  </a:solidFill>
                </a:rPr>
                <a:t>Universe mapping</a:t>
              </a:r>
            </a:p>
            <a:p>
              <a:pPr lvl="1">
                <a:spcBef>
                  <a:spcPct val="10000"/>
                </a:spcBef>
                <a:buClr>
                  <a:schemeClr val="tx1"/>
                </a:buClr>
              </a:pPr>
              <a:r>
                <a:rPr lang="en-US" sz="1050" dirty="0">
                  <a:solidFill>
                    <a:schemeClr val="tx2"/>
                  </a:solidFill>
                </a:rPr>
                <a:t>Rituals and cadence</a:t>
              </a:r>
            </a:p>
            <a:p>
              <a:pPr lvl="1">
                <a:spcBef>
                  <a:spcPct val="10000"/>
                </a:spcBef>
                <a:buClr>
                  <a:schemeClr val="tx1"/>
                </a:buClr>
              </a:pPr>
              <a:r>
                <a:rPr lang="en-US" sz="1050" dirty="0">
                  <a:solidFill>
                    <a:schemeClr val="tx2"/>
                  </a:solidFill>
                </a:rPr>
                <a:t>Team norms</a:t>
              </a:r>
            </a:p>
          </p:txBody>
        </p:sp>
        <p:sp>
          <p:nvSpPr>
            <p:cNvPr id="29" name="Rectangle 99"/>
            <p:cNvSpPr txBox="1">
              <a:spLocks/>
            </p:cNvSpPr>
            <p:nvPr>
              <p:custDataLst>
                <p:tags r:id="rId11"/>
              </p:custDataLst>
            </p:nvPr>
          </p:nvSpPr>
          <p:spPr>
            <a:xfrm>
              <a:off x="3264525" y="1879600"/>
              <a:ext cx="1958428" cy="1965394"/>
            </a:xfrm>
            <a:prstGeom prst="rect">
              <a:avLst/>
            </a:prstGeom>
            <a:no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None/>
              </a:pPr>
              <a:r>
                <a:rPr lang="en-US" sz="1050" b="1" dirty="0">
                  <a:solidFill>
                    <a:schemeClr val="tx2"/>
                  </a:solidFill>
                </a:rPr>
                <a:t>Understand the user</a:t>
              </a:r>
            </a:p>
            <a:p>
              <a:pPr lvl="1">
                <a:spcBef>
                  <a:spcPct val="10000"/>
                </a:spcBef>
                <a:buClr>
                  <a:schemeClr val="tx1"/>
                </a:buClr>
              </a:pPr>
              <a:r>
                <a:rPr lang="en-US" sz="1050" dirty="0">
                  <a:solidFill>
                    <a:schemeClr val="tx2"/>
                  </a:solidFill>
                </a:rPr>
                <a:t>Identify users </a:t>
              </a:r>
            </a:p>
            <a:p>
              <a:pPr lvl="1">
                <a:spcBef>
                  <a:spcPct val="10000"/>
                </a:spcBef>
                <a:buClr>
                  <a:schemeClr val="tx1"/>
                </a:buClr>
              </a:pPr>
              <a:r>
                <a:rPr lang="en-US" sz="1050" dirty="0">
                  <a:solidFill>
                    <a:schemeClr val="tx2"/>
                  </a:solidFill>
                </a:rPr>
                <a:t>Empathy Maps</a:t>
              </a:r>
            </a:p>
            <a:p>
              <a:pPr lvl="1">
                <a:spcBef>
                  <a:spcPct val="10000"/>
                </a:spcBef>
                <a:buClr>
                  <a:schemeClr val="tx1"/>
                </a:buClr>
              </a:pPr>
              <a:r>
                <a:rPr lang="en-US" sz="1050" dirty="0">
                  <a:solidFill>
                    <a:schemeClr val="tx2"/>
                  </a:solidFill>
                </a:rPr>
                <a:t>Persona definition and prioritization</a:t>
              </a:r>
            </a:p>
            <a:p>
              <a:pPr lvl="1">
                <a:spcBef>
                  <a:spcPct val="10000"/>
                </a:spcBef>
                <a:buClr>
                  <a:schemeClr val="tx1"/>
                </a:buClr>
              </a:pPr>
              <a:r>
                <a:rPr lang="en-US" sz="1050" dirty="0">
                  <a:solidFill>
                    <a:schemeClr val="tx2"/>
                  </a:solidFill>
                </a:rPr>
                <a:t>Synthesize findings</a:t>
              </a:r>
            </a:p>
            <a:p>
              <a:pPr lvl="1">
                <a:spcBef>
                  <a:spcPct val="10000"/>
                </a:spcBef>
                <a:buClr>
                  <a:schemeClr val="tx1"/>
                </a:buClr>
              </a:pPr>
              <a:r>
                <a:rPr lang="en-US" sz="1050" dirty="0">
                  <a:solidFill>
                    <a:schemeClr val="tx2"/>
                  </a:solidFill>
                </a:rPr>
                <a:t>Identify research spikes related to the user</a:t>
              </a:r>
            </a:p>
          </p:txBody>
        </p:sp>
        <p:sp>
          <p:nvSpPr>
            <p:cNvPr id="32" name="Rectangle 99"/>
            <p:cNvSpPr txBox="1">
              <a:spLocks/>
            </p:cNvSpPr>
            <p:nvPr>
              <p:custDataLst>
                <p:tags r:id="rId12"/>
              </p:custDataLst>
            </p:nvPr>
          </p:nvSpPr>
          <p:spPr>
            <a:xfrm>
              <a:off x="5276734" y="1879600"/>
              <a:ext cx="1958428" cy="1965394"/>
            </a:xfrm>
            <a:prstGeom prst="rect">
              <a:avLst/>
            </a:prstGeom>
            <a:solidFill>
              <a:schemeClr val="accent2">
                <a:lumMod val="20000"/>
                <a:lumOff val="80000"/>
              </a:schemeClr>
            </a:solidFill>
            <a:ln w="1905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10000"/>
                </a:spcBef>
                <a:buClr>
                  <a:schemeClr val="tx1"/>
                </a:buClr>
                <a:buNone/>
              </a:pPr>
              <a:r>
                <a:rPr lang="en-US" sz="1050" b="1" dirty="0">
                  <a:solidFill>
                    <a:schemeClr val="tx2"/>
                  </a:solidFill>
                </a:rPr>
                <a:t>Context</a:t>
              </a:r>
            </a:p>
            <a:p>
              <a:pPr lvl="1">
                <a:spcBef>
                  <a:spcPct val="10000"/>
                </a:spcBef>
                <a:buClr>
                  <a:schemeClr val="tx1"/>
                </a:buClr>
              </a:pPr>
              <a:r>
                <a:rPr lang="en-US" sz="1050" dirty="0">
                  <a:solidFill>
                    <a:schemeClr val="tx2"/>
                  </a:solidFill>
                </a:rPr>
                <a:t>Review Industry trends (Hard and Soft)</a:t>
              </a:r>
            </a:p>
            <a:p>
              <a:pPr lvl="1">
                <a:spcBef>
                  <a:spcPct val="10000"/>
                </a:spcBef>
                <a:buClr>
                  <a:schemeClr val="tx1"/>
                </a:buClr>
              </a:pPr>
              <a:r>
                <a:rPr lang="en-US" sz="1050" dirty="0">
                  <a:solidFill>
                    <a:schemeClr val="tx2"/>
                  </a:solidFill>
                </a:rPr>
                <a:t>Define current journey</a:t>
              </a:r>
            </a:p>
            <a:p>
              <a:pPr lvl="1">
                <a:spcBef>
                  <a:spcPct val="10000"/>
                </a:spcBef>
                <a:buClr>
                  <a:schemeClr val="tx1"/>
                </a:buClr>
              </a:pPr>
              <a:r>
                <a:rPr lang="en-US" sz="1050" dirty="0">
                  <a:solidFill>
                    <a:schemeClr val="tx2"/>
                  </a:solidFill>
                </a:rPr>
                <a:t>Identify pain points</a:t>
              </a:r>
            </a:p>
            <a:p>
              <a:pPr lvl="1">
                <a:spcBef>
                  <a:spcPct val="10000"/>
                </a:spcBef>
                <a:buClr>
                  <a:schemeClr val="tx1"/>
                </a:buClr>
              </a:pPr>
              <a:r>
                <a:rPr lang="en-US" sz="1050" dirty="0">
                  <a:solidFill>
                    <a:schemeClr val="tx2"/>
                  </a:solidFill>
                </a:rPr>
                <a:t>Technology and data assessment</a:t>
              </a:r>
            </a:p>
            <a:p>
              <a:pPr lvl="1">
                <a:spcBef>
                  <a:spcPct val="10000"/>
                </a:spcBef>
                <a:buClr>
                  <a:schemeClr val="tx1"/>
                </a:buClr>
              </a:pPr>
              <a:r>
                <a:rPr lang="en-US" sz="1050" dirty="0">
                  <a:solidFill>
                    <a:schemeClr val="tx2"/>
                  </a:solidFill>
                </a:rPr>
                <a:t>Identify business drivers and KPIs</a:t>
              </a:r>
            </a:p>
            <a:p>
              <a:pPr lvl="1">
                <a:spcBef>
                  <a:spcPct val="10000"/>
                </a:spcBef>
                <a:buClr>
                  <a:schemeClr val="tx1"/>
                </a:buClr>
              </a:pPr>
              <a:r>
                <a:rPr lang="en-US" sz="1050" dirty="0">
                  <a:solidFill>
                    <a:schemeClr val="tx2"/>
                  </a:solidFill>
                </a:rPr>
                <a:t>Synthesize findings</a:t>
              </a:r>
            </a:p>
          </p:txBody>
        </p:sp>
        <p:sp>
          <p:nvSpPr>
            <p:cNvPr id="34" name="Rectangle 99"/>
            <p:cNvSpPr txBox="1">
              <a:spLocks/>
            </p:cNvSpPr>
            <p:nvPr>
              <p:custDataLst>
                <p:tags r:id="rId13"/>
              </p:custDataLst>
            </p:nvPr>
          </p:nvSpPr>
          <p:spPr>
            <a:xfrm>
              <a:off x="7291600" y="1879600"/>
              <a:ext cx="1958428" cy="1965394"/>
            </a:xfrm>
            <a:prstGeom prst="rect">
              <a:avLst/>
            </a:prstGeom>
            <a:no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None/>
              </a:pPr>
              <a:r>
                <a:rPr lang="en-US" sz="1050" b="1" dirty="0">
                  <a:solidFill>
                    <a:schemeClr val="tx2"/>
                  </a:solidFill>
                </a:rPr>
                <a:t>Create Problem Statement:</a:t>
              </a:r>
            </a:p>
            <a:p>
              <a:pPr lvl="1">
                <a:spcBef>
                  <a:spcPct val="10000"/>
                </a:spcBef>
                <a:buClr>
                  <a:schemeClr val="tx1"/>
                </a:buClr>
              </a:pPr>
              <a:r>
                <a:rPr lang="en-US" sz="1050" dirty="0">
                  <a:solidFill>
                    <a:schemeClr val="tx2"/>
                  </a:solidFill>
                </a:rPr>
                <a:t>Review previous day</a:t>
              </a:r>
            </a:p>
            <a:p>
              <a:pPr lvl="1">
                <a:spcBef>
                  <a:spcPct val="10000"/>
                </a:spcBef>
                <a:buClr>
                  <a:schemeClr val="tx1"/>
                </a:buClr>
              </a:pPr>
              <a:r>
                <a:rPr lang="en-US" sz="1050" dirty="0">
                  <a:solidFill>
                    <a:schemeClr val="tx2"/>
                  </a:solidFill>
                </a:rPr>
                <a:t>Define Problem statements</a:t>
              </a:r>
            </a:p>
            <a:p>
              <a:pPr lvl="1">
                <a:spcBef>
                  <a:spcPct val="10000"/>
                </a:spcBef>
                <a:buClr>
                  <a:schemeClr val="tx1"/>
                </a:buClr>
              </a:pPr>
              <a:r>
                <a:rPr lang="en-US" sz="1050" dirty="0">
                  <a:solidFill>
                    <a:schemeClr val="tx2"/>
                  </a:solidFill>
                </a:rPr>
                <a:t>List of initial Technical Knowns, Unknowns, Risks, and Questions to answer</a:t>
              </a:r>
            </a:p>
            <a:p>
              <a:pPr lvl="1">
                <a:spcBef>
                  <a:spcPct val="10000"/>
                </a:spcBef>
                <a:buClr>
                  <a:schemeClr val="tx1"/>
                </a:buClr>
              </a:pPr>
              <a:r>
                <a:rPr lang="en-US" sz="1050" dirty="0">
                  <a:solidFill>
                    <a:schemeClr val="tx2"/>
                  </a:solidFill>
                </a:rPr>
                <a:t>Define target KPIs</a:t>
              </a:r>
            </a:p>
            <a:p>
              <a:pPr lvl="1">
                <a:spcBef>
                  <a:spcPct val="10000"/>
                </a:spcBef>
                <a:buClr>
                  <a:schemeClr val="tx1"/>
                </a:buClr>
              </a:pPr>
              <a:r>
                <a:rPr lang="en-US" sz="1050" dirty="0">
                  <a:solidFill>
                    <a:schemeClr val="tx2"/>
                  </a:solidFill>
                </a:rPr>
                <a:t>Synthesize findings for demo</a:t>
              </a:r>
            </a:p>
            <a:p>
              <a:pPr lvl="1">
                <a:spcBef>
                  <a:spcPct val="30000"/>
                </a:spcBef>
              </a:pPr>
              <a:endParaRPr lang="en-US" sz="1050" dirty="0">
                <a:solidFill>
                  <a:schemeClr val="tx2"/>
                </a:solidFill>
              </a:endParaRPr>
            </a:p>
          </p:txBody>
        </p:sp>
        <p:sp>
          <p:nvSpPr>
            <p:cNvPr id="35" name="Rectangle 99"/>
            <p:cNvSpPr txBox="1">
              <a:spLocks/>
            </p:cNvSpPr>
            <p:nvPr>
              <p:custDataLst>
                <p:tags r:id="rId14"/>
              </p:custDataLst>
            </p:nvPr>
          </p:nvSpPr>
          <p:spPr>
            <a:xfrm>
              <a:off x="9306471" y="1879600"/>
              <a:ext cx="1958428" cy="1965394"/>
            </a:xfrm>
            <a:prstGeom prst="rect">
              <a:avLst/>
            </a:prstGeom>
            <a:no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None/>
              </a:pPr>
              <a:r>
                <a:rPr lang="en-US" sz="1050" b="1" dirty="0">
                  <a:solidFill>
                    <a:schemeClr val="tx2"/>
                  </a:solidFill>
                </a:rPr>
                <a:t>Demo</a:t>
              </a:r>
            </a:p>
            <a:p>
              <a:pPr lvl="1">
                <a:spcBef>
                  <a:spcPct val="10000"/>
                </a:spcBef>
                <a:buClr>
                  <a:schemeClr val="tx1"/>
                </a:buClr>
              </a:pPr>
              <a:r>
                <a:rPr lang="en-US" sz="1050" dirty="0">
                  <a:solidFill>
                    <a:schemeClr val="tx2"/>
                  </a:solidFill>
                </a:rPr>
                <a:t>Personas </a:t>
              </a:r>
            </a:p>
            <a:p>
              <a:pPr lvl="1">
                <a:spcBef>
                  <a:spcPct val="10000"/>
                </a:spcBef>
                <a:buClr>
                  <a:schemeClr val="tx1"/>
                </a:buClr>
              </a:pPr>
              <a:r>
                <a:rPr lang="en-US" sz="1050" dirty="0">
                  <a:solidFill>
                    <a:schemeClr val="tx2"/>
                  </a:solidFill>
                </a:rPr>
                <a:t>User Learnings</a:t>
              </a:r>
            </a:p>
            <a:p>
              <a:pPr lvl="1">
                <a:spcBef>
                  <a:spcPct val="10000"/>
                </a:spcBef>
                <a:buClr>
                  <a:schemeClr val="tx1"/>
                </a:buClr>
              </a:pPr>
              <a:r>
                <a:rPr lang="en-US" sz="1050" dirty="0">
                  <a:solidFill>
                    <a:schemeClr val="tx2"/>
                  </a:solidFill>
                </a:rPr>
                <a:t>User Journey</a:t>
              </a:r>
            </a:p>
            <a:p>
              <a:pPr lvl="1">
                <a:spcBef>
                  <a:spcPct val="10000"/>
                </a:spcBef>
                <a:buClr>
                  <a:schemeClr val="tx1"/>
                </a:buClr>
              </a:pPr>
              <a:r>
                <a:rPr lang="en-US" sz="1050" dirty="0">
                  <a:solidFill>
                    <a:schemeClr val="tx2"/>
                  </a:solidFill>
                </a:rPr>
                <a:t>Current Architecture and IT capabilities</a:t>
              </a:r>
            </a:p>
            <a:p>
              <a:pPr lvl="1">
                <a:spcBef>
                  <a:spcPct val="10000"/>
                </a:spcBef>
                <a:buClr>
                  <a:schemeClr val="tx1"/>
                </a:buClr>
              </a:pPr>
              <a:r>
                <a:rPr lang="en-US" sz="1050" dirty="0">
                  <a:solidFill>
                    <a:schemeClr val="tx2"/>
                  </a:solidFill>
                </a:rPr>
                <a:t>Problem statement</a:t>
              </a:r>
            </a:p>
            <a:p>
              <a:pPr marL="1587" lvl="1" indent="0">
                <a:spcBef>
                  <a:spcPct val="30000"/>
                </a:spcBef>
                <a:buNone/>
              </a:pPr>
              <a:r>
                <a:rPr lang="en-US" sz="1050" b="1" dirty="0">
                  <a:solidFill>
                    <a:schemeClr val="tx2"/>
                  </a:solidFill>
                </a:rPr>
                <a:t>Planning for second week</a:t>
              </a:r>
            </a:p>
          </p:txBody>
        </p:sp>
        <p:sp>
          <p:nvSpPr>
            <p:cNvPr id="36" name="Rectangle 99"/>
            <p:cNvSpPr txBox="1">
              <a:spLocks/>
            </p:cNvSpPr>
            <p:nvPr>
              <p:custDataLst>
                <p:tags r:id="rId15"/>
              </p:custDataLst>
            </p:nvPr>
          </p:nvSpPr>
          <p:spPr>
            <a:xfrm>
              <a:off x="5287307" y="4514433"/>
              <a:ext cx="1958428" cy="1650995"/>
            </a:xfrm>
            <a:prstGeom prst="rect">
              <a:avLst/>
            </a:prstGeom>
            <a:solidFill>
              <a:schemeClr val="accent2">
                <a:lumMod val="20000"/>
                <a:lumOff val="80000"/>
              </a:schemeClr>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1"/>
                </a:buClr>
                <a:buSzPct val="125000"/>
                <a:buFont typeface="Arial" charset="0"/>
                <a:buChar char="▪"/>
                <a:defRPr sz="1000" b="1">
                  <a:solidFill>
                    <a:schemeClr val="bg1"/>
                  </a:solidFill>
                  <a:latin typeface="+mn-lt"/>
                </a:defRPr>
              </a:lvl2pPr>
            </a:lstStyle>
            <a:p>
              <a:pPr marL="1587" lvl="1" indent="0">
                <a:buNone/>
              </a:pPr>
              <a:r>
                <a:rPr lang="en-US" sz="1050" dirty="0">
                  <a:solidFill>
                    <a:schemeClr val="tx2"/>
                  </a:solidFill>
                </a:rPr>
                <a:t>Initial MVP Definition </a:t>
              </a:r>
            </a:p>
            <a:p>
              <a:pPr lvl="1">
                <a:spcBef>
                  <a:spcPct val="10000"/>
                </a:spcBef>
              </a:pPr>
              <a:r>
                <a:rPr lang="en-CA" sz="1050" b="0" dirty="0">
                  <a:solidFill>
                    <a:schemeClr val="tx2"/>
                  </a:solidFill>
                </a:rPr>
                <a:t>Review and prioritize list of features from prototypes</a:t>
              </a:r>
            </a:p>
            <a:p>
              <a:pPr lvl="1">
                <a:spcBef>
                  <a:spcPct val="10000"/>
                </a:spcBef>
              </a:pPr>
              <a:r>
                <a:rPr lang="en-CA" sz="1050" b="0" dirty="0">
                  <a:solidFill>
                    <a:schemeClr val="tx2"/>
                  </a:solidFill>
                </a:rPr>
                <a:t>Prioritize features</a:t>
              </a:r>
            </a:p>
            <a:p>
              <a:pPr lvl="1">
                <a:spcBef>
                  <a:spcPct val="10000"/>
                </a:spcBef>
              </a:pPr>
              <a:r>
                <a:rPr lang="en-CA" sz="1050" b="0" dirty="0">
                  <a:solidFill>
                    <a:schemeClr val="tx2"/>
                  </a:solidFill>
                </a:rPr>
                <a:t>Map to journey</a:t>
              </a:r>
            </a:p>
            <a:p>
              <a:pPr lvl="1">
                <a:spcBef>
                  <a:spcPct val="10000"/>
                </a:spcBef>
              </a:pPr>
              <a:r>
                <a:rPr lang="en-CA" sz="1050" b="0" dirty="0">
                  <a:solidFill>
                    <a:schemeClr val="tx2"/>
                  </a:solidFill>
                </a:rPr>
                <a:t>Raise or accept known risks</a:t>
              </a:r>
            </a:p>
            <a:p>
              <a:pPr lvl="1">
                <a:spcBef>
                  <a:spcPct val="10000"/>
                </a:spcBef>
              </a:pPr>
              <a:r>
                <a:rPr lang="en-US" sz="1050" b="0" dirty="0">
                  <a:solidFill>
                    <a:schemeClr val="tx2"/>
                  </a:solidFill>
                </a:rPr>
                <a:t>Complete future architecture design</a:t>
              </a:r>
            </a:p>
            <a:p>
              <a:pPr lvl="1">
                <a:spcBef>
                  <a:spcPct val="10000"/>
                </a:spcBef>
              </a:pPr>
              <a:r>
                <a:rPr lang="en-US" sz="1050" b="0" dirty="0">
                  <a:solidFill>
                    <a:schemeClr val="tx2"/>
                  </a:solidFill>
                </a:rPr>
                <a:t>Prioritize MVP features</a:t>
              </a:r>
            </a:p>
          </p:txBody>
        </p:sp>
        <p:sp>
          <p:nvSpPr>
            <p:cNvPr id="38" name="Rectangle 99"/>
            <p:cNvSpPr txBox="1">
              <a:spLocks/>
            </p:cNvSpPr>
            <p:nvPr>
              <p:custDataLst>
                <p:tags r:id="rId16"/>
              </p:custDataLst>
            </p:nvPr>
          </p:nvSpPr>
          <p:spPr>
            <a:xfrm>
              <a:off x="7291600" y="4514433"/>
              <a:ext cx="1958428" cy="1650995"/>
            </a:xfrm>
            <a:prstGeom prst="rect">
              <a:avLst/>
            </a:prstGeom>
            <a:no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buClr>
                  <a:schemeClr val="tx1"/>
                </a:buClr>
                <a:buSzPct val="100000"/>
                <a:buNone/>
              </a:pPr>
              <a:r>
                <a:rPr lang="en-CA" sz="1050" b="1" dirty="0">
                  <a:solidFill>
                    <a:schemeClr val="tx2"/>
                  </a:solidFill>
                </a:rPr>
                <a:t>Roadmap</a:t>
              </a:r>
            </a:p>
            <a:p>
              <a:pPr lvl="1">
                <a:spcBef>
                  <a:spcPct val="10000"/>
                </a:spcBef>
                <a:buClr>
                  <a:schemeClr val="tx1"/>
                </a:buClr>
              </a:pPr>
              <a:r>
                <a:rPr lang="en-CA" sz="1050" dirty="0">
                  <a:solidFill>
                    <a:schemeClr val="tx2"/>
                  </a:solidFill>
                </a:rPr>
                <a:t>Define (MVP feature set and subsequent stages)</a:t>
              </a:r>
            </a:p>
            <a:p>
              <a:pPr lvl="1">
                <a:spcBef>
                  <a:spcPct val="10000"/>
                </a:spcBef>
                <a:buClr>
                  <a:schemeClr val="tx1"/>
                </a:buClr>
              </a:pPr>
              <a:r>
                <a:rPr lang="en-CA" sz="1050" dirty="0">
                  <a:solidFill>
                    <a:schemeClr val="tx2"/>
                  </a:solidFill>
                </a:rPr>
                <a:t>User testing</a:t>
              </a:r>
            </a:p>
            <a:p>
              <a:pPr lvl="1">
                <a:spcBef>
                  <a:spcPct val="10000"/>
                </a:spcBef>
                <a:buClr>
                  <a:schemeClr val="tx1"/>
                </a:buClr>
              </a:pPr>
              <a:r>
                <a:rPr lang="en-CA" sz="1050" dirty="0">
                  <a:solidFill>
                    <a:schemeClr val="tx2"/>
                  </a:solidFill>
                </a:rPr>
                <a:t>Define team capabilities required for MVP </a:t>
              </a:r>
            </a:p>
            <a:p>
              <a:pPr lvl="1">
                <a:spcBef>
                  <a:spcPct val="10000"/>
                </a:spcBef>
                <a:buClr>
                  <a:schemeClr val="tx1"/>
                </a:buClr>
              </a:pPr>
              <a:r>
                <a:rPr lang="en-US" sz="1050" dirty="0">
                  <a:solidFill>
                    <a:schemeClr val="tx2"/>
                  </a:solidFill>
                </a:rPr>
                <a:t>Pressure test business case</a:t>
              </a:r>
              <a:endParaRPr lang="en-CA" sz="1050" dirty="0">
                <a:solidFill>
                  <a:schemeClr val="tx2"/>
                </a:solidFill>
              </a:endParaRPr>
            </a:p>
            <a:p>
              <a:pPr lvl="1">
                <a:spcBef>
                  <a:spcPct val="10000"/>
                </a:spcBef>
                <a:buClr>
                  <a:schemeClr val="tx1"/>
                </a:buClr>
              </a:pPr>
              <a:r>
                <a:rPr lang="en-US" sz="1050" dirty="0">
                  <a:solidFill>
                    <a:schemeClr val="tx2"/>
                  </a:solidFill>
                </a:rPr>
                <a:t>Detailed technical impact assessment </a:t>
              </a:r>
            </a:p>
          </p:txBody>
        </p:sp>
        <p:sp>
          <p:nvSpPr>
            <p:cNvPr id="25" name="Rectangle 99"/>
            <p:cNvSpPr txBox="1">
              <a:spLocks/>
            </p:cNvSpPr>
            <p:nvPr>
              <p:custDataLst>
                <p:tags r:id="rId17"/>
              </p:custDataLst>
            </p:nvPr>
          </p:nvSpPr>
          <p:spPr>
            <a:xfrm>
              <a:off x="419108" y="3998827"/>
              <a:ext cx="776770" cy="2174744"/>
            </a:xfrm>
            <a:prstGeom prst="rect">
              <a:avLst/>
            </a:prstGeom>
            <a:solidFill>
              <a:schemeClr val="accent2"/>
            </a:solidFill>
            <a:ln w="19050" algn="ctr">
              <a:noFill/>
              <a:miter lim="800000"/>
              <a:headEnd/>
              <a:tailEnd/>
            </a:ln>
            <a:extLst/>
          </p:spPr>
          <p:txBody>
            <a:bodyPr wrap="square" lIns="73468" tIns="73468" rIns="73468" bIns="73468" anchor="ctr"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619" lvl="1" indent="0">
                <a:buNone/>
              </a:pPr>
              <a:r>
                <a:rPr lang="en-US" sz="1050">
                  <a:solidFill>
                    <a:schemeClr val="bg1"/>
                  </a:solidFill>
                </a:rPr>
                <a:t>Week 2</a:t>
              </a:r>
              <a:endParaRPr lang="en-US" sz="1050" dirty="0">
                <a:solidFill>
                  <a:schemeClr val="bg1"/>
                </a:solidFill>
              </a:endParaRPr>
            </a:p>
          </p:txBody>
        </p:sp>
        <p:sp>
          <p:nvSpPr>
            <p:cNvPr id="40" name="Rectangle 99"/>
            <p:cNvSpPr txBox="1">
              <a:spLocks/>
            </p:cNvSpPr>
            <p:nvPr>
              <p:custDataLst>
                <p:tags r:id="rId18"/>
              </p:custDataLst>
            </p:nvPr>
          </p:nvSpPr>
          <p:spPr>
            <a:xfrm>
              <a:off x="9306471" y="4514433"/>
              <a:ext cx="1958428" cy="1650995"/>
            </a:xfrm>
            <a:prstGeom prst="rect">
              <a:avLst/>
            </a:prstGeom>
            <a:noFill/>
            <a:ln w="1905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Clr>
                  <a:schemeClr val="tx1"/>
                </a:buClr>
                <a:buNone/>
              </a:pPr>
              <a:r>
                <a:rPr lang="en-US" sz="1050" b="1" dirty="0">
                  <a:solidFill>
                    <a:schemeClr val="tx2"/>
                  </a:solidFill>
                </a:rPr>
                <a:t>Demo</a:t>
              </a:r>
            </a:p>
            <a:p>
              <a:pPr lvl="1">
                <a:spcBef>
                  <a:spcPct val="10000"/>
                </a:spcBef>
                <a:buClr>
                  <a:schemeClr val="tx1"/>
                </a:buClr>
              </a:pPr>
              <a:r>
                <a:rPr lang="en-US" sz="1050" dirty="0">
                  <a:solidFill>
                    <a:schemeClr val="tx2"/>
                  </a:solidFill>
                </a:rPr>
                <a:t>Future Journey</a:t>
              </a:r>
            </a:p>
            <a:p>
              <a:pPr lvl="1">
                <a:spcBef>
                  <a:spcPct val="10000"/>
                </a:spcBef>
                <a:buClr>
                  <a:schemeClr val="tx1"/>
                </a:buClr>
              </a:pPr>
              <a:r>
                <a:rPr lang="en-US" sz="1050" dirty="0">
                  <a:solidFill>
                    <a:schemeClr val="tx2"/>
                  </a:solidFill>
                </a:rPr>
                <a:t>MVP Journey</a:t>
              </a:r>
            </a:p>
            <a:p>
              <a:pPr lvl="1">
                <a:spcBef>
                  <a:spcPct val="10000"/>
                </a:spcBef>
                <a:buClr>
                  <a:schemeClr val="tx1"/>
                </a:buClr>
              </a:pPr>
              <a:r>
                <a:rPr lang="en-US" sz="1050" dirty="0">
                  <a:solidFill>
                    <a:schemeClr val="tx2"/>
                  </a:solidFill>
                </a:rPr>
                <a:t>Prototypes</a:t>
              </a:r>
            </a:p>
            <a:p>
              <a:pPr lvl="1">
                <a:spcBef>
                  <a:spcPct val="10000"/>
                </a:spcBef>
                <a:buClr>
                  <a:schemeClr val="tx1"/>
                </a:buClr>
              </a:pPr>
              <a:r>
                <a:rPr lang="en-US" sz="1050" dirty="0">
                  <a:solidFill>
                    <a:schemeClr val="tx2"/>
                  </a:solidFill>
                </a:rPr>
                <a:t>Roadmap based on current MVP feature set</a:t>
              </a:r>
            </a:p>
            <a:p>
              <a:pPr lvl="1">
                <a:spcBef>
                  <a:spcPct val="10000"/>
                </a:spcBef>
                <a:buClr>
                  <a:schemeClr val="tx1"/>
                </a:buClr>
              </a:pPr>
              <a:r>
                <a:rPr lang="en-US" sz="1050" dirty="0">
                  <a:solidFill>
                    <a:schemeClr val="tx2"/>
                  </a:solidFill>
                </a:rPr>
                <a:t>Lightweight business case</a:t>
              </a:r>
            </a:p>
            <a:p>
              <a:pPr lvl="1">
                <a:spcBef>
                  <a:spcPct val="10000"/>
                </a:spcBef>
                <a:buClr>
                  <a:schemeClr val="tx1"/>
                </a:buClr>
              </a:pPr>
              <a:r>
                <a:rPr lang="en-US" sz="1050" dirty="0">
                  <a:solidFill>
                    <a:schemeClr val="tx2"/>
                  </a:solidFill>
                </a:rPr>
                <a:t>Future architecture design</a:t>
              </a:r>
              <a:endParaRPr lang="en-US" sz="1050" dirty="0">
                <a:solidFill>
                  <a:schemeClr val="tx2"/>
                </a:solidFill>
                <a:latin typeface="+mn-lt"/>
              </a:endParaRPr>
            </a:p>
            <a:p>
              <a:pPr lvl="1">
                <a:buClr>
                  <a:schemeClr val="bg1"/>
                </a:buClr>
              </a:pPr>
              <a:endParaRPr lang="en-US" sz="1050" dirty="0">
                <a:solidFill>
                  <a:schemeClr val="tx2"/>
                </a:solidFill>
              </a:endParaRPr>
            </a:p>
          </p:txBody>
        </p:sp>
        <p:grpSp>
          <p:nvGrpSpPr>
            <p:cNvPr id="11" name="Group 10">
              <a:extLst>
                <a:ext uri="{FF2B5EF4-FFF2-40B4-BE49-F238E27FC236}">
                  <a16:creationId xmlns:a16="http://schemas.microsoft.com/office/drawing/2014/main" id="{E4F6ED4B-AD38-41FE-BE28-E2DA71974BB1}"/>
                </a:ext>
              </a:extLst>
            </p:cNvPr>
            <p:cNvGrpSpPr>
              <a:grpSpLocks/>
            </p:cNvGrpSpPr>
            <p:nvPr/>
          </p:nvGrpSpPr>
          <p:grpSpPr>
            <a:xfrm>
              <a:off x="1246996" y="4514433"/>
              <a:ext cx="3967974" cy="1650995"/>
              <a:chOff x="1246996" y="4514433"/>
              <a:chExt cx="3967974" cy="1650995"/>
            </a:xfrm>
          </p:grpSpPr>
          <p:sp>
            <p:nvSpPr>
              <p:cNvPr id="42" name="Rectangle 99"/>
              <p:cNvSpPr txBox="1">
                <a:spLocks/>
              </p:cNvSpPr>
              <p:nvPr>
                <p:custDataLst>
                  <p:tags r:id="rId31"/>
                </p:custDataLst>
              </p:nvPr>
            </p:nvSpPr>
            <p:spPr>
              <a:xfrm>
                <a:off x="1246996" y="4514433"/>
                <a:ext cx="1958428" cy="1650995"/>
              </a:xfrm>
              <a:prstGeom prst="rect">
                <a:avLst/>
              </a:prstGeom>
              <a:solidFill>
                <a:srgbClr val="DDDDDD"/>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None/>
                </a:pPr>
                <a:r>
                  <a:rPr lang="en-US" sz="1050" b="1" dirty="0">
                    <a:solidFill>
                      <a:schemeClr val="tx2"/>
                    </a:solidFill>
                  </a:rPr>
                  <a:t>North Star</a:t>
                </a:r>
              </a:p>
              <a:p>
                <a:pPr lvl="1">
                  <a:spcBef>
                    <a:spcPct val="10000"/>
                  </a:spcBef>
                  <a:buClr>
                    <a:schemeClr val="tx1"/>
                  </a:buClr>
                </a:pPr>
                <a:r>
                  <a:rPr lang="en-US" sz="1050" dirty="0">
                    <a:solidFill>
                      <a:schemeClr val="tx2"/>
                    </a:solidFill>
                  </a:rPr>
                  <a:t>Define a North Star</a:t>
                </a:r>
              </a:p>
              <a:p>
                <a:pPr lvl="1">
                  <a:spcBef>
                    <a:spcPct val="10000"/>
                  </a:spcBef>
                  <a:buClr>
                    <a:schemeClr val="tx1"/>
                  </a:buClr>
                </a:pPr>
                <a:r>
                  <a:rPr lang="en-US" sz="1050" dirty="0">
                    <a:solidFill>
                      <a:schemeClr val="tx2"/>
                    </a:solidFill>
                  </a:rPr>
                  <a:t>Articulate new user journey</a:t>
                </a:r>
              </a:p>
              <a:p>
                <a:pPr lvl="1">
                  <a:spcBef>
                    <a:spcPct val="10000"/>
                  </a:spcBef>
                  <a:buClr>
                    <a:schemeClr val="tx1"/>
                  </a:buClr>
                </a:pPr>
                <a:r>
                  <a:rPr lang="en-US" sz="1050" dirty="0">
                    <a:solidFill>
                      <a:schemeClr val="tx2"/>
                    </a:solidFill>
                  </a:rPr>
                  <a:t>Identify signature moments</a:t>
                </a:r>
              </a:p>
              <a:p>
                <a:pPr lvl="1">
                  <a:spcBef>
                    <a:spcPct val="10000"/>
                  </a:spcBef>
                  <a:buClr>
                    <a:schemeClr val="tx1"/>
                  </a:buClr>
                </a:pPr>
                <a:r>
                  <a:rPr lang="en-US" sz="1050" dirty="0">
                    <a:solidFill>
                      <a:schemeClr val="tx2"/>
                    </a:solidFill>
                  </a:rPr>
                  <a:t>Begin building a high-level business case </a:t>
                </a:r>
              </a:p>
              <a:p>
                <a:pPr lvl="1">
                  <a:spcBef>
                    <a:spcPct val="10000"/>
                  </a:spcBef>
                  <a:buClr>
                    <a:schemeClr val="tx1"/>
                  </a:buClr>
                </a:pPr>
                <a:r>
                  <a:rPr lang="en-US" sz="1050" dirty="0">
                    <a:solidFill>
                      <a:schemeClr val="tx2"/>
                    </a:solidFill>
                  </a:rPr>
                  <a:t>Begin future architecture design</a:t>
                </a:r>
              </a:p>
            </p:txBody>
          </p:sp>
          <p:sp>
            <p:nvSpPr>
              <p:cNvPr id="43" name="Rectangle 99"/>
              <p:cNvSpPr txBox="1">
                <a:spLocks/>
              </p:cNvSpPr>
              <p:nvPr>
                <p:custDataLst>
                  <p:tags r:id="rId32"/>
                </p:custDataLst>
              </p:nvPr>
            </p:nvSpPr>
            <p:spPr>
              <a:xfrm>
                <a:off x="3256542" y="4514433"/>
                <a:ext cx="1958428" cy="1650995"/>
              </a:xfrm>
              <a:prstGeom prst="rect">
                <a:avLst/>
              </a:prstGeom>
              <a:no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spcBef>
                    <a:spcPct val="30000"/>
                  </a:spcBef>
                  <a:buNone/>
                </a:pPr>
                <a:r>
                  <a:rPr lang="en-US" sz="1050" b="1" dirty="0">
                    <a:solidFill>
                      <a:schemeClr val="tx2"/>
                    </a:solidFill>
                  </a:rPr>
                  <a:t>Prototype builds</a:t>
                </a:r>
              </a:p>
              <a:p>
                <a:pPr lvl="1">
                  <a:spcBef>
                    <a:spcPct val="10000"/>
                  </a:spcBef>
                  <a:buClr>
                    <a:schemeClr val="tx1"/>
                  </a:buClr>
                </a:pPr>
                <a:r>
                  <a:rPr lang="en-US" sz="1050" dirty="0">
                    <a:solidFill>
                      <a:schemeClr val="tx2"/>
                    </a:solidFill>
                  </a:rPr>
                  <a:t>Sketch ideas</a:t>
                </a:r>
              </a:p>
              <a:p>
                <a:pPr lvl="1">
                  <a:spcBef>
                    <a:spcPct val="10000"/>
                  </a:spcBef>
                  <a:buClr>
                    <a:schemeClr val="tx1"/>
                  </a:buClr>
                </a:pPr>
                <a:r>
                  <a:rPr lang="en-US" sz="1050" dirty="0">
                    <a:solidFill>
                      <a:schemeClr val="tx2"/>
                    </a:solidFill>
                  </a:rPr>
                  <a:t>Low fidelity prototype of selected ideas </a:t>
                </a:r>
              </a:p>
              <a:p>
                <a:pPr lvl="1">
                  <a:spcBef>
                    <a:spcPct val="10000"/>
                  </a:spcBef>
                  <a:buClr>
                    <a:schemeClr val="tx1"/>
                  </a:buClr>
                </a:pPr>
                <a:r>
                  <a:rPr lang="en-US" sz="1050" dirty="0">
                    <a:solidFill>
                      <a:schemeClr val="tx2"/>
                    </a:solidFill>
                  </a:rPr>
                  <a:t>User validation</a:t>
                </a:r>
              </a:p>
              <a:p>
                <a:pPr lvl="1">
                  <a:spcBef>
                    <a:spcPct val="10000"/>
                  </a:spcBef>
                  <a:buClr>
                    <a:schemeClr val="tx1"/>
                  </a:buClr>
                </a:pPr>
                <a:r>
                  <a:rPr lang="en-US" sz="1050" dirty="0">
                    <a:solidFill>
                      <a:schemeClr val="tx2"/>
                    </a:solidFill>
                  </a:rPr>
                  <a:t>Begin adding rough stories to Backlog based on prototype requirements</a:t>
                </a:r>
              </a:p>
              <a:p>
                <a:pPr lvl="1">
                  <a:spcBef>
                    <a:spcPct val="30000"/>
                  </a:spcBef>
                </a:pPr>
                <a:endParaRPr lang="en-US" sz="1050" dirty="0">
                  <a:solidFill>
                    <a:schemeClr val="tx2"/>
                  </a:solidFill>
                </a:endParaRPr>
              </a:p>
            </p:txBody>
          </p:sp>
        </p:grpSp>
        <p:sp>
          <p:nvSpPr>
            <p:cNvPr id="13" name="TextBox 12"/>
            <p:cNvSpPr txBox="1">
              <a:spLocks/>
            </p:cNvSpPr>
            <p:nvPr/>
          </p:nvSpPr>
          <p:spPr>
            <a:xfrm>
              <a:off x="419108" y="6244518"/>
              <a:ext cx="10832689" cy="294302"/>
            </a:xfrm>
            <a:prstGeom prst="rect">
              <a:avLst/>
            </a:prstGeom>
            <a:solidFill>
              <a:schemeClr val="accent3"/>
            </a:solidFill>
            <a:ln w="19050">
              <a:noFill/>
              <a:miter lim="800000"/>
              <a:headEnd/>
              <a:tailEnd/>
            </a:ln>
            <a:effectLst/>
          </p:spPr>
          <p:txBody>
            <a:bodyPr wrap="square" lIns="72004" tIns="72004" rIns="72004" bIns="72004" anchor="ctr" anchorCtr="0">
              <a:noAutofit/>
            </a:bodyPr>
            <a:lstStyle>
              <a:defPPr>
                <a:defRPr lang="en-US"/>
              </a:defPPr>
              <a:lvl1pPr>
                <a:defRPr sz="1000">
                  <a:latin typeface="+mn-lt"/>
                </a:defRPr>
              </a:lvl1pPr>
            </a:lstStyle>
            <a:p>
              <a:pPr marL="0" lvl="1" algn="ctr">
                <a:buClr>
                  <a:schemeClr val="lt1"/>
                </a:buClr>
              </a:pPr>
              <a:r>
                <a:rPr lang="en-US" sz="1050" b="1" dirty="0">
                  <a:solidFill>
                    <a:schemeClr val="lt1"/>
                  </a:solidFill>
                  <a:latin typeface="+mn-lt"/>
                </a:rPr>
                <a:t>Additional detailed definition of the MVP scope will continue into the following weeks as needed, with the entire Discovery process running anywhere from 1-4 weeks</a:t>
              </a:r>
            </a:p>
          </p:txBody>
        </p:sp>
        <p:cxnSp>
          <p:nvCxnSpPr>
            <p:cNvPr id="5" name="Straight Connector 4">
              <a:extLst>
                <a:ext uri="{FF2B5EF4-FFF2-40B4-BE49-F238E27FC236}">
                  <a16:creationId xmlns:a16="http://schemas.microsoft.com/office/drawing/2014/main" id="{3874E614-0872-4698-A13A-79779F53773E}"/>
                </a:ext>
              </a:extLst>
            </p:cNvPr>
            <p:cNvCxnSpPr>
              <a:cxnSpLocks/>
            </p:cNvCxnSpPr>
            <p:nvPr/>
          </p:nvCxnSpPr>
          <p:spPr>
            <a:xfrm>
              <a:off x="419108" y="3913820"/>
              <a:ext cx="10832689" cy="0"/>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44" name="Rectangle 99">
              <a:extLst>
                <a:ext uri="{FF2B5EF4-FFF2-40B4-BE49-F238E27FC236}">
                  <a16:creationId xmlns:a16="http://schemas.microsoft.com/office/drawing/2014/main" id="{573A0C27-E65C-45BF-8AA0-97471089C17E}"/>
                </a:ext>
              </a:extLst>
            </p:cNvPr>
            <p:cNvSpPr txBox="1">
              <a:spLocks/>
            </p:cNvSpPr>
            <p:nvPr>
              <p:custDataLst>
                <p:tags r:id="rId19"/>
              </p:custDataLst>
            </p:nvPr>
          </p:nvSpPr>
          <p:spPr>
            <a:xfrm>
              <a:off x="1246996" y="1621128"/>
              <a:ext cx="1958428" cy="209735"/>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Discovery Kickoff</a:t>
              </a:r>
            </a:p>
          </p:txBody>
        </p:sp>
        <p:sp>
          <p:nvSpPr>
            <p:cNvPr id="45" name="Rectangle 99">
              <a:extLst>
                <a:ext uri="{FF2B5EF4-FFF2-40B4-BE49-F238E27FC236}">
                  <a16:creationId xmlns:a16="http://schemas.microsoft.com/office/drawing/2014/main" id="{1FE15662-BBE8-48D3-9399-70283AC43C35}"/>
                </a:ext>
              </a:extLst>
            </p:cNvPr>
            <p:cNvSpPr txBox="1">
              <a:spLocks/>
            </p:cNvSpPr>
            <p:nvPr>
              <p:custDataLst>
                <p:tags r:id="rId20"/>
              </p:custDataLst>
            </p:nvPr>
          </p:nvSpPr>
          <p:spPr>
            <a:xfrm>
              <a:off x="3283014" y="1621128"/>
              <a:ext cx="5967014" cy="209734"/>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Mapping Current State</a:t>
              </a:r>
            </a:p>
          </p:txBody>
        </p:sp>
        <p:sp>
          <p:nvSpPr>
            <p:cNvPr id="48" name="Rectangle 99">
              <a:extLst>
                <a:ext uri="{FF2B5EF4-FFF2-40B4-BE49-F238E27FC236}">
                  <a16:creationId xmlns:a16="http://schemas.microsoft.com/office/drawing/2014/main" id="{C8A11987-4664-4548-99B9-2C25E4104F74}"/>
                </a:ext>
              </a:extLst>
            </p:cNvPr>
            <p:cNvSpPr txBox="1">
              <a:spLocks/>
            </p:cNvSpPr>
            <p:nvPr>
              <p:custDataLst>
                <p:tags r:id="rId21"/>
              </p:custDataLst>
            </p:nvPr>
          </p:nvSpPr>
          <p:spPr>
            <a:xfrm>
              <a:off x="9306471" y="1621128"/>
              <a:ext cx="1958428" cy="209735"/>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Review</a:t>
              </a:r>
            </a:p>
          </p:txBody>
        </p:sp>
        <p:sp>
          <p:nvSpPr>
            <p:cNvPr id="49" name="Rectangle 99">
              <a:extLst>
                <a:ext uri="{FF2B5EF4-FFF2-40B4-BE49-F238E27FC236}">
                  <a16:creationId xmlns:a16="http://schemas.microsoft.com/office/drawing/2014/main" id="{A1A3C7A8-3E6E-4F2E-8952-1662F100FC2F}"/>
                </a:ext>
              </a:extLst>
            </p:cNvPr>
            <p:cNvSpPr txBox="1">
              <a:spLocks/>
            </p:cNvSpPr>
            <p:nvPr>
              <p:custDataLst>
                <p:tags r:id="rId22"/>
              </p:custDataLst>
            </p:nvPr>
          </p:nvSpPr>
          <p:spPr>
            <a:xfrm>
              <a:off x="1243755" y="4191352"/>
              <a:ext cx="3967974" cy="254245"/>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err="1"/>
                <a:t>ZBD</a:t>
              </a:r>
              <a:r>
                <a:rPr lang="en-US" sz="1050" b="1" dirty="0"/>
                <a:t> Development</a:t>
              </a:r>
            </a:p>
          </p:txBody>
        </p:sp>
        <p:sp>
          <p:nvSpPr>
            <p:cNvPr id="50" name="Rectangle 99">
              <a:extLst>
                <a:ext uri="{FF2B5EF4-FFF2-40B4-BE49-F238E27FC236}">
                  <a16:creationId xmlns:a16="http://schemas.microsoft.com/office/drawing/2014/main" id="{E6A612F4-0DA5-42E8-8909-FDEDFC4B1D15}"/>
                </a:ext>
              </a:extLst>
            </p:cNvPr>
            <p:cNvSpPr txBox="1">
              <a:spLocks/>
            </p:cNvSpPr>
            <p:nvPr>
              <p:custDataLst>
                <p:tags r:id="rId23"/>
              </p:custDataLst>
            </p:nvPr>
          </p:nvSpPr>
          <p:spPr>
            <a:xfrm>
              <a:off x="7283362" y="4191352"/>
              <a:ext cx="1958428" cy="247872"/>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Validation</a:t>
              </a:r>
            </a:p>
          </p:txBody>
        </p:sp>
        <p:sp>
          <p:nvSpPr>
            <p:cNvPr id="51" name="Rectangle 99">
              <a:extLst>
                <a:ext uri="{FF2B5EF4-FFF2-40B4-BE49-F238E27FC236}">
                  <a16:creationId xmlns:a16="http://schemas.microsoft.com/office/drawing/2014/main" id="{160008C5-5EEA-4405-837C-3E108B6D5C61}"/>
                </a:ext>
              </a:extLst>
            </p:cNvPr>
            <p:cNvSpPr txBox="1">
              <a:spLocks/>
            </p:cNvSpPr>
            <p:nvPr>
              <p:custDataLst>
                <p:tags r:id="rId24"/>
              </p:custDataLst>
            </p:nvPr>
          </p:nvSpPr>
          <p:spPr>
            <a:xfrm>
              <a:off x="9293369" y="4191352"/>
              <a:ext cx="1958428" cy="247872"/>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Review</a:t>
              </a:r>
            </a:p>
          </p:txBody>
        </p:sp>
        <p:sp>
          <p:nvSpPr>
            <p:cNvPr id="56" name="Rectangle 99">
              <a:extLst>
                <a:ext uri="{FF2B5EF4-FFF2-40B4-BE49-F238E27FC236}">
                  <a16:creationId xmlns:a16="http://schemas.microsoft.com/office/drawing/2014/main" id="{CD8458B6-730B-4BEF-8E8B-724D659C8959}"/>
                </a:ext>
              </a:extLst>
            </p:cNvPr>
            <p:cNvSpPr txBox="1">
              <a:spLocks/>
            </p:cNvSpPr>
            <p:nvPr>
              <p:custDataLst>
                <p:tags r:id="rId25"/>
              </p:custDataLst>
            </p:nvPr>
          </p:nvSpPr>
          <p:spPr>
            <a:xfrm>
              <a:off x="7336906" y="39900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9</a:t>
              </a:r>
            </a:p>
          </p:txBody>
        </p:sp>
        <p:sp>
          <p:nvSpPr>
            <p:cNvPr id="57" name="Rectangle 99">
              <a:extLst>
                <a:ext uri="{FF2B5EF4-FFF2-40B4-BE49-F238E27FC236}">
                  <a16:creationId xmlns:a16="http://schemas.microsoft.com/office/drawing/2014/main" id="{B06DAD7A-3789-4963-9536-4A03D1E5EB48}"/>
                </a:ext>
              </a:extLst>
            </p:cNvPr>
            <p:cNvSpPr txBox="1">
              <a:spLocks/>
            </p:cNvSpPr>
            <p:nvPr>
              <p:custDataLst>
                <p:tags r:id="rId26"/>
              </p:custDataLst>
            </p:nvPr>
          </p:nvSpPr>
          <p:spPr>
            <a:xfrm>
              <a:off x="1292302" y="39900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6</a:t>
              </a:r>
            </a:p>
          </p:txBody>
        </p:sp>
        <p:sp>
          <p:nvSpPr>
            <p:cNvPr id="58" name="Rectangle 99">
              <a:extLst>
                <a:ext uri="{FF2B5EF4-FFF2-40B4-BE49-F238E27FC236}">
                  <a16:creationId xmlns:a16="http://schemas.microsoft.com/office/drawing/2014/main" id="{A369902A-AD5E-4AC8-9B82-185E7980D2DA}"/>
                </a:ext>
              </a:extLst>
            </p:cNvPr>
            <p:cNvSpPr txBox="1">
              <a:spLocks/>
            </p:cNvSpPr>
            <p:nvPr>
              <p:custDataLst>
                <p:tags r:id="rId27"/>
              </p:custDataLst>
            </p:nvPr>
          </p:nvSpPr>
          <p:spPr>
            <a:xfrm>
              <a:off x="3307170" y="39900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7</a:t>
              </a:r>
            </a:p>
          </p:txBody>
        </p:sp>
        <p:sp>
          <p:nvSpPr>
            <p:cNvPr id="59" name="Rectangle 99">
              <a:extLst>
                <a:ext uri="{FF2B5EF4-FFF2-40B4-BE49-F238E27FC236}">
                  <a16:creationId xmlns:a16="http://schemas.microsoft.com/office/drawing/2014/main" id="{0E7777ED-21F3-4D33-BDFD-BE7A59D6B492}"/>
                </a:ext>
              </a:extLst>
            </p:cNvPr>
            <p:cNvSpPr txBox="1">
              <a:spLocks/>
            </p:cNvSpPr>
            <p:nvPr>
              <p:custDataLst>
                <p:tags r:id="rId28"/>
              </p:custDataLst>
            </p:nvPr>
          </p:nvSpPr>
          <p:spPr>
            <a:xfrm>
              <a:off x="5322040" y="39900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8</a:t>
              </a:r>
            </a:p>
          </p:txBody>
        </p:sp>
        <p:sp>
          <p:nvSpPr>
            <p:cNvPr id="60" name="Rectangle 99">
              <a:extLst>
                <a:ext uri="{FF2B5EF4-FFF2-40B4-BE49-F238E27FC236}">
                  <a16:creationId xmlns:a16="http://schemas.microsoft.com/office/drawing/2014/main" id="{150794E3-1775-4368-A427-4A6D18FF3739}"/>
                </a:ext>
              </a:extLst>
            </p:cNvPr>
            <p:cNvSpPr txBox="1">
              <a:spLocks/>
            </p:cNvSpPr>
            <p:nvPr>
              <p:custDataLst>
                <p:tags r:id="rId29"/>
              </p:custDataLst>
            </p:nvPr>
          </p:nvSpPr>
          <p:spPr>
            <a:xfrm>
              <a:off x="9351777" y="3990016"/>
              <a:ext cx="1958428" cy="161583"/>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spAutoFit/>
            </a:bodyPr>
            <a:lstStyle>
              <a:defPPr>
                <a:defRPr lang="en-US"/>
              </a:defPPr>
              <a:lvl1pPr defTabSz="895350">
                <a:buClr>
                  <a:schemeClr val="tx2"/>
                </a:buClr>
                <a:defRPr b="1">
                  <a:solidFill>
                    <a:schemeClr val="tx2"/>
                  </a:solidFill>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a:defRPr>
                  <a:solidFill>
                    <a:schemeClr val="tx1"/>
                  </a:solidFill>
                  <a:latin typeface="Arial" charset="0"/>
                </a:defRPr>
              </a:lvl6pPr>
              <a:lvl7pPr>
                <a:defRPr>
                  <a:solidFill>
                    <a:schemeClr val="tx1"/>
                  </a:solidFill>
                  <a:latin typeface="Arial" charset="0"/>
                </a:defRPr>
              </a:lvl7pPr>
              <a:lvl8pPr>
                <a:defRPr>
                  <a:solidFill>
                    <a:schemeClr val="tx1"/>
                  </a:solidFill>
                  <a:latin typeface="Arial" charset="0"/>
                </a:defRPr>
              </a:lvl8pPr>
              <a:lvl9pPr>
                <a:defRPr>
                  <a:solidFill>
                    <a:schemeClr val="tx1"/>
                  </a:solidFill>
                  <a:latin typeface="Arial" charset="0"/>
                </a:defRPr>
              </a:lvl9pPr>
            </a:lstStyle>
            <a:p>
              <a:r>
                <a:rPr lang="en-US" sz="1050" dirty="0">
                  <a:latin typeface="+mn-lt"/>
                </a:rPr>
                <a:t>Day 10</a:t>
              </a:r>
            </a:p>
          </p:txBody>
        </p:sp>
        <p:sp>
          <p:nvSpPr>
            <p:cNvPr id="46" name="Rectangle 99">
              <a:extLst>
                <a:ext uri="{FF2B5EF4-FFF2-40B4-BE49-F238E27FC236}">
                  <a16:creationId xmlns:a16="http://schemas.microsoft.com/office/drawing/2014/main" id="{E02EF270-2C2B-46E7-9335-B2D4A89F3355}"/>
                </a:ext>
              </a:extLst>
            </p:cNvPr>
            <p:cNvSpPr txBox="1">
              <a:spLocks/>
            </p:cNvSpPr>
            <p:nvPr>
              <p:custDataLst>
                <p:tags r:id="rId30"/>
              </p:custDataLst>
            </p:nvPr>
          </p:nvSpPr>
          <p:spPr>
            <a:xfrm>
              <a:off x="5287307" y="4191352"/>
              <a:ext cx="1958428" cy="254245"/>
            </a:xfrm>
            <a:prstGeom prst="rect">
              <a:avLst/>
            </a:prstGeom>
            <a:solidFill>
              <a:srgbClr val="FFD780"/>
            </a:solidFill>
            <a:ln w="12700" algn="ctr">
              <a:noFill/>
              <a:miter lim="800000"/>
              <a:headEnd/>
              <a:tailEnd/>
            </a:ln>
            <a:extLst/>
          </p:spPr>
          <p:txBody>
            <a:bodyPr wrap="square" lIns="46647" tIns="46647" rIns="46647" bIns="46647" anchor="t" anchorCtr="0">
              <a:noAutofit/>
            </a:bodyPr>
            <a:lstStyle>
              <a:defPPr>
                <a:defRPr lang="en-US"/>
              </a:defPPr>
              <a:lvl2pPr marL="193675" lvl="1" indent="-192088" defTabSz="895350">
                <a:buClr>
                  <a:schemeClr val="tx2"/>
                </a:buClr>
                <a:buSzPct val="125000"/>
                <a:buFont typeface="Arial" charset="0"/>
                <a:buChar char="▪"/>
                <a:defRPr sz="1100">
                  <a:latin typeface="+mn-lt"/>
                </a:defRPr>
              </a:lvl2pPr>
            </a:lstStyle>
            <a:p>
              <a:pPr marL="1587" lvl="1" indent="0" algn="ctr">
                <a:spcBef>
                  <a:spcPct val="30000"/>
                </a:spcBef>
                <a:buNone/>
              </a:pPr>
              <a:r>
                <a:rPr lang="en-US" sz="1050" b="1" dirty="0"/>
                <a:t>MVP Workshop</a:t>
              </a:r>
            </a:p>
          </p:txBody>
        </p:sp>
      </p:grpSp>
    </p:spTree>
    <p:extLst>
      <p:ext uri="{BB962C8B-B14F-4D97-AF65-F5344CB8AC3E}">
        <p14:creationId xmlns:p14="http://schemas.microsoft.com/office/powerpoint/2010/main" val="54066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97ECAA8-1D86-493B-B708-F03297126035}"/>
              </a:ext>
            </a:extLst>
          </p:cNvPr>
          <p:cNvGraphicFramePr>
            <a:graphicFrameLocks noChangeAspect="1"/>
          </p:cNvGraphicFramePr>
          <p:nvPr>
            <p:custDataLst>
              <p:tags r:id="rId2"/>
            </p:custDataLst>
            <p:extLst>
              <p:ext uri="{D42A27DB-BD31-4B8C-83A1-F6EECF244321}">
                <p14:modId xmlns:p14="http://schemas.microsoft.com/office/powerpoint/2010/main" val="1004379792"/>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27650" name="think-cell Slide" r:id="rId10" imgW="353" imgH="353" progId="TCLayout.ActiveDocument.1">
                  <p:embed/>
                </p:oleObj>
              </mc:Choice>
              <mc:Fallback>
                <p:oleObj name="think-cell Slide" r:id="rId10" imgW="353" imgH="353" progId="TCLayout.ActiveDocument.1">
                  <p:embed/>
                  <p:pic>
                    <p:nvPicPr>
                      <p:cNvPr id="10" name="Object 9" hidden="1">
                        <a:extLst>
                          <a:ext uri="{FF2B5EF4-FFF2-40B4-BE49-F238E27FC236}">
                            <a16:creationId xmlns:a16="http://schemas.microsoft.com/office/drawing/2014/main" id="{297ECAA8-1D86-493B-B708-F03297126035}"/>
                          </a:ext>
                        </a:extLst>
                      </p:cNvPr>
                      <p:cNvPicPr/>
                      <p:nvPr/>
                    </p:nvPicPr>
                    <p:blipFill>
                      <a:blip r:embed="rId11"/>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B5332-C939-4DB3-8CDA-773F341F678A}"/>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tabLst/>
            </a:pPr>
            <a:r>
              <a:rPr lang="en-US" sz="2400" dirty="0"/>
              <a:t>The Discovery phase results in a validated MVP in the form of a detailed business case and detailed tech impact assessment</a:t>
            </a:r>
          </a:p>
        </p:txBody>
      </p:sp>
      <p:grpSp>
        <p:nvGrpSpPr>
          <p:cNvPr id="35" name="Group 34">
            <a:extLst>
              <a:ext uri="{FF2B5EF4-FFF2-40B4-BE49-F238E27FC236}">
                <a16:creationId xmlns:a16="http://schemas.microsoft.com/office/drawing/2014/main" id="{2E4EA143-2150-4ACF-AF08-84CD76CEE24F}"/>
              </a:ext>
            </a:extLst>
          </p:cNvPr>
          <p:cNvGrpSpPr>
            <a:grpSpLocks/>
          </p:cNvGrpSpPr>
          <p:nvPr/>
        </p:nvGrpSpPr>
        <p:grpSpPr>
          <a:xfrm>
            <a:off x="462107" y="2433494"/>
            <a:ext cx="3411441" cy="264688"/>
            <a:chOff x="4455122" y="2114186"/>
            <a:chExt cx="3411441" cy="264688"/>
          </a:xfrm>
        </p:grpSpPr>
        <p:sp>
          <p:nvSpPr>
            <p:cNvPr id="36" name="TextBox 35">
              <a:extLst>
                <a:ext uri="{FF2B5EF4-FFF2-40B4-BE49-F238E27FC236}">
                  <a16:creationId xmlns:a16="http://schemas.microsoft.com/office/drawing/2014/main" id="{54ED4354-52CB-4512-8B0B-12C02D39D215}"/>
                </a:ext>
              </a:extLst>
            </p:cNvPr>
            <p:cNvSpPr txBox="1">
              <a:spLocks/>
            </p:cNvSpPr>
            <p:nvPr/>
          </p:nvSpPr>
          <p:spPr>
            <a:xfrm>
              <a:off x="4455122" y="2114186"/>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Product scope</a:t>
              </a:r>
            </a:p>
          </p:txBody>
        </p:sp>
        <p:cxnSp>
          <p:nvCxnSpPr>
            <p:cNvPr id="37" name="Straight Connector 36">
              <a:extLst>
                <a:ext uri="{FF2B5EF4-FFF2-40B4-BE49-F238E27FC236}">
                  <a16:creationId xmlns:a16="http://schemas.microsoft.com/office/drawing/2014/main" id="{848E9CE1-93A6-4B28-826C-70C6C4E1E89F}"/>
                </a:ext>
              </a:extLst>
            </p:cNvPr>
            <p:cNvCxnSpPr>
              <a:cxnSpLocks/>
            </p:cNvCxnSpPr>
            <p:nvPr/>
          </p:nvCxnSpPr>
          <p:spPr>
            <a:xfrm>
              <a:off x="4455122" y="2378874"/>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B3BD91ED-D3F0-4996-864C-511F1F606314}"/>
              </a:ext>
            </a:extLst>
          </p:cNvPr>
          <p:cNvGrpSpPr>
            <a:grpSpLocks/>
          </p:cNvGrpSpPr>
          <p:nvPr/>
        </p:nvGrpSpPr>
        <p:grpSpPr>
          <a:xfrm>
            <a:off x="4092378" y="2433494"/>
            <a:ext cx="3411441" cy="264688"/>
            <a:chOff x="8085393" y="2114186"/>
            <a:chExt cx="3411441" cy="264688"/>
          </a:xfrm>
        </p:grpSpPr>
        <p:sp>
          <p:nvSpPr>
            <p:cNvPr id="39" name="TextBox 38">
              <a:extLst>
                <a:ext uri="{FF2B5EF4-FFF2-40B4-BE49-F238E27FC236}">
                  <a16:creationId xmlns:a16="http://schemas.microsoft.com/office/drawing/2014/main" id="{25A54532-A47F-4CF7-A2E7-305F8D66DE43}"/>
                </a:ext>
              </a:extLst>
            </p:cNvPr>
            <p:cNvSpPr txBox="1">
              <a:spLocks/>
            </p:cNvSpPr>
            <p:nvPr/>
          </p:nvSpPr>
          <p:spPr>
            <a:xfrm>
              <a:off x="8085393" y="2114186"/>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Operational information</a:t>
              </a:r>
            </a:p>
          </p:txBody>
        </p:sp>
        <p:cxnSp>
          <p:nvCxnSpPr>
            <p:cNvPr id="40" name="Straight Connector 39">
              <a:extLst>
                <a:ext uri="{FF2B5EF4-FFF2-40B4-BE49-F238E27FC236}">
                  <a16:creationId xmlns:a16="http://schemas.microsoft.com/office/drawing/2014/main" id="{1C0B10FC-BCBE-4CD9-A2A2-661A716569B7}"/>
                </a:ext>
              </a:extLst>
            </p:cNvPr>
            <p:cNvCxnSpPr>
              <a:cxnSpLocks/>
            </p:cNvCxnSpPr>
            <p:nvPr/>
          </p:nvCxnSpPr>
          <p:spPr>
            <a:xfrm>
              <a:off x="8085393" y="2378874"/>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A8CD4759-DA51-4ACE-86AF-9D3CB200B60F}"/>
              </a:ext>
            </a:extLst>
          </p:cNvPr>
          <p:cNvGrpSpPr/>
          <p:nvPr/>
        </p:nvGrpSpPr>
        <p:grpSpPr>
          <a:xfrm>
            <a:off x="462107" y="4875894"/>
            <a:ext cx="3411441" cy="1948979"/>
            <a:chOff x="4092378" y="4382875"/>
            <a:chExt cx="3411441" cy="1948979"/>
          </a:xfrm>
        </p:grpSpPr>
        <p:grpSp>
          <p:nvGrpSpPr>
            <p:cNvPr id="41" name="Group 40">
              <a:extLst>
                <a:ext uri="{FF2B5EF4-FFF2-40B4-BE49-F238E27FC236}">
                  <a16:creationId xmlns:a16="http://schemas.microsoft.com/office/drawing/2014/main" id="{E7F93E59-089D-4433-BCF0-027D3864A996}"/>
                </a:ext>
              </a:extLst>
            </p:cNvPr>
            <p:cNvGrpSpPr>
              <a:grpSpLocks/>
            </p:cNvGrpSpPr>
            <p:nvPr/>
          </p:nvGrpSpPr>
          <p:grpSpPr>
            <a:xfrm>
              <a:off x="4092378" y="4382875"/>
              <a:ext cx="3411441" cy="264688"/>
              <a:chOff x="4455122" y="4063567"/>
              <a:chExt cx="3411441" cy="264688"/>
            </a:xfrm>
          </p:grpSpPr>
          <p:sp>
            <p:nvSpPr>
              <p:cNvPr id="42" name="TextBox 41">
                <a:extLst>
                  <a:ext uri="{FF2B5EF4-FFF2-40B4-BE49-F238E27FC236}">
                    <a16:creationId xmlns:a16="http://schemas.microsoft.com/office/drawing/2014/main" id="{8C8C9866-428A-4EA2-876C-E4E85CCB11B7}"/>
                  </a:ext>
                </a:extLst>
              </p:cNvPr>
              <p:cNvSpPr txBox="1">
                <a:spLocks/>
              </p:cNvSpPr>
              <p:nvPr/>
            </p:nvSpPr>
            <p:spPr>
              <a:xfrm>
                <a:off x="4455122" y="4063567"/>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Impact</a:t>
                </a:r>
              </a:p>
            </p:txBody>
          </p:sp>
          <p:cxnSp>
            <p:nvCxnSpPr>
              <p:cNvPr id="43" name="Straight Connector 42">
                <a:extLst>
                  <a:ext uri="{FF2B5EF4-FFF2-40B4-BE49-F238E27FC236}">
                    <a16:creationId xmlns:a16="http://schemas.microsoft.com/office/drawing/2014/main" id="{E6E4920B-7577-42F8-83BC-D705380FF2DE}"/>
                  </a:ext>
                </a:extLst>
              </p:cNvPr>
              <p:cNvCxnSpPr>
                <a:cxnSpLocks/>
              </p:cNvCxnSpPr>
              <p:nvPr/>
            </p:nvCxnSpPr>
            <p:spPr>
              <a:xfrm>
                <a:off x="4455122" y="4328255"/>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B165C7E1-9962-4DCB-A424-55A037972449}"/>
                </a:ext>
              </a:extLst>
            </p:cNvPr>
            <p:cNvSpPr txBox="1">
              <a:spLocks/>
            </p:cNvSpPr>
            <p:nvPr>
              <p:custDataLst>
                <p:tags r:id="rId8"/>
              </p:custDataLst>
            </p:nvPr>
          </p:nvSpPr>
          <p:spPr>
            <a:xfrm>
              <a:off x="4092378" y="4706794"/>
              <a:ext cx="3411441" cy="1625060"/>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Business impact with analysis summary</a:t>
              </a:r>
            </a:p>
            <a:p>
              <a:pPr lvl="1">
                <a:spcBef>
                  <a:spcPct val="20000"/>
                </a:spcBef>
              </a:pPr>
              <a:r>
                <a:rPr lang="en-US" dirty="0"/>
                <a:t>Key </a:t>
              </a:r>
              <a:r>
                <a:rPr lang="en-US" dirty="0" err="1"/>
                <a:t>KPIs</a:t>
              </a:r>
              <a:endParaRPr lang="en-US" dirty="0"/>
            </a:p>
            <a:p>
              <a:pPr lvl="1">
                <a:spcBef>
                  <a:spcPct val="20000"/>
                </a:spcBef>
              </a:pPr>
              <a:r>
                <a:rPr lang="en-US" dirty="0"/>
                <a:t>Impact targets against </a:t>
              </a:r>
              <a:r>
                <a:rPr lang="en-US" dirty="0" err="1"/>
                <a:t>KPIs</a:t>
              </a:r>
              <a:endParaRPr lang="en-US" dirty="0"/>
            </a:p>
          </p:txBody>
        </p:sp>
      </p:grpSp>
      <p:grpSp>
        <p:nvGrpSpPr>
          <p:cNvPr id="12" name="Group 11">
            <a:extLst>
              <a:ext uri="{FF2B5EF4-FFF2-40B4-BE49-F238E27FC236}">
                <a16:creationId xmlns:a16="http://schemas.microsoft.com/office/drawing/2014/main" id="{3E84472A-7211-43CD-A60F-94BEFE62C2B7}"/>
              </a:ext>
            </a:extLst>
          </p:cNvPr>
          <p:cNvGrpSpPr/>
          <p:nvPr/>
        </p:nvGrpSpPr>
        <p:grpSpPr>
          <a:xfrm>
            <a:off x="4092378" y="4875894"/>
            <a:ext cx="3411441" cy="1653514"/>
            <a:chOff x="4049379" y="4073435"/>
            <a:chExt cx="3411441" cy="1653514"/>
          </a:xfrm>
        </p:grpSpPr>
        <p:grpSp>
          <p:nvGrpSpPr>
            <p:cNvPr id="44" name="Group 43">
              <a:extLst>
                <a:ext uri="{FF2B5EF4-FFF2-40B4-BE49-F238E27FC236}">
                  <a16:creationId xmlns:a16="http://schemas.microsoft.com/office/drawing/2014/main" id="{8689C6AF-E6FB-4970-9601-55F91940A748}"/>
                </a:ext>
              </a:extLst>
            </p:cNvPr>
            <p:cNvGrpSpPr>
              <a:grpSpLocks/>
            </p:cNvGrpSpPr>
            <p:nvPr/>
          </p:nvGrpSpPr>
          <p:grpSpPr>
            <a:xfrm>
              <a:off x="4049379" y="4073435"/>
              <a:ext cx="3411441" cy="264688"/>
              <a:chOff x="8085393" y="4063567"/>
              <a:chExt cx="3411441" cy="264688"/>
            </a:xfrm>
          </p:grpSpPr>
          <p:sp>
            <p:nvSpPr>
              <p:cNvPr id="45" name="TextBox 44">
                <a:extLst>
                  <a:ext uri="{FF2B5EF4-FFF2-40B4-BE49-F238E27FC236}">
                    <a16:creationId xmlns:a16="http://schemas.microsoft.com/office/drawing/2014/main" id="{3D6EA283-8FEB-4A8B-9E5F-FB064C0934A9}"/>
                  </a:ext>
                </a:extLst>
              </p:cNvPr>
              <p:cNvSpPr txBox="1">
                <a:spLocks/>
              </p:cNvSpPr>
              <p:nvPr/>
            </p:nvSpPr>
            <p:spPr>
              <a:xfrm>
                <a:off x="8085393" y="4063567"/>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Investment required</a:t>
                </a:r>
              </a:p>
            </p:txBody>
          </p:sp>
          <p:cxnSp>
            <p:nvCxnSpPr>
              <p:cNvPr id="46" name="Straight Connector 45">
                <a:extLst>
                  <a:ext uri="{FF2B5EF4-FFF2-40B4-BE49-F238E27FC236}">
                    <a16:creationId xmlns:a16="http://schemas.microsoft.com/office/drawing/2014/main" id="{8FC38BAF-9E44-4533-AED4-440F98099A79}"/>
                  </a:ext>
                </a:extLst>
              </p:cNvPr>
              <p:cNvCxnSpPr>
                <a:cxnSpLocks/>
              </p:cNvCxnSpPr>
              <p:nvPr/>
            </p:nvCxnSpPr>
            <p:spPr>
              <a:xfrm>
                <a:off x="8085393" y="4328255"/>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AB34B7D0-7635-4B49-BAD6-464E4C3D4E06}"/>
                </a:ext>
              </a:extLst>
            </p:cNvPr>
            <p:cNvSpPr txBox="1">
              <a:spLocks/>
            </p:cNvSpPr>
            <p:nvPr>
              <p:custDataLst>
                <p:tags r:id="rId7"/>
              </p:custDataLst>
            </p:nvPr>
          </p:nvSpPr>
          <p:spPr>
            <a:xfrm>
              <a:off x="4049379" y="4397354"/>
              <a:ext cx="3411441" cy="1329595"/>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Estimated costs for MVP development</a:t>
              </a:r>
            </a:p>
            <a:p>
              <a:pPr lvl="1">
                <a:spcBef>
                  <a:spcPct val="20000"/>
                </a:spcBef>
              </a:pPr>
              <a:r>
                <a:rPr lang="en-US" dirty="0"/>
                <a:t>Estimated level of effort (story points) for MVP development</a:t>
              </a:r>
            </a:p>
            <a:p>
              <a:pPr lvl="1">
                <a:spcBef>
                  <a:spcPct val="20000"/>
                </a:spcBef>
              </a:pPr>
              <a:r>
                <a:rPr lang="en-US" dirty="0"/>
                <a:t>Estimated time to impact</a:t>
              </a:r>
            </a:p>
          </p:txBody>
        </p:sp>
      </p:grpSp>
      <p:sp>
        <p:nvSpPr>
          <p:cNvPr id="49" name="TextBox 48">
            <a:extLst>
              <a:ext uri="{FF2B5EF4-FFF2-40B4-BE49-F238E27FC236}">
                <a16:creationId xmlns:a16="http://schemas.microsoft.com/office/drawing/2014/main" id="{0D1EB9B0-1438-420C-B580-39515C1B0898}"/>
              </a:ext>
            </a:extLst>
          </p:cNvPr>
          <p:cNvSpPr txBox="1">
            <a:spLocks/>
          </p:cNvSpPr>
          <p:nvPr>
            <p:custDataLst>
              <p:tags r:id="rId4"/>
            </p:custDataLst>
          </p:nvPr>
        </p:nvSpPr>
        <p:spPr>
          <a:xfrm>
            <a:off x="4092378" y="2776146"/>
            <a:ext cx="3411441" cy="196977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Business sponsor</a:t>
            </a:r>
          </a:p>
          <a:p>
            <a:pPr lvl="1">
              <a:spcBef>
                <a:spcPct val="20000"/>
              </a:spcBef>
            </a:pPr>
            <a:r>
              <a:rPr lang="en-US" dirty="0"/>
              <a:t>Go / no-go recommendation</a:t>
            </a:r>
          </a:p>
          <a:p>
            <a:pPr lvl="1">
              <a:spcBef>
                <a:spcPct val="20000"/>
              </a:spcBef>
            </a:pPr>
            <a:r>
              <a:rPr lang="en-US" dirty="0"/>
              <a:t>Resource needs (e.g., people, licenses, hardware)</a:t>
            </a:r>
          </a:p>
          <a:p>
            <a:pPr lvl="1">
              <a:spcBef>
                <a:spcPct val="20000"/>
              </a:spcBef>
            </a:pPr>
            <a:r>
              <a:rPr lang="en-US" dirty="0"/>
              <a:t>Implementation strategy</a:t>
            </a:r>
          </a:p>
          <a:p>
            <a:pPr lvl="1">
              <a:spcBef>
                <a:spcPct val="20000"/>
              </a:spcBef>
            </a:pPr>
            <a:r>
              <a:rPr lang="en-US" dirty="0"/>
              <a:t>MVP Delivery Plan</a:t>
            </a:r>
          </a:p>
          <a:p>
            <a:pPr lvl="1">
              <a:spcBef>
                <a:spcPct val="20000"/>
              </a:spcBef>
            </a:pPr>
            <a:r>
              <a:rPr lang="en-US" dirty="0"/>
              <a:t>Sequencing and dependencies</a:t>
            </a:r>
          </a:p>
        </p:txBody>
      </p:sp>
      <p:sp>
        <p:nvSpPr>
          <p:cNvPr id="50" name="TextBox 49">
            <a:extLst>
              <a:ext uri="{FF2B5EF4-FFF2-40B4-BE49-F238E27FC236}">
                <a16:creationId xmlns:a16="http://schemas.microsoft.com/office/drawing/2014/main" id="{4842A659-1736-45EF-BB9B-B5AEBD377D0D}"/>
              </a:ext>
            </a:extLst>
          </p:cNvPr>
          <p:cNvSpPr txBox="1">
            <a:spLocks/>
          </p:cNvSpPr>
          <p:nvPr>
            <p:custDataLst>
              <p:tags r:id="rId5"/>
            </p:custDataLst>
          </p:nvPr>
        </p:nvSpPr>
        <p:spPr>
          <a:xfrm>
            <a:off x="462107" y="2776146"/>
            <a:ext cx="3411441" cy="14280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Product path description</a:t>
            </a:r>
          </a:p>
          <a:p>
            <a:pPr lvl="1">
              <a:spcBef>
                <a:spcPct val="20000"/>
              </a:spcBef>
            </a:pPr>
            <a:r>
              <a:rPr lang="en-US" dirty="0"/>
              <a:t>Delineated scope</a:t>
            </a:r>
          </a:p>
          <a:p>
            <a:pPr lvl="1">
              <a:spcBef>
                <a:spcPct val="20000"/>
              </a:spcBef>
            </a:pPr>
            <a:r>
              <a:rPr lang="en-US" dirty="0"/>
              <a:t>MVP features</a:t>
            </a:r>
          </a:p>
          <a:p>
            <a:pPr lvl="1">
              <a:spcBef>
                <a:spcPct val="20000"/>
              </a:spcBef>
            </a:pPr>
            <a:r>
              <a:rPr lang="en-US" dirty="0"/>
              <a:t>Potential post-MVP features</a:t>
            </a:r>
          </a:p>
          <a:p>
            <a:pPr lvl="1">
              <a:spcBef>
                <a:spcPct val="20000"/>
              </a:spcBef>
            </a:pPr>
            <a:r>
              <a:rPr lang="en-US" dirty="0"/>
              <a:t>Targeted user groups</a:t>
            </a:r>
          </a:p>
        </p:txBody>
      </p:sp>
      <p:sp>
        <p:nvSpPr>
          <p:cNvPr id="52" name="TextBox 51">
            <a:extLst>
              <a:ext uri="{FF2B5EF4-FFF2-40B4-BE49-F238E27FC236}">
                <a16:creationId xmlns:a16="http://schemas.microsoft.com/office/drawing/2014/main" id="{F9B2C943-35EF-4818-A3D1-46C25370CE4F}"/>
              </a:ext>
            </a:extLst>
          </p:cNvPr>
          <p:cNvSpPr txBox="1">
            <a:spLocks/>
          </p:cNvSpPr>
          <p:nvPr/>
        </p:nvSpPr>
        <p:spPr>
          <a:xfrm>
            <a:off x="462107" y="1988916"/>
            <a:ext cx="7041712" cy="320273"/>
          </a:xfrm>
          <a:prstGeom prst="rect">
            <a:avLst/>
          </a:prstGeom>
          <a:solidFill>
            <a:schemeClr val="accent2"/>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US" b="1" dirty="0">
                <a:solidFill>
                  <a:schemeClr val="bg1"/>
                </a:solidFill>
              </a:rPr>
              <a:t>Detailed business case</a:t>
            </a:r>
          </a:p>
        </p:txBody>
      </p:sp>
      <p:sp>
        <p:nvSpPr>
          <p:cNvPr id="65" name="TextBox 64">
            <a:extLst>
              <a:ext uri="{FF2B5EF4-FFF2-40B4-BE49-F238E27FC236}">
                <a16:creationId xmlns:a16="http://schemas.microsoft.com/office/drawing/2014/main" id="{0B6E6892-2B98-4E01-855C-9E0F1720D2AA}"/>
              </a:ext>
            </a:extLst>
          </p:cNvPr>
          <p:cNvSpPr txBox="1">
            <a:spLocks/>
          </p:cNvSpPr>
          <p:nvPr/>
        </p:nvSpPr>
        <p:spPr>
          <a:xfrm>
            <a:off x="7703314" y="1988916"/>
            <a:ext cx="3974863" cy="320273"/>
          </a:xfrm>
          <a:prstGeom prst="rect">
            <a:avLst/>
          </a:prstGeom>
          <a:solidFill>
            <a:schemeClr val="accent2"/>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US" b="1" dirty="0">
                <a:solidFill>
                  <a:schemeClr val="bg1"/>
                </a:solidFill>
              </a:rPr>
              <a:t>Detailed technical impact assessment</a:t>
            </a:r>
          </a:p>
        </p:txBody>
      </p:sp>
      <p:grpSp>
        <p:nvGrpSpPr>
          <p:cNvPr id="75" name="Group 74">
            <a:extLst>
              <a:ext uri="{FF2B5EF4-FFF2-40B4-BE49-F238E27FC236}">
                <a16:creationId xmlns:a16="http://schemas.microsoft.com/office/drawing/2014/main" id="{F88D90BF-98D1-44CB-A45D-B7706EA172B8}"/>
              </a:ext>
            </a:extLst>
          </p:cNvPr>
          <p:cNvGrpSpPr>
            <a:grpSpLocks/>
          </p:cNvGrpSpPr>
          <p:nvPr/>
        </p:nvGrpSpPr>
        <p:grpSpPr>
          <a:xfrm>
            <a:off x="7722649" y="2433494"/>
            <a:ext cx="3940480" cy="264688"/>
            <a:chOff x="8085393" y="2114186"/>
            <a:chExt cx="3940480" cy="264688"/>
          </a:xfrm>
        </p:grpSpPr>
        <p:sp>
          <p:nvSpPr>
            <p:cNvPr id="76" name="TextBox 75">
              <a:extLst>
                <a:ext uri="{FF2B5EF4-FFF2-40B4-BE49-F238E27FC236}">
                  <a16:creationId xmlns:a16="http://schemas.microsoft.com/office/drawing/2014/main" id="{5C1F7044-3D2B-428E-B7DC-627E5B80DBF7}"/>
                </a:ext>
              </a:extLst>
            </p:cNvPr>
            <p:cNvSpPr txBox="1">
              <a:spLocks/>
            </p:cNvSpPr>
            <p:nvPr/>
          </p:nvSpPr>
          <p:spPr>
            <a:xfrm>
              <a:off x="8085393" y="2114186"/>
              <a:ext cx="3519658" cy="264684"/>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Technical assessment requirements</a:t>
              </a:r>
            </a:p>
          </p:txBody>
        </p:sp>
        <p:cxnSp>
          <p:nvCxnSpPr>
            <p:cNvPr id="77" name="Straight Connector 76">
              <a:extLst>
                <a:ext uri="{FF2B5EF4-FFF2-40B4-BE49-F238E27FC236}">
                  <a16:creationId xmlns:a16="http://schemas.microsoft.com/office/drawing/2014/main" id="{2D1CA842-8773-400F-B72F-B5F55EA1787F}"/>
                </a:ext>
              </a:extLst>
            </p:cNvPr>
            <p:cNvCxnSpPr>
              <a:cxnSpLocks/>
            </p:cNvCxnSpPr>
            <p:nvPr/>
          </p:nvCxnSpPr>
          <p:spPr>
            <a:xfrm>
              <a:off x="8085393" y="2378874"/>
              <a:ext cx="39404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E1B14E03-DDF7-41B1-94F6-5E3AA361F4C9}"/>
              </a:ext>
            </a:extLst>
          </p:cNvPr>
          <p:cNvSpPr txBox="1">
            <a:spLocks/>
          </p:cNvSpPr>
          <p:nvPr>
            <p:custDataLst>
              <p:tags r:id="rId6"/>
            </p:custDataLst>
          </p:nvPr>
        </p:nvSpPr>
        <p:spPr>
          <a:xfrm>
            <a:off x="7722649" y="2776146"/>
            <a:ext cx="3940480" cy="162506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Technology stack requirements defined (e.g., architectural vision) highlighting any needed changes</a:t>
            </a:r>
          </a:p>
          <a:p>
            <a:pPr lvl="1">
              <a:spcBef>
                <a:spcPct val="20000"/>
              </a:spcBef>
            </a:pPr>
            <a:r>
              <a:rPr lang="en-US" dirty="0"/>
              <a:t>Data source identification </a:t>
            </a:r>
          </a:p>
          <a:p>
            <a:pPr lvl="1">
              <a:spcBef>
                <a:spcPct val="20000"/>
              </a:spcBef>
            </a:pPr>
            <a:r>
              <a:rPr lang="en-US" dirty="0"/>
              <a:t>Technical risks identified </a:t>
            </a:r>
          </a:p>
          <a:p>
            <a:pPr lvl="1">
              <a:spcBef>
                <a:spcPct val="20000"/>
              </a:spcBef>
            </a:pPr>
            <a:r>
              <a:rPr lang="en-US" dirty="0"/>
              <a:t>High-level data quality assessment</a:t>
            </a:r>
          </a:p>
        </p:txBody>
      </p:sp>
      <p:sp>
        <p:nvSpPr>
          <p:cNvPr id="85" name="Rectangle 84">
            <a:extLst>
              <a:ext uri="{FF2B5EF4-FFF2-40B4-BE49-F238E27FC236}">
                <a16:creationId xmlns:a16="http://schemas.microsoft.com/office/drawing/2014/main" id="{118813C9-DEE7-47B1-B5ED-AADC8FE87144}"/>
              </a:ext>
            </a:extLst>
          </p:cNvPr>
          <p:cNvSpPr/>
          <p:nvPr/>
        </p:nvSpPr>
        <p:spPr>
          <a:xfrm>
            <a:off x="462107" y="1556877"/>
            <a:ext cx="11216066" cy="33968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Overview of validated MVP design</a:t>
            </a:r>
          </a:p>
        </p:txBody>
      </p:sp>
    </p:spTree>
    <p:extLst>
      <p:ext uri="{BB962C8B-B14F-4D97-AF65-F5344CB8AC3E}">
        <p14:creationId xmlns:p14="http://schemas.microsoft.com/office/powerpoint/2010/main" val="265664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8F427DD-18B4-4F24-A252-DDC5705D83F1}"/>
              </a:ext>
            </a:extLst>
          </p:cNvPr>
          <p:cNvGraphicFramePr>
            <a:graphicFrameLocks noChangeAspect="1"/>
          </p:cNvGraphicFramePr>
          <p:nvPr>
            <p:custDataLst>
              <p:tags r:id="rId2"/>
            </p:custDataLst>
            <p:extLst>
              <p:ext uri="{D42A27DB-BD31-4B8C-83A1-F6EECF244321}">
                <p14:modId xmlns:p14="http://schemas.microsoft.com/office/powerpoint/2010/main" val="1765149320"/>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28674" name="think-cell Slide" r:id="rId9" imgW="353" imgH="353" progId="TCLayout.ActiveDocument.1">
                  <p:embed/>
                </p:oleObj>
              </mc:Choice>
              <mc:Fallback>
                <p:oleObj name="think-cell Slide" r:id="rId9" imgW="353" imgH="353" progId="TCLayout.ActiveDocument.1">
                  <p:embed/>
                  <p:pic>
                    <p:nvPicPr>
                      <p:cNvPr id="5" name="Object 4" hidden="1">
                        <a:extLst>
                          <a:ext uri="{FF2B5EF4-FFF2-40B4-BE49-F238E27FC236}">
                            <a16:creationId xmlns:a16="http://schemas.microsoft.com/office/drawing/2014/main" id="{38F427DD-18B4-4F24-A252-DDC5705D83F1}"/>
                          </a:ext>
                        </a:extLst>
                      </p:cNvPr>
                      <p:cNvPicPr/>
                      <p:nvPr/>
                    </p:nvPicPr>
                    <p:blipFill>
                      <a:blip r:embed="rId10"/>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0ACAFF1-30FF-44B8-8B5F-A601A3B2C8D9}"/>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A Discovery Kick-off should be conducted to onboard the entire team and key stakeholders</a:t>
            </a:r>
          </a:p>
        </p:txBody>
      </p:sp>
      <p:sp>
        <p:nvSpPr>
          <p:cNvPr id="7" name="Rectangle 6">
            <a:extLst>
              <a:ext uri="{FF2B5EF4-FFF2-40B4-BE49-F238E27FC236}">
                <a16:creationId xmlns:a16="http://schemas.microsoft.com/office/drawing/2014/main" id="{04B75B50-2B81-4E84-97CD-8C95B76391CE}"/>
              </a:ext>
            </a:extLst>
          </p:cNvPr>
          <p:cNvSpPr>
            <a:spLocks/>
          </p:cNvSpPr>
          <p:nvPr/>
        </p:nvSpPr>
        <p:spPr>
          <a:xfrm>
            <a:off x="419108" y="2042750"/>
            <a:ext cx="5569692" cy="368363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600" b="1" dirty="0" err="1">
              <a:solidFill>
                <a:schemeClr val="tx1"/>
              </a:solidFill>
            </a:endParaRPr>
          </a:p>
        </p:txBody>
      </p:sp>
      <p:sp>
        <p:nvSpPr>
          <p:cNvPr id="4" name="Rectangle 5"/>
          <p:cNvSpPr txBox="1">
            <a:spLocks/>
          </p:cNvSpPr>
          <p:nvPr/>
        </p:nvSpPr>
        <p:spPr>
          <a:xfrm>
            <a:off x="6343870" y="2158664"/>
            <a:ext cx="5288352" cy="276998"/>
          </a:xfrm>
          <a:prstGeom prst="rect">
            <a:avLst/>
          </a:prstGeom>
          <a:noFill/>
          <a:ln w="19050" algn="ctr">
            <a:noFill/>
            <a:miter lim="800000"/>
            <a:headEnd/>
            <a:tailEnd/>
          </a:ln>
          <a:extLst/>
        </p:spPr>
        <p:txBody>
          <a:bodyPr wrap="square" lIns="0" tIns="0" rIns="0" bIns="0" anchor="ctr">
            <a:spAutoFit/>
          </a:bodyPr>
          <a:lstStyle>
            <a:defPPr>
              <a:defRPr lang="en-US"/>
            </a:defPPr>
            <a:lvl1pPr defTabSz="895350" eaLnBrk="0" hangingPunct="0">
              <a:buClr>
                <a:schemeClr val="tx2"/>
              </a:buClr>
              <a:defRPr b="1">
                <a:solidFill>
                  <a:schemeClr val="tx2"/>
                </a:solidFill>
                <a:latin typeface="+mn-lt"/>
                <a:ea typeface="SimSun" pitchFamily="2" charset="-122"/>
              </a:defRPr>
            </a:lvl1pPr>
          </a:lstStyle>
          <a:p>
            <a:pPr>
              <a:spcBef>
                <a:spcPct val="50000"/>
              </a:spcBef>
            </a:pPr>
            <a:r>
              <a:rPr lang="en-US" sz="1800" dirty="0"/>
              <a:t>Key topics</a:t>
            </a:r>
          </a:p>
        </p:txBody>
      </p:sp>
      <p:sp>
        <p:nvSpPr>
          <p:cNvPr id="8" name="TextBox 7">
            <a:extLst>
              <a:ext uri="{FF2B5EF4-FFF2-40B4-BE49-F238E27FC236}">
                <a16:creationId xmlns:a16="http://schemas.microsoft.com/office/drawing/2014/main" id="{1E8623AA-C9B0-4FA7-815D-720464E6A566}"/>
              </a:ext>
            </a:extLst>
          </p:cNvPr>
          <p:cNvSpPr txBox="1">
            <a:spLocks/>
          </p:cNvSpPr>
          <p:nvPr/>
        </p:nvSpPr>
        <p:spPr>
          <a:xfrm>
            <a:off x="6343870" y="2549024"/>
            <a:ext cx="5288352" cy="193899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800" dirty="0"/>
              <a:t>Introduction to the Technology + Innovation Lab</a:t>
            </a:r>
          </a:p>
          <a:p>
            <a:pPr lvl="1">
              <a:spcBef>
                <a:spcPct val="25000"/>
              </a:spcBef>
            </a:pPr>
            <a:r>
              <a:rPr lang="en-US" sz="1800" dirty="0"/>
              <a:t>Overview of the Lab methodology</a:t>
            </a:r>
          </a:p>
          <a:p>
            <a:pPr lvl="1">
              <a:spcBef>
                <a:spcPct val="25000"/>
              </a:spcBef>
            </a:pPr>
            <a:r>
              <a:rPr lang="en-US" sz="1800" dirty="0"/>
              <a:t>Team roles and responsibilities (if team already selected)</a:t>
            </a:r>
          </a:p>
          <a:p>
            <a:pPr lvl="1">
              <a:spcBef>
                <a:spcPct val="25000"/>
              </a:spcBef>
            </a:pPr>
            <a:r>
              <a:rPr lang="en-US" sz="1800" dirty="0"/>
              <a:t>Overview of product idea</a:t>
            </a:r>
          </a:p>
          <a:p>
            <a:pPr lvl="1">
              <a:spcBef>
                <a:spcPct val="25000"/>
              </a:spcBef>
            </a:pPr>
            <a:r>
              <a:rPr lang="en-US" sz="1800" dirty="0"/>
              <a:t>Plan for Discovery phase</a:t>
            </a:r>
          </a:p>
        </p:txBody>
      </p:sp>
      <p:sp>
        <p:nvSpPr>
          <p:cNvPr id="40" name="Rectangle 5"/>
          <p:cNvSpPr txBox="1">
            <a:spLocks/>
          </p:cNvSpPr>
          <p:nvPr/>
        </p:nvSpPr>
        <p:spPr>
          <a:xfrm>
            <a:off x="559778" y="2158664"/>
            <a:ext cx="5288352" cy="276999"/>
          </a:xfrm>
          <a:prstGeom prst="rect">
            <a:avLst/>
          </a:prstGeom>
          <a:noFill/>
          <a:ln w="19050" algn="ctr">
            <a:noFill/>
            <a:miter lim="800000"/>
            <a:headEnd/>
            <a:tailEnd/>
          </a:ln>
          <a:extLst/>
        </p:spPr>
        <p:txBody>
          <a:bodyPr wrap="square" lIns="0" tIns="0" rIns="0" bIns="0" anchor="ctr">
            <a:noAutofit/>
          </a:bodyPr>
          <a:lstStyle>
            <a:defPPr>
              <a:defRPr lang="en-US"/>
            </a:defPPr>
            <a:lvl1pPr defTabSz="895350" eaLnBrk="0" hangingPunct="0">
              <a:buClr>
                <a:schemeClr val="tx2"/>
              </a:buClr>
              <a:defRPr b="1">
                <a:solidFill>
                  <a:schemeClr val="tx2"/>
                </a:solidFill>
                <a:latin typeface="+mn-lt"/>
                <a:ea typeface="SimSun" pitchFamily="2" charset="-122"/>
              </a:defRPr>
            </a:lvl1pPr>
          </a:lstStyle>
          <a:p>
            <a:r>
              <a:rPr lang="en-US" sz="1800" dirty="0"/>
              <a:t>Objectives of the Discovery Kick-off meeting</a:t>
            </a:r>
          </a:p>
        </p:txBody>
      </p:sp>
      <p:sp>
        <p:nvSpPr>
          <p:cNvPr id="47" name="Rectangle 5">
            <a:extLst>
              <a:ext uri="{FF2B5EF4-FFF2-40B4-BE49-F238E27FC236}">
                <a16:creationId xmlns:a16="http://schemas.microsoft.com/office/drawing/2014/main" id="{357E47DD-2796-4E5A-AFBE-F8FBD652752C}"/>
              </a:ext>
            </a:extLst>
          </p:cNvPr>
          <p:cNvSpPr txBox="1">
            <a:spLocks/>
          </p:cNvSpPr>
          <p:nvPr/>
        </p:nvSpPr>
        <p:spPr>
          <a:xfrm>
            <a:off x="559778" y="4285101"/>
            <a:ext cx="5288352" cy="276999"/>
          </a:xfrm>
          <a:prstGeom prst="rect">
            <a:avLst/>
          </a:prstGeom>
          <a:noFill/>
          <a:ln w="19050" algn="ctr">
            <a:noFill/>
            <a:miter lim="800000"/>
            <a:headEnd/>
            <a:tailEnd/>
          </a:ln>
          <a:extLst/>
        </p:spPr>
        <p:txBody>
          <a:bodyPr wrap="square" lIns="0" tIns="0" rIns="0" bIns="0" anchor="ctr">
            <a:noAutofit/>
          </a:bodyPr>
          <a:lstStyle>
            <a:defPPr>
              <a:defRPr lang="en-US"/>
            </a:defPPr>
            <a:lvl1pPr defTabSz="895350" eaLnBrk="0" hangingPunct="0">
              <a:buClr>
                <a:schemeClr val="tx2"/>
              </a:buClr>
              <a:defRPr b="1">
                <a:solidFill>
                  <a:schemeClr val="tx2"/>
                </a:solidFill>
                <a:latin typeface="+mn-lt"/>
                <a:ea typeface="SimSun" pitchFamily="2" charset="-122"/>
              </a:defRPr>
            </a:lvl1pPr>
          </a:lstStyle>
          <a:p>
            <a:r>
              <a:rPr lang="en-US" sz="1800" dirty="0"/>
              <a:t>Attendees</a:t>
            </a:r>
          </a:p>
        </p:txBody>
      </p:sp>
      <p:sp>
        <p:nvSpPr>
          <p:cNvPr id="6" name="TextBox 5">
            <a:extLst>
              <a:ext uri="{FF2B5EF4-FFF2-40B4-BE49-F238E27FC236}">
                <a16:creationId xmlns:a16="http://schemas.microsoft.com/office/drawing/2014/main" id="{F3E9ACCB-1620-4B74-8674-D083B80CA6E4}"/>
              </a:ext>
            </a:extLst>
          </p:cNvPr>
          <p:cNvSpPr txBox="1">
            <a:spLocks/>
          </p:cNvSpPr>
          <p:nvPr>
            <p:custDataLst>
              <p:tags r:id="rId4"/>
            </p:custDataLst>
          </p:nvPr>
        </p:nvSpPr>
        <p:spPr>
          <a:xfrm>
            <a:off x="559778" y="2549024"/>
            <a:ext cx="5288352" cy="1592744"/>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800" dirty="0"/>
              <a:t>Provide an introduction to the Tech + Innovation Lab </a:t>
            </a:r>
          </a:p>
          <a:p>
            <a:pPr lvl="1">
              <a:spcBef>
                <a:spcPct val="25000"/>
              </a:spcBef>
            </a:pPr>
            <a:r>
              <a:rPr lang="en-US" sz="1800" dirty="0"/>
              <a:t>Introduce Agile principles and ways of working</a:t>
            </a:r>
          </a:p>
          <a:p>
            <a:pPr lvl="1">
              <a:spcBef>
                <a:spcPct val="25000"/>
              </a:spcBef>
            </a:pPr>
            <a:r>
              <a:rPr lang="en-US" sz="1800" dirty="0"/>
              <a:t>Establish scope of Discovery phase</a:t>
            </a:r>
          </a:p>
          <a:p>
            <a:pPr lvl="1">
              <a:spcBef>
                <a:spcPct val="25000"/>
              </a:spcBef>
            </a:pPr>
            <a:r>
              <a:rPr lang="en-US" sz="1800" dirty="0"/>
              <a:t>Discuss next steps</a:t>
            </a:r>
          </a:p>
        </p:txBody>
      </p:sp>
      <p:sp>
        <p:nvSpPr>
          <p:cNvPr id="10" name="TextBox 9">
            <a:extLst>
              <a:ext uri="{FF2B5EF4-FFF2-40B4-BE49-F238E27FC236}">
                <a16:creationId xmlns:a16="http://schemas.microsoft.com/office/drawing/2014/main" id="{79FA82D2-FB5A-4B19-A6BF-E95C11BF7EBD}"/>
              </a:ext>
            </a:extLst>
          </p:cNvPr>
          <p:cNvSpPr txBox="1">
            <a:spLocks/>
          </p:cNvSpPr>
          <p:nvPr>
            <p:custDataLst>
              <p:tags r:id="rId5"/>
            </p:custDataLst>
          </p:nvPr>
        </p:nvSpPr>
        <p:spPr>
          <a:xfrm>
            <a:off x="559778" y="4640976"/>
            <a:ext cx="2526811" cy="969496"/>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800" dirty="0"/>
              <a:t>Product Owner</a:t>
            </a:r>
          </a:p>
          <a:p>
            <a:pPr lvl="1">
              <a:spcBef>
                <a:spcPct val="25000"/>
              </a:spcBef>
            </a:pPr>
            <a:r>
              <a:rPr lang="en-US" sz="1800" dirty="0"/>
              <a:t>Solutions Architect</a:t>
            </a:r>
          </a:p>
          <a:p>
            <a:pPr lvl="1">
              <a:spcBef>
                <a:spcPct val="25000"/>
              </a:spcBef>
            </a:pPr>
            <a:r>
              <a:rPr lang="en-US" sz="1800" dirty="0"/>
              <a:t>Designer(s) as needed </a:t>
            </a:r>
          </a:p>
        </p:txBody>
      </p:sp>
      <p:sp>
        <p:nvSpPr>
          <p:cNvPr id="18" name="TextBox 17">
            <a:extLst>
              <a:ext uri="{FF2B5EF4-FFF2-40B4-BE49-F238E27FC236}">
                <a16:creationId xmlns:a16="http://schemas.microsoft.com/office/drawing/2014/main" id="{BED148A7-B9E7-421A-AF71-7040C27F3D19}"/>
              </a:ext>
            </a:extLst>
          </p:cNvPr>
          <p:cNvSpPr txBox="1">
            <a:spLocks/>
          </p:cNvSpPr>
          <p:nvPr>
            <p:custDataLst>
              <p:tags r:id="rId6"/>
            </p:custDataLst>
          </p:nvPr>
        </p:nvSpPr>
        <p:spPr>
          <a:xfrm>
            <a:off x="3321319" y="4640976"/>
            <a:ext cx="2526811" cy="124649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800" dirty="0"/>
              <a:t>SMEs as needed</a:t>
            </a:r>
          </a:p>
          <a:p>
            <a:pPr lvl="1">
              <a:spcBef>
                <a:spcPct val="25000"/>
              </a:spcBef>
            </a:pPr>
            <a:r>
              <a:rPr lang="en-US" sz="1800" dirty="0"/>
              <a:t>Scrum Master as needed</a:t>
            </a:r>
          </a:p>
          <a:p>
            <a:pPr lvl="1">
              <a:spcBef>
                <a:spcPct val="25000"/>
              </a:spcBef>
            </a:pPr>
            <a:endParaRPr lang="en-US" sz="1800" dirty="0"/>
          </a:p>
        </p:txBody>
      </p:sp>
      <p:sp>
        <p:nvSpPr>
          <p:cNvPr id="20" name="Rectangle 19">
            <a:extLst>
              <a:ext uri="{FF2B5EF4-FFF2-40B4-BE49-F238E27FC236}">
                <a16:creationId xmlns:a16="http://schemas.microsoft.com/office/drawing/2014/main" id="{128E8866-D048-46A6-9065-AB967A04ACB7}"/>
              </a:ext>
            </a:extLst>
          </p:cNvPr>
          <p:cNvSpPr>
            <a:spLocks/>
          </p:cNvSpPr>
          <p:nvPr/>
        </p:nvSpPr>
        <p:spPr>
          <a:xfrm>
            <a:off x="6203200" y="2042750"/>
            <a:ext cx="5569692" cy="368363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600" b="1" dirty="0" err="1">
              <a:solidFill>
                <a:schemeClr val="tx1"/>
              </a:solidFill>
            </a:endParaRPr>
          </a:p>
        </p:txBody>
      </p:sp>
      <p:cxnSp>
        <p:nvCxnSpPr>
          <p:cNvPr id="11" name="Straight Connector 10">
            <a:extLst>
              <a:ext uri="{FF2B5EF4-FFF2-40B4-BE49-F238E27FC236}">
                <a16:creationId xmlns:a16="http://schemas.microsoft.com/office/drawing/2014/main" id="{09594E40-93A6-4303-A6DC-E4C3E8668698}"/>
              </a:ext>
            </a:extLst>
          </p:cNvPr>
          <p:cNvCxnSpPr/>
          <p:nvPr/>
        </p:nvCxnSpPr>
        <p:spPr>
          <a:xfrm>
            <a:off x="551939" y="2472809"/>
            <a:ext cx="527659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515F6EE-0A99-43C4-A706-78B1AB4380B7}"/>
              </a:ext>
            </a:extLst>
          </p:cNvPr>
          <p:cNvCxnSpPr/>
          <p:nvPr/>
        </p:nvCxnSpPr>
        <p:spPr>
          <a:xfrm>
            <a:off x="551939" y="4576844"/>
            <a:ext cx="527659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6955F8-67A1-45A3-8715-35BD1704F62B}"/>
              </a:ext>
            </a:extLst>
          </p:cNvPr>
          <p:cNvCxnSpPr/>
          <p:nvPr/>
        </p:nvCxnSpPr>
        <p:spPr>
          <a:xfrm>
            <a:off x="6343870" y="2472809"/>
            <a:ext cx="5276595" cy="0"/>
          </a:xfrm>
          <a:prstGeom prst="line">
            <a:avLst/>
          </a:prstGeom>
          <a:ln w="12700">
            <a:solidFill>
              <a:srgbClr val="7F7F7F"/>
            </a:solidFill>
          </a:ln>
        </p:spPr>
        <p:style>
          <a:lnRef idx="1">
            <a:schemeClr val="accent1"/>
          </a:lnRef>
          <a:fillRef idx="0">
            <a:schemeClr val="accent1"/>
          </a:fillRef>
          <a:effectRef idx="0">
            <a:schemeClr val="accent1"/>
          </a:effectRef>
          <a:fontRef idx="minor">
            <a:schemeClr val="tx1"/>
          </a:fontRef>
        </p:style>
      </p:cxnSp>
      <p:sp>
        <p:nvSpPr>
          <p:cNvPr id="65" name="Arrow: Chevron 64">
            <a:extLst>
              <a:ext uri="{FF2B5EF4-FFF2-40B4-BE49-F238E27FC236}">
                <a16:creationId xmlns:a16="http://schemas.microsoft.com/office/drawing/2014/main" id="{97AC2212-3462-4132-A613-9DB32E46A428}"/>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67" name="Arrow: Chevron 66">
            <a:extLst>
              <a:ext uri="{FF2B5EF4-FFF2-40B4-BE49-F238E27FC236}">
                <a16:creationId xmlns:a16="http://schemas.microsoft.com/office/drawing/2014/main" id="{544C8BE0-32B7-4B72-AC6F-5E57E6618E4D}"/>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68" name="Arrow: Chevron 67">
            <a:extLst>
              <a:ext uri="{FF2B5EF4-FFF2-40B4-BE49-F238E27FC236}">
                <a16:creationId xmlns:a16="http://schemas.microsoft.com/office/drawing/2014/main" id="{AF2B2281-154F-4260-B6E8-4B38679F6B3A}"/>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70" name="Arrow: Chevron 69">
            <a:extLst>
              <a:ext uri="{FF2B5EF4-FFF2-40B4-BE49-F238E27FC236}">
                <a16:creationId xmlns:a16="http://schemas.microsoft.com/office/drawing/2014/main" id="{C484727C-3D79-4AFA-B6E2-8C31AAC25DC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3" name="Flowchart: Process 12">
            <a:extLst>
              <a:ext uri="{FF2B5EF4-FFF2-40B4-BE49-F238E27FC236}">
                <a16:creationId xmlns:a16="http://schemas.microsoft.com/office/drawing/2014/main" id="{0A9333BB-03DA-4031-9F0B-EA81173DEB81}"/>
              </a:ext>
            </a:extLst>
          </p:cNvPr>
          <p:cNvSpPr/>
          <p:nvPr/>
        </p:nvSpPr>
        <p:spPr>
          <a:xfrm>
            <a:off x="340399" y="6192446"/>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66" name="Arrow: Pentagon 65">
            <a:extLst>
              <a:ext uri="{FF2B5EF4-FFF2-40B4-BE49-F238E27FC236}">
                <a16:creationId xmlns:a16="http://schemas.microsoft.com/office/drawing/2014/main" id="{C2C57B26-2497-426C-9597-6329F3B6B28B}"/>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Tree>
    <p:extLst>
      <p:ext uri="{BB962C8B-B14F-4D97-AF65-F5344CB8AC3E}">
        <p14:creationId xmlns:p14="http://schemas.microsoft.com/office/powerpoint/2010/main" val="1299109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B889B56-BB86-4E41-A1B2-C84C3EE1E8D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BB889B56-BB86-4E41-A1B2-C84C3EE1E8D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F7C68-2F9F-470A-BC3A-E2D695FF0C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32" name="TextBox 31">
            <a:extLst>
              <a:ext uri="{FF2B5EF4-FFF2-40B4-BE49-F238E27FC236}">
                <a16:creationId xmlns:a16="http://schemas.microsoft.com/office/drawing/2014/main" id="{AFBEA0F5-A2DB-4B6F-9A89-7B743DC8BEA8}"/>
              </a:ext>
            </a:extLst>
          </p:cNvPr>
          <p:cNvSpPr txBox="1"/>
          <p:nvPr/>
        </p:nvSpPr>
        <p:spPr>
          <a:xfrm>
            <a:off x="237301" y="3618333"/>
            <a:ext cx="11717398" cy="763208"/>
          </a:xfrm>
          <a:prstGeom prst="rect">
            <a:avLst/>
          </a:prstGeom>
          <a:noFill/>
          <a:ln w="38100">
            <a:solidFill>
              <a:srgbClr val="FFC000"/>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  </a:t>
            </a:r>
          </a:p>
        </p:txBody>
      </p:sp>
      <p:sp>
        <p:nvSpPr>
          <p:cNvPr id="2" name="Title 1">
            <a:extLst>
              <a:ext uri="{FF2B5EF4-FFF2-40B4-BE49-F238E27FC236}">
                <a16:creationId xmlns:a16="http://schemas.microsoft.com/office/drawing/2014/main" id="{99D823F2-3D7A-4672-8B05-E6949509B884}"/>
              </a:ext>
            </a:extLst>
          </p:cNvPr>
          <p:cNvSpPr>
            <a:spLocks noGrp="1"/>
          </p:cNvSpPr>
          <p:nvPr>
            <p:ph type="title"/>
          </p:nvPr>
        </p:nvSpPr>
        <p:spPr/>
        <p:txBody>
          <a:bodyPr/>
          <a:lstStyle/>
          <a:p>
            <a:r>
              <a:rPr lang="en-US" dirty="0"/>
              <a:t>Playbook context – product team operating model</a:t>
            </a:r>
          </a:p>
        </p:txBody>
      </p:sp>
      <p:sp>
        <p:nvSpPr>
          <p:cNvPr id="5" name="TextBox 4">
            <a:extLst>
              <a:ext uri="{FF2B5EF4-FFF2-40B4-BE49-F238E27FC236}">
                <a16:creationId xmlns:a16="http://schemas.microsoft.com/office/drawing/2014/main" id="{03DAFC9C-0D08-448C-A730-C06D7D74A83B}"/>
              </a:ext>
            </a:extLst>
          </p:cNvPr>
          <p:cNvSpPr txBox="1"/>
          <p:nvPr/>
        </p:nvSpPr>
        <p:spPr>
          <a:xfrm>
            <a:off x="419109" y="1700245"/>
            <a:ext cx="188382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Chapter</a:t>
            </a:r>
          </a:p>
        </p:txBody>
      </p:sp>
      <p:sp>
        <p:nvSpPr>
          <p:cNvPr id="6" name="TextBox 5">
            <a:extLst>
              <a:ext uri="{FF2B5EF4-FFF2-40B4-BE49-F238E27FC236}">
                <a16:creationId xmlns:a16="http://schemas.microsoft.com/office/drawing/2014/main" id="{6DF80E2A-4C3F-401B-A75E-2422E88D1943}"/>
              </a:ext>
            </a:extLst>
          </p:cNvPr>
          <p:cNvSpPr txBox="1"/>
          <p:nvPr/>
        </p:nvSpPr>
        <p:spPr>
          <a:xfrm>
            <a:off x="2553547" y="1700245"/>
            <a:ext cx="5608320"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Description</a:t>
            </a:r>
          </a:p>
        </p:txBody>
      </p:sp>
      <p:sp>
        <p:nvSpPr>
          <p:cNvPr id="7" name="TextBox 6">
            <a:extLst>
              <a:ext uri="{FF2B5EF4-FFF2-40B4-BE49-F238E27FC236}">
                <a16:creationId xmlns:a16="http://schemas.microsoft.com/office/drawing/2014/main" id="{725AF8C5-D67C-4D4E-8D40-2CC655962E15}"/>
              </a:ext>
            </a:extLst>
          </p:cNvPr>
          <p:cNvSpPr txBox="1"/>
          <p:nvPr/>
        </p:nvSpPr>
        <p:spPr>
          <a:xfrm>
            <a:off x="8561492" y="1700245"/>
            <a:ext cx="319023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File name</a:t>
            </a:r>
          </a:p>
        </p:txBody>
      </p:sp>
      <p:sp>
        <p:nvSpPr>
          <p:cNvPr id="8" name="TextBox 7">
            <a:extLst>
              <a:ext uri="{FF2B5EF4-FFF2-40B4-BE49-F238E27FC236}">
                <a16:creationId xmlns:a16="http://schemas.microsoft.com/office/drawing/2014/main" id="{CBBD2E54-861D-428C-9F19-F3910E4573E6}"/>
              </a:ext>
            </a:extLst>
          </p:cNvPr>
          <p:cNvSpPr txBox="1"/>
          <p:nvPr/>
        </p:nvSpPr>
        <p:spPr>
          <a:xfrm>
            <a:off x="419109" y="2120194"/>
            <a:ext cx="188382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T+IL in a nutshell</a:t>
            </a:r>
          </a:p>
        </p:txBody>
      </p:sp>
      <p:sp>
        <p:nvSpPr>
          <p:cNvPr id="9" name="TextBox 8">
            <a:extLst>
              <a:ext uri="{FF2B5EF4-FFF2-40B4-BE49-F238E27FC236}">
                <a16:creationId xmlns:a16="http://schemas.microsoft.com/office/drawing/2014/main" id="{B6B8CA80-EBF3-48E7-9B97-0400BB35438A}"/>
              </a:ext>
            </a:extLst>
          </p:cNvPr>
          <p:cNvSpPr txBox="1"/>
          <p:nvPr/>
        </p:nvSpPr>
        <p:spPr>
          <a:xfrm>
            <a:off x="2553547" y="2120194"/>
            <a:ext cx="5608320"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An overview of the Lab’s scope, guiding principles, and purpose</a:t>
            </a:r>
          </a:p>
        </p:txBody>
      </p:sp>
      <p:sp>
        <p:nvSpPr>
          <p:cNvPr id="10" name="TextBox 9">
            <a:extLst>
              <a:ext uri="{FF2B5EF4-FFF2-40B4-BE49-F238E27FC236}">
                <a16:creationId xmlns:a16="http://schemas.microsoft.com/office/drawing/2014/main" id="{B55A85AD-FAC7-4079-B0E7-62DA6E0DCE40}"/>
              </a:ext>
            </a:extLst>
          </p:cNvPr>
          <p:cNvSpPr txBox="1"/>
          <p:nvPr/>
        </p:nvSpPr>
        <p:spPr>
          <a:xfrm>
            <a:off x="8561492" y="2120194"/>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[Date] T+IL nutshell - T+IL playbook - v[Time]</a:t>
            </a:r>
          </a:p>
        </p:txBody>
      </p:sp>
      <p:sp>
        <p:nvSpPr>
          <p:cNvPr id="11" name="TextBox 10">
            <a:extLst>
              <a:ext uri="{FF2B5EF4-FFF2-40B4-BE49-F238E27FC236}">
                <a16:creationId xmlns:a16="http://schemas.microsoft.com/office/drawing/2014/main" id="{319B1F27-427B-4F2C-90A1-E76A219CD38B}"/>
              </a:ext>
            </a:extLst>
          </p:cNvPr>
          <p:cNvSpPr txBox="1"/>
          <p:nvPr/>
        </p:nvSpPr>
        <p:spPr>
          <a:xfrm>
            <a:off x="419109" y="2926244"/>
            <a:ext cx="188382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Lab operations</a:t>
            </a:r>
          </a:p>
        </p:txBody>
      </p:sp>
      <p:sp>
        <p:nvSpPr>
          <p:cNvPr id="12" name="TextBox 11">
            <a:extLst>
              <a:ext uri="{FF2B5EF4-FFF2-40B4-BE49-F238E27FC236}">
                <a16:creationId xmlns:a16="http://schemas.microsoft.com/office/drawing/2014/main" id="{2AFA3F7A-E4C2-4A2B-B825-F3B6E861AC38}"/>
              </a:ext>
            </a:extLst>
          </p:cNvPr>
          <p:cNvSpPr txBox="1"/>
          <p:nvPr/>
        </p:nvSpPr>
        <p:spPr>
          <a:xfrm>
            <a:off x="2553547" y="2926244"/>
            <a:ext cx="5608320"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A high-level view of the Lab’s structure, governance, and operating model</a:t>
            </a:r>
          </a:p>
        </p:txBody>
      </p:sp>
      <p:sp>
        <p:nvSpPr>
          <p:cNvPr id="13" name="TextBox 12">
            <a:extLst>
              <a:ext uri="{FF2B5EF4-FFF2-40B4-BE49-F238E27FC236}">
                <a16:creationId xmlns:a16="http://schemas.microsoft.com/office/drawing/2014/main" id="{1701FFA1-0047-4330-9896-4B1868B94A49}"/>
              </a:ext>
            </a:extLst>
          </p:cNvPr>
          <p:cNvSpPr txBox="1"/>
          <p:nvPr/>
        </p:nvSpPr>
        <p:spPr>
          <a:xfrm>
            <a:off x="8561492" y="2926244"/>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[Date] Lab operations - T+IL playbook - v[Time]</a:t>
            </a:r>
          </a:p>
        </p:txBody>
      </p:sp>
      <p:sp>
        <p:nvSpPr>
          <p:cNvPr id="14" name="TextBox 13">
            <a:extLst>
              <a:ext uri="{FF2B5EF4-FFF2-40B4-BE49-F238E27FC236}">
                <a16:creationId xmlns:a16="http://schemas.microsoft.com/office/drawing/2014/main" id="{CE5BE062-0F0C-4688-955B-F79C0363915C}"/>
              </a:ext>
            </a:extLst>
          </p:cNvPr>
          <p:cNvSpPr txBox="1"/>
          <p:nvPr/>
        </p:nvSpPr>
        <p:spPr>
          <a:xfrm>
            <a:off x="419109" y="4538344"/>
            <a:ext cx="1883824"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Product team operating model</a:t>
            </a:r>
          </a:p>
        </p:txBody>
      </p:sp>
      <p:sp>
        <p:nvSpPr>
          <p:cNvPr id="15" name="TextBox 14">
            <a:extLst>
              <a:ext uri="{FF2B5EF4-FFF2-40B4-BE49-F238E27FC236}">
                <a16:creationId xmlns:a16="http://schemas.microsoft.com/office/drawing/2014/main" id="{1D3A7137-9548-4A29-B62F-8DD9F1B5D268}"/>
              </a:ext>
            </a:extLst>
          </p:cNvPr>
          <p:cNvSpPr txBox="1"/>
          <p:nvPr/>
        </p:nvSpPr>
        <p:spPr>
          <a:xfrm>
            <a:off x="2553547" y="4538344"/>
            <a:ext cx="5608320"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Overview of how product teams operate, including structure and ceremonies</a:t>
            </a:r>
          </a:p>
        </p:txBody>
      </p:sp>
      <p:sp>
        <p:nvSpPr>
          <p:cNvPr id="16" name="TextBox 15">
            <a:extLst>
              <a:ext uri="{FF2B5EF4-FFF2-40B4-BE49-F238E27FC236}">
                <a16:creationId xmlns:a16="http://schemas.microsoft.com/office/drawing/2014/main" id="{02EC0EE6-A4AF-4C67-9EBD-DEEAA26DEA05}"/>
              </a:ext>
            </a:extLst>
          </p:cNvPr>
          <p:cNvSpPr txBox="1"/>
          <p:nvPr/>
        </p:nvSpPr>
        <p:spPr>
          <a:xfrm>
            <a:off x="8561492" y="4538344"/>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[Date] Product team operating model - T+IL playbook – v[Time]</a:t>
            </a:r>
          </a:p>
        </p:txBody>
      </p:sp>
      <p:sp>
        <p:nvSpPr>
          <p:cNvPr id="17" name="TextBox 16">
            <a:extLst>
              <a:ext uri="{FF2B5EF4-FFF2-40B4-BE49-F238E27FC236}">
                <a16:creationId xmlns:a16="http://schemas.microsoft.com/office/drawing/2014/main" id="{DE547CE3-3DD6-44C0-9C6A-E699938F7F3A}"/>
              </a:ext>
            </a:extLst>
          </p:cNvPr>
          <p:cNvSpPr txBox="1"/>
          <p:nvPr/>
        </p:nvSpPr>
        <p:spPr>
          <a:xfrm>
            <a:off x="419109" y="5344394"/>
            <a:ext cx="188382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T+IL talent guide</a:t>
            </a:r>
          </a:p>
        </p:txBody>
      </p:sp>
      <p:sp>
        <p:nvSpPr>
          <p:cNvPr id="18" name="TextBox 17">
            <a:extLst>
              <a:ext uri="{FF2B5EF4-FFF2-40B4-BE49-F238E27FC236}">
                <a16:creationId xmlns:a16="http://schemas.microsoft.com/office/drawing/2014/main" id="{A99B23FA-1CEE-4178-AD7F-E78C2751CDDD}"/>
              </a:ext>
            </a:extLst>
          </p:cNvPr>
          <p:cNvSpPr txBox="1"/>
          <p:nvPr/>
        </p:nvSpPr>
        <p:spPr>
          <a:xfrm>
            <a:off x="2553547" y="5344394"/>
            <a:ext cx="5608320"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An overview of all things talent for the Lab, including recruiting, capability-building, and performance management</a:t>
            </a:r>
          </a:p>
        </p:txBody>
      </p:sp>
      <p:sp>
        <p:nvSpPr>
          <p:cNvPr id="19" name="TextBox 18">
            <a:extLst>
              <a:ext uri="{FF2B5EF4-FFF2-40B4-BE49-F238E27FC236}">
                <a16:creationId xmlns:a16="http://schemas.microsoft.com/office/drawing/2014/main" id="{C26DC713-2297-4C0C-839B-F407A5267A8E}"/>
              </a:ext>
            </a:extLst>
          </p:cNvPr>
          <p:cNvSpPr txBox="1"/>
          <p:nvPr/>
        </p:nvSpPr>
        <p:spPr>
          <a:xfrm>
            <a:off x="8561492" y="5344394"/>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[Date] T+IL talent guide - T+IL playbook - v[Time]</a:t>
            </a:r>
          </a:p>
        </p:txBody>
      </p:sp>
      <p:sp>
        <p:nvSpPr>
          <p:cNvPr id="20" name="TextBox 19">
            <a:extLst>
              <a:ext uri="{FF2B5EF4-FFF2-40B4-BE49-F238E27FC236}">
                <a16:creationId xmlns:a16="http://schemas.microsoft.com/office/drawing/2014/main" id="{5B2F5594-BF3C-4F00-BEAD-9FE21D2EE297}"/>
              </a:ext>
            </a:extLst>
          </p:cNvPr>
          <p:cNvSpPr txBox="1"/>
          <p:nvPr/>
        </p:nvSpPr>
        <p:spPr>
          <a:xfrm>
            <a:off x="419109" y="6150442"/>
            <a:ext cx="1883824"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Onboarding playbook</a:t>
            </a:r>
          </a:p>
        </p:txBody>
      </p:sp>
      <p:sp>
        <p:nvSpPr>
          <p:cNvPr id="21" name="TextBox 20">
            <a:extLst>
              <a:ext uri="{FF2B5EF4-FFF2-40B4-BE49-F238E27FC236}">
                <a16:creationId xmlns:a16="http://schemas.microsoft.com/office/drawing/2014/main" id="{298D65AA-53BC-4A06-8468-F1DDA1DE43FA}"/>
              </a:ext>
            </a:extLst>
          </p:cNvPr>
          <p:cNvSpPr txBox="1"/>
          <p:nvPr/>
        </p:nvSpPr>
        <p:spPr>
          <a:xfrm>
            <a:off x="2553547" y="6150442"/>
            <a:ext cx="5608320"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A guide for people joining the Lab</a:t>
            </a:r>
          </a:p>
        </p:txBody>
      </p:sp>
      <p:sp>
        <p:nvSpPr>
          <p:cNvPr id="22" name="TextBox 21">
            <a:extLst>
              <a:ext uri="{FF2B5EF4-FFF2-40B4-BE49-F238E27FC236}">
                <a16:creationId xmlns:a16="http://schemas.microsoft.com/office/drawing/2014/main" id="{0636B5EC-77BA-491C-89BD-452D62B1075F}"/>
              </a:ext>
            </a:extLst>
          </p:cNvPr>
          <p:cNvSpPr txBox="1"/>
          <p:nvPr/>
        </p:nvSpPr>
        <p:spPr>
          <a:xfrm>
            <a:off x="8561492" y="6150442"/>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dirty="0"/>
              <a:t>[Date] Onboarding playbook - T+IL playbook - v[Time]</a:t>
            </a:r>
          </a:p>
        </p:txBody>
      </p:sp>
      <p:sp>
        <p:nvSpPr>
          <p:cNvPr id="23" name="TextBox 22">
            <a:extLst>
              <a:ext uri="{FF2B5EF4-FFF2-40B4-BE49-F238E27FC236}">
                <a16:creationId xmlns:a16="http://schemas.microsoft.com/office/drawing/2014/main" id="{90FBD00A-AEAA-4258-87EC-FCFB91287CBF}"/>
              </a:ext>
            </a:extLst>
          </p:cNvPr>
          <p:cNvSpPr txBox="1"/>
          <p:nvPr/>
        </p:nvSpPr>
        <p:spPr>
          <a:xfrm>
            <a:off x="419109" y="3732294"/>
            <a:ext cx="1883824"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Product Lifecycle guide</a:t>
            </a:r>
          </a:p>
        </p:txBody>
      </p:sp>
      <p:sp>
        <p:nvSpPr>
          <p:cNvPr id="24" name="TextBox 23">
            <a:extLst>
              <a:ext uri="{FF2B5EF4-FFF2-40B4-BE49-F238E27FC236}">
                <a16:creationId xmlns:a16="http://schemas.microsoft.com/office/drawing/2014/main" id="{3FCD9EBE-42DE-4B23-9EAB-609192B026B0}"/>
              </a:ext>
            </a:extLst>
          </p:cNvPr>
          <p:cNvSpPr txBox="1"/>
          <p:nvPr/>
        </p:nvSpPr>
        <p:spPr>
          <a:xfrm>
            <a:off x="2553547" y="3732294"/>
            <a:ext cx="5608320"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Walkthrough of the Lab’s Product Lifecycle (PLC) governance, with detailed guidance for each review</a:t>
            </a:r>
          </a:p>
        </p:txBody>
      </p:sp>
      <p:sp>
        <p:nvSpPr>
          <p:cNvPr id="25" name="TextBox 24">
            <a:extLst>
              <a:ext uri="{FF2B5EF4-FFF2-40B4-BE49-F238E27FC236}">
                <a16:creationId xmlns:a16="http://schemas.microsoft.com/office/drawing/2014/main" id="{7AD5F043-58FA-4931-9EE4-1D4A1E485571}"/>
              </a:ext>
            </a:extLst>
          </p:cNvPr>
          <p:cNvSpPr txBox="1"/>
          <p:nvPr/>
        </p:nvSpPr>
        <p:spPr>
          <a:xfrm>
            <a:off x="8561492" y="3732294"/>
            <a:ext cx="319023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[Date] PLC guidebook - T+IL playbook – v[Time]</a:t>
            </a:r>
          </a:p>
        </p:txBody>
      </p:sp>
      <p:sp>
        <p:nvSpPr>
          <p:cNvPr id="33" name="TextBox 32">
            <a:extLst>
              <a:ext uri="{FF2B5EF4-FFF2-40B4-BE49-F238E27FC236}">
                <a16:creationId xmlns:a16="http://schemas.microsoft.com/office/drawing/2014/main" id="{2E1A324B-7B81-463F-A3E3-17178C37247B}"/>
              </a:ext>
            </a:extLst>
          </p:cNvPr>
          <p:cNvSpPr txBox="1"/>
          <p:nvPr/>
        </p:nvSpPr>
        <p:spPr>
          <a:xfrm>
            <a:off x="10682838" y="1190233"/>
            <a:ext cx="132855" cy="137269"/>
          </a:xfrm>
          <a:prstGeom prst="rect">
            <a:avLst/>
          </a:prstGeom>
          <a:noFill/>
          <a:ln w="38100">
            <a:solidFill>
              <a:srgbClr val="FFC000"/>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  </a:t>
            </a:r>
          </a:p>
        </p:txBody>
      </p:sp>
      <p:sp>
        <p:nvSpPr>
          <p:cNvPr id="34" name="TextBox 33">
            <a:extLst>
              <a:ext uri="{FF2B5EF4-FFF2-40B4-BE49-F238E27FC236}">
                <a16:creationId xmlns:a16="http://schemas.microsoft.com/office/drawing/2014/main" id="{078798A8-3C2A-4672-8CE7-0A4385A8A3C0}"/>
              </a:ext>
            </a:extLst>
          </p:cNvPr>
          <p:cNvSpPr txBox="1"/>
          <p:nvPr/>
        </p:nvSpPr>
        <p:spPr>
          <a:xfrm>
            <a:off x="10913763" y="1166534"/>
            <a:ext cx="924098"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dirty="0"/>
              <a:t>This chapter</a:t>
            </a:r>
          </a:p>
        </p:txBody>
      </p:sp>
    </p:spTree>
    <p:extLst>
      <p:ext uri="{BB962C8B-B14F-4D97-AF65-F5344CB8AC3E}">
        <p14:creationId xmlns:p14="http://schemas.microsoft.com/office/powerpoint/2010/main" val="4123218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360838A6-3135-430E-A3D9-44698763B9E2}"/>
              </a:ext>
            </a:extLst>
          </p:cNvPr>
          <p:cNvGrpSpPr/>
          <p:nvPr/>
        </p:nvGrpSpPr>
        <p:grpSpPr>
          <a:xfrm>
            <a:off x="3106966" y="2306007"/>
            <a:ext cx="4722850" cy="4056548"/>
            <a:chOff x="3106966" y="2306007"/>
            <a:chExt cx="4722850" cy="4056548"/>
          </a:xfrm>
        </p:grpSpPr>
        <p:grpSp>
          <p:nvGrpSpPr>
            <p:cNvPr id="14" name="Group 13">
              <a:extLst>
                <a:ext uri="{FF2B5EF4-FFF2-40B4-BE49-F238E27FC236}">
                  <a16:creationId xmlns:a16="http://schemas.microsoft.com/office/drawing/2014/main" id="{2D5AB1C7-C591-487E-BB6B-DE45DDBCCF82}"/>
                </a:ext>
              </a:extLst>
            </p:cNvPr>
            <p:cNvGrpSpPr/>
            <p:nvPr/>
          </p:nvGrpSpPr>
          <p:grpSpPr>
            <a:xfrm>
              <a:off x="3106966" y="2705359"/>
              <a:ext cx="4722850" cy="3657196"/>
              <a:chOff x="3139717" y="2212928"/>
              <a:chExt cx="4722850" cy="3657196"/>
            </a:xfrm>
          </p:grpSpPr>
          <p:pic>
            <p:nvPicPr>
              <p:cNvPr id="8" name="Picture 7">
                <a:extLst>
                  <a:ext uri="{FF2B5EF4-FFF2-40B4-BE49-F238E27FC236}">
                    <a16:creationId xmlns:a16="http://schemas.microsoft.com/office/drawing/2014/main" id="{3B01A1A0-1978-4A7D-9CE5-777CD7D591F0}"/>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583095" y="2212928"/>
                <a:ext cx="3602914" cy="3602914"/>
              </a:xfrm>
              <a:prstGeom prst="rect">
                <a:avLst/>
              </a:prstGeom>
            </p:spPr>
          </p:pic>
          <p:sp>
            <p:nvSpPr>
              <p:cNvPr id="12" name="Rectangle 11">
                <a:extLst>
                  <a:ext uri="{FF2B5EF4-FFF2-40B4-BE49-F238E27FC236}">
                    <a16:creationId xmlns:a16="http://schemas.microsoft.com/office/drawing/2014/main" id="{450BEE16-2490-4F28-B0A2-3B74F04DD7E5}"/>
                  </a:ext>
                </a:extLst>
              </p:cNvPr>
              <p:cNvSpPr/>
              <p:nvPr/>
            </p:nvSpPr>
            <p:spPr>
              <a:xfrm>
                <a:off x="3139717" y="5103910"/>
                <a:ext cx="4722850" cy="76621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grpSp>
          <p:nvGrpSpPr>
            <p:cNvPr id="10" name="Group 9">
              <a:extLst>
                <a:ext uri="{FF2B5EF4-FFF2-40B4-BE49-F238E27FC236}">
                  <a16:creationId xmlns:a16="http://schemas.microsoft.com/office/drawing/2014/main" id="{19928FDE-448C-4366-91D4-0F4769AAA9CE}"/>
                </a:ext>
              </a:extLst>
            </p:cNvPr>
            <p:cNvGrpSpPr/>
            <p:nvPr/>
          </p:nvGrpSpPr>
          <p:grpSpPr>
            <a:xfrm>
              <a:off x="6591499" y="2306007"/>
              <a:ext cx="687303" cy="725191"/>
              <a:chOff x="7018947" y="1953720"/>
              <a:chExt cx="379393" cy="400307"/>
            </a:xfrm>
          </p:grpSpPr>
          <p:sp>
            <p:nvSpPr>
              <p:cNvPr id="27" name="Freeform 47">
                <a:extLst>
                  <a:ext uri="{FF2B5EF4-FFF2-40B4-BE49-F238E27FC236}">
                    <a16:creationId xmlns:a16="http://schemas.microsoft.com/office/drawing/2014/main" id="{A5E01EA1-B36A-4881-9147-0AF90211BF8A}"/>
                  </a:ext>
                </a:extLst>
              </p:cNvPr>
              <p:cNvSpPr>
                <a:spLocks/>
              </p:cNvSpPr>
              <p:nvPr/>
            </p:nvSpPr>
            <p:spPr bwMode="auto">
              <a:xfrm>
                <a:off x="7163938" y="2334138"/>
                <a:ext cx="8988" cy="19889"/>
              </a:xfrm>
              <a:custGeom>
                <a:avLst/>
                <a:gdLst>
                  <a:gd name="T0" fmla="*/ 1 w 9"/>
                  <a:gd name="T1" fmla="*/ 21 h 24"/>
                  <a:gd name="T2" fmla="*/ 0 w 9"/>
                  <a:gd name="T3" fmla="*/ 24 h 24"/>
                  <a:gd name="T4" fmla="*/ 1 w 9"/>
                  <a:gd name="T5" fmla="*/ 24 h 24"/>
                  <a:gd name="T6" fmla="*/ 7 w 9"/>
                  <a:gd name="T7" fmla="*/ 7 h 24"/>
                  <a:gd name="T8" fmla="*/ 9 w 9"/>
                  <a:gd name="T9" fmla="*/ 2 h 24"/>
                  <a:gd name="T10" fmla="*/ 7 w 9"/>
                  <a:gd name="T11" fmla="*/ 1 h 24"/>
                  <a:gd name="T12" fmla="*/ 5 w 9"/>
                  <a:gd name="T13" fmla="*/ 0 h 24"/>
                  <a:gd name="T14" fmla="*/ 1 w 9"/>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1" y="21"/>
                    </a:moveTo>
                    <a:cubicBezTo>
                      <a:pt x="1" y="22"/>
                      <a:pt x="1" y="23"/>
                      <a:pt x="0" y="24"/>
                    </a:cubicBezTo>
                    <a:cubicBezTo>
                      <a:pt x="0" y="24"/>
                      <a:pt x="0" y="24"/>
                      <a:pt x="1" y="24"/>
                    </a:cubicBezTo>
                    <a:cubicBezTo>
                      <a:pt x="3" y="16"/>
                      <a:pt x="5" y="11"/>
                      <a:pt x="7" y="7"/>
                    </a:cubicBezTo>
                    <a:cubicBezTo>
                      <a:pt x="8" y="3"/>
                      <a:pt x="9" y="2"/>
                      <a:pt x="9" y="2"/>
                    </a:cubicBezTo>
                    <a:cubicBezTo>
                      <a:pt x="7" y="1"/>
                      <a:pt x="7" y="1"/>
                      <a:pt x="7" y="1"/>
                    </a:cubicBezTo>
                    <a:cubicBezTo>
                      <a:pt x="5" y="0"/>
                      <a:pt x="5" y="0"/>
                      <a:pt x="5" y="0"/>
                    </a:cubicBezTo>
                    <a:cubicBezTo>
                      <a:pt x="5" y="0"/>
                      <a:pt x="4" y="7"/>
                      <a:pt x="1" y="21"/>
                    </a:cubicBezTo>
                    <a:close/>
                  </a:path>
                </a:pathLst>
              </a:custGeom>
              <a:solidFill>
                <a:srgbClr val="50A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43" name="Group 42">
                <a:extLst>
                  <a:ext uri="{FF2B5EF4-FFF2-40B4-BE49-F238E27FC236}">
                    <a16:creationId xmlns:a16="http://schemas.microsoft.com/office/drawing/2014/main" id="{471AED65-CA7C-4E49-A1D3-65C192A3227B}"/>
                  </a:ext>
                </a:extLst>
              </p:cNvPr>
              <p:cNvGrpSpPr/>
              <p:nvPr/>
            </p:nvGrpSpPr>
            <p:grpSpPr>
              <a:xfrm>
                <a:off x="7018947" y="1953720"/>
                <a:ext cx="379393" cy="334764"/>
                <a:chOff x="9198480" y="1465727"/>
                <a:chExt cx="507347" cy="505756"/>
              </a:xfrm>
            </p:grpSpPr>
            <p:sp>
              <p:nvSpPr>
                <p:cNvPr id="44" name="Oval 40">
                  <a:extLst>
                    <a:ext uri="{FF2B5EF4-FFF2-40B4-BE49-F238E27FC236}">
                      <a16:creationId xmlns:a16="http://schemas.microsoft.com/office/drawing/2014/main" id="{B65106F5-C671-4156-B804-7E2E3A4EE438}"/>
                    </a:ext>
                  </a:extLst>
                </p:cNvPr>
                <p:cNvSpPr>
                  <a:spLocks noChangeArrowheads="1"/>
                </p:cNvSpPr>
                <p:nvPr/>
              </p:nvSpPr>
              <p:spPr bwMode="auto">
                <a:xfrm>
                  <a:off x="9198480" y="1465727"/>
                  <a:ext cx="507347" cy="505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5" name="Oval 40">
                  <a:extLst>
                    <a:ext uri="{FF2B5EF4-FFF2-40B4-BE49-F238E27FC236}">
                      <a16:creationId xmlns:a16="http://schemas.microsoft.com/office/drawing/2014/main" id="{AB411F76-BB9E-480C-9189-A2BC055B2F23}"/>
                    </a:ext>
                  </a:extLst>
                </p:cNvPr>
                <p:cNvSpPr>
                  <a:spLocks noChangeArrowheads="1"/>
                </p:cNvSpPr>
                <p:nvPr/>
              </p:nvSpPr>
              <p:spPr bwMode="auto">
                <a:xfrm>
                  <a:off x="9276045" y="1543050"/>
                  <a:ext cx="352214" cy="35110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6" name="Oval 40">
                  <a:extLst>
                    <a:ext uri="{FF2B5EF4-FFF2-40B4-BE49-F238E27FC236}">
                      <a16:creationId xmlns:a16="http://schemas.microsoft.com/office/drawing/2014/main" id="{A632F52B-E059-4031-ADFF-362B7043796B}"/>
                    </a:ext>
                  </a:extLst>
                </p:cNvPr>
                <p:cNvSpPr>
                  <a:spLocks noChangeArrowheads="1"/>
                </p:cNvSpPr>
                <p:nvPr/>
              </p:nvSpPr>
              <p:spPr bwMode="auto">
                <a:xfrm>
                  <a:off x="9340542" y="1607344"/>
                  <a:ext cx="223220" cy="2225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7" name="Oval 40">
                  <a:extLst>
                    <a:ext uri="{FF2B5EF4-FFF2-40B4-BE49-F238E27FC236}">
                      <a16:creationId xmlns:a16="http://schemas.microsoft.com/office/drawing/2014/main" id="{ED5EF302-480B-4961-BF5B-F0F66405414E}"/>
                    </a:ext>
                  </a:extLst>
                </p:cNvPr>
                <p:cNvSpPr>
                  <a:spLocks noChangeArrowheads="1"/>
                </p:cNvSpPr>
                <p:nvPr/>
              </p:nvSpPr>
              <p:spPr bwMode="auto">
                <a:xfrm>
                  <a:off x="9405038" y="1671638"/>
                  <a:ext cx="94228" cy="9393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grpSp>
      <p:sp>
        <p:nvSpPr>
          <p:cNvPr id="79" name="Arrow: Chevron 78">
            <a:extLst>
              <a:ext uri="{FF2B5EF4-FFF2-40B4-BE49-F238E27FC236}">
                <a16:creationId xmlns:a16="http://schemas.microsoft.com/office/drawing/2014/main" id="{FA9D52BB-ACAB-4AB7-9CF0-22A2FDAC72DE}"/>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587114257"/>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29698" name="think-cell Slide" r:id="rId10" imgW="530" imgH="528" progId="TCLayout.ActiveDocument.1">
                  <p:embed/>
                </p:oleObj>
              </mc:Choice>
              <mc:Fallback>
                <p:oleObj name="think-cell Slide" r:id="rId10" imgW="530" imgH="528" progId="TCLayout.ActiveDocument.1">
                  <p:embed/>
                  <p:pic>
                    <p:nvPicPr>
                      <p:cNvPr id="68" name="Object 67" hidden="1"/>
                      <p:cNvPicPr/>
                      <p:nvPr/>
                    </p:nvPicPr>
                    <p:blipFill>
                      <a:blip r:embed="rId11"/>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Defining the current state helps clarify user pain points and areas for opportunity </a:t>
            </a:r>
            <a:endParaRPr lang="en-US" dirty="0"/>
          </a:p>
        </p:txBody>
      </p:sp>
      <p:grpSp>
        <p:nvGrpSpPr>
          <p:cNvPr id="69" name="Group 68"/>
          <p:cNvGrpSpPr/>
          <p:nvPr/>
        </p:nvGrpSpPr>
        <p:grpSpPr>
          <a:xfrm rot="571302">
            <a:off x="3569020" y="2220985"/>
            <a:ext cx="3664424" cy="3516781"/>
            <a:chOff x="1251814" y="1070612"/>
            <a:chExt cx="3737524" cy="3446974"/>
          </a:xfrm>
        </p:grpSpPr>
        <p:sp>
          <p:nvSpPr>
            <p:cNvPr id="52" name="Arc 62"/>
            <p:cNvSpPr>
              <a:spLocks/>
            </p:cNvSpPr>
            <p:nvPr/>
          </p:nvSpPr>
          <p:spPr bwMode="gray">
            <a:xfrm rot="4010067">
              <a:off x="4125302" y="1596899"/>
              <a:ext cx="818156" cy="909917"/>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sp>
          <p:nvSpPr>
            <p:cNvPr id="63" name="Arc 62"/>
            <p:cNvSpPr>
              <a:spLocks/>
            </p:cNvSpPr>
            <p:nvPr/>
          </p:nvSpPr>
          <p:spPr bwMode="gray">
            <a:xfrm rot="16215137">
              <a:off x="847082" y="1475344"/>
              <a:ext cx="3446974" cy="2637509"/>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grpSp>
      <p:cxnSp>
        <p:nvCxnSpPr>
          <p:cNvPr id="56" name="Straight Connector 55"/>
          <p:cNvCxnSpPr>
            <a:cxnSpLocks/>
          </p:cNvCxnSpPr>
          <p:nvPr/>
        </p:nvCxnSpPr>
        <p:spPr>
          <a:xfrm>
            <a:off x="3323225" y="4117751"/>
            <a:ext cx="407133" cy="1311822"/>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CEDA544E-6B1A-4EA9-8DC5-974131229977}"/>
              </a:ext>
            </a:extLst>
          </p:cNvPr>
          <p:cNvGrpSpPr/>
          <p:nvPr/>
        </p:nvGrpSpPr>
        <p:grpSpPr>
          <a:xfrm>
            <a:off x="354790" y="2796033"/>
            <a:ext cx="3169586" cy="1488649"/>
            <a:chOff x="316221" y="1883834"/>
            <a:chExt cx="3169586" cy="1488649"/>
          </a:xfrm>
        </p:grpSpPr>
        <p:sp>
          <p:nvSpPr>
            <p:cNvPr id="73" name="Rectangle: Rounded Corners 72">
              <a:extLst>
                <a:ext uri="{FF2B5EF4-FFF2-40B4-BE49-F238E27FC236}">
                  <a16:creationId xmlns:a16="http://schemas.microsoft.com/office/drawing/2014/main" id="{1E319D65-EBB1-4E3E-9149-64136C9B9AFB}"/>
                </a:ext>
              </a:extLst>
            </p:cNvPr>
            <p:cNvSpPr/>
            <p:nvPr/>
          </p:nvSpPr>
          <p:spPr>
            <a:xfrm>
              <a:off x="340400" y="1944193"/>
              <a:ext cx="3145407" cy="1344572"/>
            </a:xfrm>
            <a:prstGeom prst="roundRect">
              <a:avLst/>
            </a:prstGeom>
            <a:solidFill>
              <a:schemeClr val="accent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20" name="Group 19">
              <a:extLst>
                <a:ext uri="{FF2B5EF4-FFF2-40B4-BE49-F238E27FC236}">
                  <a16:creationId xmlns:a16="http://schemas.microsoft.com/office/drawing/2014/main" id="{E3EF3B62-D8BA-4681-BCB1-DC7D67E02277}"/>
                </a:ext>
              </a:extLst>
            </p:cNvPr>
            <p:cNvGrpSpPr/>
            <p:nvPr/>
          </p:nvGrpSpPr>
          <p:grpSpPr>
            <a:xfrm>
              <a:off x="316221" y="1883834"/>
              <a:ext cx="3094810" cy="1488649"/>
              <a:chOff x="316221" y="1883834"/>
              <a:chExt cx="3094810" cy="1488649"/>
            </a:xfrm>
          </p:grpSpPr>
          <p:sp>
            <p:nvSpPr>
              <p:cNvPr id="9" name="TextBox 8">
                <a:extLst>
                  <a:ext uri="{FF2B5EF4-FFF2-40B4-BE49-F238E27FC236}">
                    <a16:creationId xmlns:a16="http://schemas.microsoft.com/office/drawing/2014/main" id="{CE87EA42-FDCD-4430-A408-13F3096C1D43}"/>
                  </a:ext>
                </a:extLst>
              </p:cNvPr>
              <p:cNvSpPr txBox="1">
                <a:spLocks/>
              </p:cNvSpPr>
              <p:nvPr>
                <p:custDataLst>
                  <p:tags r:id="rId6"/>
                </p:custDataLst>
              </p:nvPr>
            </p:nvSpPr>
            <p:spPr>
              <a:xfrm>
                <a:off x="674308" y="2313433"/>
                <a:ext cx="2736723" cy="1059050"/>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US" sz="1400" dirty="0">
                    <a:cs typeface="Arial" panose="020B0604020202020204" pitchFamily="34" charset="0"/>
                  </a:rPr>
                  <a:t>Understand the </a:t>
                </a:r>
                <a:r>
                  <a:rPr lang="en-US" sz="1400" b="1" dirty="0">
                    <a:cs typeface="Arial" panose="020B0604020202020204" pitchFamily="34" charset="0"/>
                  </a:rPr>
                  <a:t>existing user process and its “pain points”</a:t>
                </a:r>
              </a:p>
              <a:p>
                <a:pPr lvl="1">
                  <a:spcBef>
                    <a:spcPct val="5000"/>
                  </a:spcBef>
                </a:pPr>
                <a:r>
                  <a:rPr lang="en-US" sz="1400" dirty="0">
                    <a:solidFill>
                      <a:schemeClr val="tx2"/>
                    </a:solidFill>
                  </a:rPr>
                  <a:t>Understand current technology and data landscape</a:t>
                </a:r>
              </a:p>
              <a:p>
                <a:pPr lvl="1">
                  <a:spcBef>
                    <a:spcPct val="5000"/>
                  </a:spcBef>
                </a:pPr>
                <a:endParaRPr lang="en-US" sz="1400" b="1" dirty="0">
                  <a:cs typeface="Arial" panose="020B0604020202020204" pitchFamily="34" charset="0"/>
                </a:endParaRPr>
              </a:p>
            </p:txBody>
          </p:sp>
          <p:sp>
            <p:nvSpPr>
              <p:cNvPr id="61" name="Title 1"/>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bg1"/>
                    </a:solidFill>
                    <a:latin typeface="+mn-lt"/>
                    <a:ea typeface="Flexo Light" charset="0"/>
                    <a:cs typeface="Flexo Light" charset="0"/>
                  </a:rPr>
                  <a:t>Current state</a:t>
                </a:r>
              </a:p>
            </p:txBody>
          </p:sp>
          <p:sp>
            <p:nvSpPr>
              <p:cNvPr id="18" name="Oval 17">
                <a:extLst>
                  <a:ext uri="{FF2B5EF4-FFF2-40B4-BE49-F238E27FC236}">
                    <a16:creationId xmlns:a16="http://schemas.microsoft.com/office/drawing/2014/main" id="{06569895-F2D0-40D7-9793-6D62EE895795}"/>
                  </a:ext>
                </a:extLst>
              </p:cNvPr>
              <p:cNvSpPr/>
              <p:nvPr/>
            </p:nvSpPr>
            <p:spPr>
              <a:xfrm>
                <a:off x="316221" y="1883834"/>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a:t>
                </a:r>
                <a:endParaRPr lang="en-CA" sz="1400" b="1" dirty="0" err="1">
                  <a:solidFill>
                    <a:schemeClr val="bg1"/>
                  </a:solidFill>
                </a:endParaRPr>
              </a:p>
            </p:txBody>
          </p:sp>
        </p:grpSp>
      </p:grpSp>
      <p:cxnSp>
        <p:nvCxnSpPr>
          <p:cNvPr id="106" name="Straight Connector 105">
            <a:extLst>
              <a:ext uri="{FF2B5EF4-FFF2-40B4-BE49-F238E27FC236}">
                <a16:creationId xmlns:a16="http://schemas.microsoft.com/office/drawing/2014/main" id="{D0DCA793-1FDE-4953-8E3C-23A0BF901B8E}"/>
              </a:ext>
            </a:extLst>
          </p:cNvPr>
          <p:cNvCxnSpPr>
            <a:cxnSpLocks/>
            <a:endCxn id="44" idx="6"/>
          </p:cNvCxnSpPr>
          <p:nvPr/>
        </p:nvCxnSpPr>
        <p:spPr>
          <a:xfrm flipH="1">
            <a:off x="7278802" y="2203746"/>
            <a:ext cx="1130044" cy="4054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797965-A358-4333-B56F-66909A28ABAA}"/>
              </a:ext>
            </a:extLst>
          </p:cNvPr>
          <p:cNvCxnSpPr>
            <a:cxnSpLocks/>
          </p:cNvCxnSpPr>
          <p:nvPr/>
        </p:nvCxnSpPr>
        <p:spPr>
          <a:xfrm flipH="1">
            <a:off x="6709214" y="3830963"/>
            <a:ext cx="1699632" cy="2867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A8DA8CFA-3AA3-40BD-9B77-2CA4960C82C7}"/>
              </a:ext>
            </a:extLst>
          </p:cNvPr>
          <p:cNvGrpSpPr/>
          <p:nvPr/>
        </p:nvGrpSpPr>
        <p:grpSpPr>
          <a:xfrm>
            <a:off x="7279757" y="3415020"/>
            <a:ext cx="4274496" cy="2269999"/>
            <a:chOff x="-788689" y="1854959"/>
            <a:chExt cx="4274496" cy="2269999"/>
          </a:xfrm>
        </p:grpSpPr>
        <p:sp>
          <p:nvSpPr>
            <p:cNvPr id="118" name="Rectangle: Rounded Corners 117">
              <a:extLst>
                <a:ext uri="{FF2B5EF4-FFF2-40B4-BE49-F238E27FC236}">
                  <a16:creationId xmlns:a16="http://schemas.microsoft.com/office/drawing/2014/main" id="{22F222E0-B8FD-4CDC-821A-A0477EC71B17}"/>
                </a:ext>
              </a:extLst>
            </p:cNvPr>
            <p:cNvSpPr/>
            <p:nvPr/>
          </p:nvSpPr>
          <p:spPr>
            <a:xfrm>
              <a:off x="-709206" y="1915316"/>
              <a:ext cx="4195013" cy="2209641"/>
            </a:xfrm>
            <a:prstGeom prst="round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119" name="Group 118">
              <a:extLst>
                <a:ext uri="{FF2B5EF4-FFF2-40B4-BE49-F238E27FC236}">
                  <a16:creationId xmlns:a16="http://schemas.microsoft.com/office/drawing/2014/main" id="{3CCAFB70-628D-4275-9B0E-F6C0A0B36CF6}"/>
                </a:ext>
              </a:extLst>
            </p:cNvPr>
            <p:cNvGrpSpPr/>
            <p:nvPr/>
          </p:nvGrpSpPr>
          <p:grpSpPr>
            <a:xfrm>
              <a:off x="-788689" y="1854959"/>
              <a:ext cx="4120107" cy="2269999"/>
              <a:chOff x="-788689" y="1854959"/>
              <a:chExt cx="4120107" cy="2269999"/>
            </a:xfrm>
          </p:grpSpPr>
          <p:sp>
            <p:nvSpPr>
              <p:cNvPr id="120" name="TextBox 119">
                <a:extLst>
                  <a:ext uri="{FF2B5EF4-FFF2-40B4-BE49-F238E27FC236}">
                    <a16:creationId xmlns:a16="http://schemas.microsoft.com/office/drawing/2014/main" id="{2D78F0C9-0D53-4DC6-88DE-CCD1448A299F}"/>
                  </a:ext>
                </a:extLst>
              </p:cNvPr>
              <p:cNvSpPr txBox="1">
                <a:spLocks/>
              </p:cNvSpPr>
              <p:nvPr>
                <p:custDataLst>
                  <p:tags r:id="rId5"/>
                </p:custDataLst>
              </p:nvPr>
            </p:nvSpPr>
            <p:spPr>
              <a:xfrm>
                <a:off x="-390962" y="2211512"/>
                <a:ext cx="3722380" cy="1913446"/>
              </a:xfrm>
              <a:prstGeom prst="rect">
                <a:avLst/>
              </a:prstGeom>
              <a:noFill/>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5000"/>
                  </a:spcBef>
                  <a:buNone/>
                </a:pPr>
                <a:r>
                  <a:rPr lang="en-CA" sz="1400" b="1" dirty="0">
                    <a:cs typeface="Arial" panose="020B0604020202020204" pitchFamily="34" charset="0"/>
                  </a:rPr>
                  <a:t>Establish the MVP by:</a:t>
                </a:r>
              </a:p>
              <a:p>
                <a:pPr lvl="1">
                  <a:spcBef>
                    <a:spcPct val="5000"/>
                  </a:spcBef>
                </a:pPr>
                <a:r>
                  <a:rPr lang="en-CA" sz="1400" dirty="0">
                    <a:cs typeface="Arial" panose="020B0604020202020204" pitchFamily="34" charset="0"/>
                  </a:rPr>
                  <a:t>Test zero-based state (e.g. </a:t>
                </a:r>
                <a:r>
                  <a:rPr lang="en-CA" sz="1400" dirty="0" err="1">
                    <a:cs typeface="Arial" panose="020B0604020202020204" pitchFamily="34" charset="0"/>
                  </a:rPr>
                  <a:t>ZBD</a:t>
                </a:r>
                <a:r>
                  <a:rPr lang="en-CA" sz="1400" dirty="0">
                    <a:cs typeface="Arial" panose="020B0604020202020204" pitchFamily="34" charset="0"/>
                  </a:rPr>
                  <a:t> output) in real-world and understand technical and implementation barriers and constraints </a:t>
                </a:r>
              </a:p>
              <a:p>
                <a:pPr lvl="1">
                  <a:spcBef>
                    <a:spcPct val="5000"/>
                  </a:spcBef>
                </a:pPr>
                <a:r>
                  <a:rPr lang="en-CA" sz="1400" dirty="0">
                    <a:cs typeface="Arial" panose="020B0604020202020204" pitchFamily="34" charset="0"/>
                  </a:rPr>
                  <a:t>Identifying what is realistically achievable during sprinting</a:t>
                </a:r>
              </a:p>
              <a:p>
                <a:pPr lvl="1">
                  <a:spcBef>
                    <a:spcPct val="5000"/>
                  </a:spcBef>
                </a:pPr>
                <a:r>
                  <a:rPr lang="en-CA" sz="1400" dirty="0">
                    <a:cs typeface="Arial" panose="020B0604020202020204" pitchFamily="34" charset="0"/>
                  </a:rPr>
                  <a:t>End-up with only what is absolutely necessary to deliver the stated outcome</a:t>
                </a:r>
              </a:p>
            </p:txBody>
          </p:sp>
          <p:sp>
            <p:nvSpPr>
              <p:cNvPr id="121" name="Title 1">
                <a:extLst>
                  <a:ext uri="{FF2B5EF4-FFF2-40B4-BE49-F238E27FC236}">
                    <a16:creationId xmlns:a16="http://schemas.microsoft.com/office/drawing/2014/main" id="{EEEA9CC6-01C7-4F9A-9BD2-B6405E31A703}"/>
                  </a:ext>
                </a:extLst>
              </p:cNvPr>
              <p:cNvSpPr txBox="1">
                <a:spLocks/>
              </p:cNvSpPr>
              <p:nvPr/>
            </p:nvSpPr>
            <p:spPr bwMode="auto">
              <a:xfrm>
                <a:off x="-390963"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rPr>
                  <a:t>Minimum Viable Product</a:t>
                </a:r>
              </a:p>
            </p:txBody>
          </p:sp>
          <p:sp>
            <p:nvSpPr>
              <p:cNvPr id="122" name="Oval 121">
                <a:extLst>
                  <a:ext uri="{FF2B5EF4-FFF2-40B4-BE49-F238E27FC236}">
                    <a16:creationId xmlns:a16="http://schemas.microsoft.com/office/drawing/2014/main" id="{725C10DD-28B0-4E8D-944F-E2E7A854B849}"/>
                  </a:ext>
                </a:extLst>
              </p:cNvPr>
              <p:cNvSpPr/>
              <p:nvPr/>
            </p:nvSpPr>
            <p:spPr>
              <a:xfrm>
                <a:off x="-788689"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3</a:t>
                </a:r>
                <a:endParaRPr lang="en-CA" sz="1400" b="1" dirty="0" err="1">
                  <a:solidFill>
                    <a:schemeClr val="bg1"/>
                  </a:solidFill>
                </a:endParaRPr>
              </a:p>
            </p:txBody>
          </p:sp>
        </p:grpSp>
      </p:grpSp>
      <p:sp>
        <p:nvSpPr>
          <p:cNvPr id="113" name="Arrow: Chevron 112">
            <a:extLst>
              <a:ext uri="{FF2B5EF4-FFF2-40B4-BE49-F238E27FC236}">
                <a16:creationId xmlns:a16="http://schemas.microsoft.com/office/drawing/2014/main" id="{5E87C97A-CAA6-47E1-9233-B2E6B1716E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14" name="Arrow: Chevron 113">
            <a:extLst>
              <a:ext uri="{FF2B5EF4-FFF2-40B4-BE49-F238E27FC236}">
                <a16:creationId xmlns:a16="http://schemas.microsoft.com/office/drawing/2014/main" id="{EA01A2B3-309B-45A8-ABB6-A225DCA587D7}"/>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3" name="Arrow: Pentagon 122">
            <a:extLst>
              <a:ext uri="{FF2B5EF4-FFF2-40B4-BE49-F238E27FC236}">
                <a16:creationId xmlns:a16="http://schemas.microsoft.com/office/drawing/2014/main" id="{A2820E19-6D6A-493D-92B0-B171E69B392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24" name="Flowchart: Process 123">
            <a:extLst>
              <a:ext uri="{FF2B5EF4-FFF2-40B4-BE49-F238E27FC236}">
                <a16:creationId xmlns:a16="http://schemas.microsoft.com/office/drawing/2014/main" id="{C631F364-532E-40F8-95C6-2279F391D13B}"/>
              </a:ext>
            </a:extLst>
          </p:cNvPr>
          <p:cNvSpPr/>
          <p:nvPr/>
        </p:nvSpPr>
        <p:spPr>
          <a:xfrm>
            <a:off x="503281" y="608361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5" name="Arrow: Chevron 124">
            <a:extLst>
              <a:ext uri="{FF2B5EF4-FFF2-40B4-BE49-F238E27FC236}">
                <a16:creationId xmlns:a16="http://schemas.microsoft.com/office/drawing/2014/main" id="{6601936A-F135-41E1-93DF-5566C6B3B802}"/>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49" name="Group 48">
            <a:extLst>
              <a:ext uri="{FF2B5EF4-FFF2-40B4-BE49-F238E27FC236}">
                <a16:creationId xmlns:a16="http://schemas.microsoft.com/office/drawing/2014/main" id="{C07A3E07-BCE7-460D-9A6C-C8567585142D}"/>
              </a:ext>
            </a:extLst>
          </p:cNvPr>
          <p:cNvGrpSpPr/>
          <p:nvPr/>
        </p:nvGrpSpPr>
        <p:grpSpPr>
          <a:xfrm>
            <a:off x="8384667" y="1787804"/>
            <a:ext cx="3169586" cy="1462415"/>
            <a:chOff x="316221" y="1854959"/>
            <a:chExt cx="3169586" cy="1462415"/>
          </a:xfrm>
        </p:grpSpPr>
        <p:sp>
          <p:nvSpPr>
            <p:cNvPr id="50" name="Rectangle: Rounded Corners 49">
              <a:extLst>
                <a:ext uri="{FF2B5EF4-FFF2-40B4-BE49-F238E27FC236}">
                  <a16:creationId xmlns:a16="http://schemas.microsoft.com/office/drawing/2014/main" id="{2A70342F-094A-497B-93C5-D8E2852F3704}"/>
                </a:ext>
              </a:extLst>
            </p:cNvPr>
            <p:cNvSpPr/>
            <p:nvPr/>
          </p:nvSpPr>
          <p:spPr>
            <a:xfrm>
              <a:off x="340400" y="1915317"/>
              <a:ext cx="3145407" cy="1402057"/>
            </a:xfrm>
            <a:prstGeom prst="round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51" name="Group 50">
              <a:extLst>
                <a:ext uri="{FF2B5EF4-FFF2-40B4-BE49-F238E27FC236}">
                  <a16:creationId xmlns:a16="http://schemas.microsoft.com/office/drawing/2014/main" id="{344034FE-06A7-49F7-BEBE-79ADFD310A12}"/>
                </a:ext>
              </a:extLst>
            </p:cNvPr>
            <p:cNvGrpSpPr/>
            <p:nvPr/>
          </p:nvGrpSpPr>
          <p:grpSpPr>
            <a:xfrm>
              <a:off x="316221" y="1854959"/>
              <a:ext cx="3015196" cy="1333082"/>
              <a:chOff x="316221" y="1854959"/>
              <a:chExt cx="3015196" cy="1333082"/>
            </a:xfrm>
          </p:grpSpPr>
          <p:sp>
            <p:nvSpPr>
              <p:cNvPr id="53" name="TextBox 52">
                <a:extLst>
                  <a:ext uri="{FF2B5EF4-FFF2-40B4-BE49-F238E27FC236}">
                    <a16:creationId xmlns:a16="http://schemas.microsoft.com/office/drawing/2014/main" id="{CCF261F6-7C31-46BE-82B8-5B6CE3454FDE}"/>
                  </a:ext>
                </a:extLst>
              </p:cNvPr>
              <p:cNvSpPr txBox="1">
                <a:spLocks/>
              </p:cNvSpPr>
              <p:nvPr>
                <p:custDataLst>
                  <p:tags r:id="rId4"/>
                </p:custDataLst>
              </p:nvPr>
            </p:nvSpPr>
            <p:spPr>
              <a:xfrm>
                <a:off x="674308" y="2270900"/>
                <a:ext cx="2657109" cy="917141"/>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CA" sz="1400" dirty="0">
                    <a:cs typeface="Arial" panose="020B0604020202020204" pitchFamily="34" charset="0"/>
                  </a:rPr>
                  <a:t>Build the </a:t>
                </a:r>
                <a:r>
                  <a:rPr lang="en-CA" sz="1400" b="1" dirty="0">
                    <a:cs typeface="Arial" panose="020B0604020202020204" pitchFamily="34" charset="0"/>
                  </a:rPr>
                  <a:t>ideal journey state </a:t>
                </a:r>
                <a:r>
                  <a:rPr lang="en-CA" sz="1400" dirty="0">
                    <a:cs typeface="Arial" panose="020B0604020202020204" pitchFamily="34" charset="0"/>
                  </a:rPr>
                  <a:t>from the user’s perspective</a:t>
                </a:r>
              </a:p>
              <a:p>
                <a:pPr lvl="1">
                  <a:spcBef>
                    <a:spcPct val="5000"/>
                  </a:spcBef>
                </a:pPr>
                <a:r>
                  <a:rPr lang="en-CA" sz="1400" dirty="0">
                    <a:cs typeface="Arial" panose="020B0604020202020204" pitchFamily="34" charset="0"/>
                  </a:rPr>
                  <a:t>Identify the </a:t>
                </a:r>
                <a:r>
                  <a:rPr lang="en-CA" sz="1400" b="1" dirty="0">
                    <a:cs typeface="Arial" panose="020B0604020202020204" pitchFamily="34" charset="0"/>
                  </a:rPr>
                  <a:t>design features </a:t>
                </a:r>
                <a:r>
                  <a:rPr lang="en-CA" sz="1400" dirty="0">
                    <a:cs typeface="Arial" panose="020B0604020202020204" pitchFamily="34" charset="0"/>
                  </a:rPr>
                  <a:t>that enable this journey</a:t>
                </a:r>
                <a:endParaRPr lang="en-US" sz="1400" dirty="0">
                  <a:cs typeface="Arial" panose="020B0604020202020204" pitchFamily="34" charset="0"/>
                </a:endParaRPr>
              </a:p>
            </p:txBody>
          </p:sp>
          <p:sp>
            <p:nvSpPr>
              <p:cNvPr id="54" name="Title 1">
                <a:extLst>
                  <a:ext uri="{FF2B5EF4-FFF2-40B4-BE49-F238E27FC236}">
                    <a16:creationId xmlns:a16="http://schemas.microsoft.com/office/drawing/2014/main" id="{B3EDFD4C-DBB1-46C4-814B-FA046E6E20A8}"/>
                  </a:ext>
                </a:extLst>
              </p:cNvPr>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rPr>
                  <a:t>Zero-Based Design</a:t>
                </a:r>
              </a:p>
            </p:txBody>
          </p:sp>
          <p:sp>
            <p:nvSpPr>
              <p:cNvPr id="55" name="Oval 54">
                <a:extLst>
                  <a:ext uri="{FF2B5EF4-FFF2-40B4-BE49-F238E27FC236}">
                    <a16:creationId xmlns:a16="http://schemas.microsoft.com/office/drawing/2014/main" id="{9E0FF618-CE43-45CE-8F64-EFEFCC1AAFD0}"/>
                  </a:ext>
                </a:extLst>
              </p:cNvPr>
              <p:cNvSpPr/>
              <p:nvPr/>
            </p:nvSpPr>
            <p:spPr>
              <a:xfrm>
                <a:off x="316221"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2</a:t>
                </a:r>
                <a:endParaRPr lang="en-CA" sz="1400" b="1" dirty="0" err="1">
                  <a:solidFill>
                    <a:schemeClr val="bg1"/>
                  </a:solidFill>
                </a:endParaRPr>
              </a:p>
            </p:txBody>
          </p:sp>
        </p:grpSp>
      </p:grpSp>
    </p:spTree>
    <p:extLst>
      <p:ext uri="{BB962C8B-B14F-4D97-AF65-F5344CB8AC3E}">
        <p14:creationId xmlns:p14="http://schemas.microsoft.com/office/powerpoint/2010/main" val="4283702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2653493630"/>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0722" name="think-cell Slide" r:id="rId18" imgW="530" imgH="528" progId="TCLayout.ActiveDocument.1">
                  <p:embed/>
                </p:oleObj>
              </mc:Choice>
              <mc:Fallback>
                <p:oleObj name="think-cell Slide" r:id="rId18" imgW="530" imgH="528" progId="TCLayout.ActiveDocument.1">
                  <p:embed/>
                  <p:pic>
                    <p:nvPicPr>
                      <p:cNvPr id="68" name="Object 67" hidden="1"/>
                      <p:cNvPicPr/>
                      <p:nvPr/>
                    </p:nvPicPr>
                    <p:blipFill>
                      <a:blip r:embed="rId19"/>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Multiple avenues are used to develop a complete picture on the current state</a:t>
            </a:r>
          </a:p>
        </p:txBody>
      </p:sp>
      <p:sp>
        <p:nvSpPr>
          <p:cNvPr id="44" name="Arrow: Chevron 43">
            <a:extLst>
              <a:ext uri="{FF2B5EF4-FFF2-40B4-BE49-F238E27FC236}">
                <a16:creationId xmlns:a16="http://schemas.microsoft.com/office/drawing/2014/main" id="{FAAE29BD-06F7-4F55-9304-43D28B423463}"/>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45" name="Arrow: Chevron 44">
            <a:extLst>
              <a:ext uri="{FF2B5EF4-FFF2-40B4-BE49-F238E27FC236}">
                <a16:creationId xmlns:a16="http://schemas.microsoft.com/office/drawing/2014/main" id="{B6550862-51C3-4DB7-BA17-27045480436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46" name="Arrow: Chevron 45">
            <a:extLst>
              <a:ext uri="{FF2B5EF4-FFF2-40B4-BE49-F238E27FC236}">
                <a16:creationId xmlns:a16="http://schemas.microsoft.com/office/drawing/2014/main" id="{C15DEB3C-F401-4B62-AC15-D392EF8637F3}"/>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47" name="Arrow: Pentagon 46">
            <a:extLst>
              <a:ext uri="{FF2B5EF4-FFF2-40B4-BE49-F238E27FC236}">
                <a16:creationId xmlns:a16="http://schemas.microsoft.com/office/drawing/2014/main" id="{E428B717-9952-4D22-B2FD-39B141FE8BA0}"/>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48" name="Flowchart: Process 47">
            <a:extLst>
              <a:ext uri="{FF2B5EF4-FFF2-40B4-BE49-F238E27FC236}">
                <a16:creationId xmlns:a16="http://schemas.microsoft.com/office/drawing/2014/main" id="{58140EA8-F106-477B-986E-8B1503A7014E}"/>
              </a:ext>
            </a:extLst>
          </p:cNvPr>
          <p:cNvSpPr/>
          <p:nvPr/>
        </p:nvSpPr>
        <p:spPr>
          <a:xfrm>
            <a:off x="503281" y="608361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49" name="Arrow: Chevron 48">
            <a:extLst>
              <a:ext uri="{FF2B5EF4-FFF2-40B4-BE49-F238E27FC236}">
                <a16:creationId xmlns:a16="http://schemas.microsoft.com/office/drawing/2014/main" id="{1B4FE587-EC2E-42A1-A5B1-9D33DCC2064E}"/>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cxnSp>
        <p:nvCxnSpPr>
          <p:cNvPr id="28" name="Straight Connector 27">
            <a:extLst>
              <a:ext uri="{FF2B5EF4-FFF2-40B4-BE49-F238E27FC236}">
                <a16:creationId xmlns:a16="http://schemas.microsoft.com/office/drawing/2014/main" id="{CF17C5E1-699C-4981-94BC-F6FA40F4B87F}"/>
              </a:ext>
            </a:extLst>
          </p:cNvPr>
          <p:cNvCxnSpPr>
            <a:cxnSpLocks/>
          </p:cNvCxnSpPr>
          <p:nvPr/>
        </p:nvCxnSpPr>
        <p:spPr>
          <a:xfrm>
            <a:off x="3194227" y="2661117"/>
            <a:ext cx="8471592"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A5F1BAB-F67C-4693-9EE7-F9910F94B9D0}"/>
              </a:ext>
            </a:extLst>
          </p:cNvPr>
          <p:cNvCxnSpPr>
            <a:cxnSpLocks/>
          </p:cNvCxnSpPr>
          <p:nvPr/>
        </p:nvCxnSpPr>
        <p:spPr>
          <a:xfrm>
            <a:off x="3194227" y="3779556"/>
            <a:ext cx="8471592"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0126B2-8919-485E-9C21-D788164926DD}"/>
              </a:ext>
            </a:extLst>
          </p:cNvPr>
          <p:cNvCxnSpPr>
            <a:cxnSpLocks/>
          </p:cNvCxnSpPr>
          <p:nvPr/>
        </p:nvCxnSpPr>
        <p:spPr>
          <a:xfrm>
            <a:off x="3194227" y="4902045"/>
            <a:ext cx="8471592"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9DDA589-7F58-4C7E-9EBA-4030FC4F0CF6}"/>
              </a:ext>
            </a:extLst>
          </p:cNvPr>
          <p:cNvGrpSpPr/>
          <p:nvPr/>
        </p:nvGrpSpPr>
        <p:grpSpPr>
          <a:xfrm>
            <a:off x="981777" y="1610573"/>
            <a:ext cx="10684042" cy="982649"/>
            <a:chOff x="981777" y="1651899"/>
            <a:chExt cx="10684042" cy="982649"/>
          </a:xfrm>
        </p:grpSpPr>
        <p:sp>
          <p:nvSpPr>
            <p:cNvPr id="32" name="Rectangle 15">
              <a:extLst>
                <a:ext uri="{FF2B5EF4-FFF2-40B4-BE49-F238E27FC236}">
                  <a16:creationId xmlns:a16="http://schemas.microsoft.com/office/drawing/2014/main" id="{12EDB6EB-C29B-4193-BB75-6A1AE8880DAF}"/>
                </a:ext>
              </a:extLst>
            </p:cNvPr>
            <p:cNvSpPr txBox="1">
              <a:spLocks/>
            </p:cNvSpPr>
            <p:nvPr>
              <p:custDataLst>
                <p:tags r:id="rId13"/>
              </p:custDataLst>
            </p:nvPr>
          </p:nvSpPr>
          <p:spPr bwMode="gray">
            <a:xfrm>
              <a:off x="981777" y="1651899"/>
              <a:ext cx="2035182" cy="982649"/>
            </a:xfrm>
            <a:prstGeom prst="rect">
              <a:avLst/>
            </a:prstGeom>
            <a:solidFill>
              <a:schemeClr val="accent1"/>
            </a:solidFill>
            <a:ln w="19050">
              <a:noFill/>
              <a:miter lim="800000"/>
              <a:headEnd/>
              <a:tailEnd/>
            </a:ln>
            <a:effectLst/>
            <a:extLst/>
          </p:spPr>
          <p:txBody>
            <a:bodyPr vert="horz" wrap="square" lIns="68572" tIns="68572" rIns="68572" bIns="68572"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9808"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buClr>
                  <a:schemeClr val="bg1"/>
                </a:buClr>
              </a:pPr>
              <a:r>
                <a:rPr lang="en-US" sz="1600" b="1" dirty="0">
                  <a:solidFill>
                    <a:schemeClr val="accent2"/>
                  </a:solidFill>
                  <a:cs typeface="Arial" pitchFamily="34" charset="0"/>
                </a:rPr>
                <a:t>User</a:t>
              </a:r>
              <a:br>
                <a:rPr lang="en-US" sz="1600" b="1" dirty="0">
                  <a:solidFill>
                    <a:schemeClr val="accent2"/>
                  </a:solidFill>
                  <a:cs typeface="Arial" pitchFamily="34" charset="0"/>
                </a:rPr>
              </a:br>
              <a:r>
                <a:rPr lang="en-US" sz="1600" b="1" dirty="0">
                  <a:solidFill>
                    <a:schemeClr val="accent2"/>
                  </a:solidFill>
                  <a:cs typeface="Arial" pitchFamily="34" charset="0"/>
                </a:rPr>
                <a:t>Interviews</a:t>
              </a:r>
            </a:p>
          </p:txBody>
        </p:sp>
        <p:sp>
          <p:nvSpPr>
            <p:cNvPr id="33" name="TextBox 32">
              <a:extLst>
                <a:ext uri="{FF2B5EF4-FFF2-40B4-BE49-F238E27FC236}">
                  <a16:creationId xmlns:a16="http://schemas.microsoft.com/office/drawing/2014/main" id="{61F7306E-0DC3-4236-BF68-8309BB476EA2}"/>
                </a:ext>
              </a:extLst>
            </p:cNvPr>
            <p:cNvSpPr txBox="1">
              <a:spLocks/>
            </p:cNvSpPr>
            <p:nvPr>
              <p:custDataLst>
                <p:tags r:id="rId14"/>
              </p:custDataLst>
            </p:nvPr>
          </p:nvSpPr>
          <p:spPr>
            <a:xfrm>
              <a:off x="3194227" y="1866224"/>
              <a:ext cx="8471592" cy="553998"/>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ts val="0"/>
                </a:spcBef>
              </a:pPr>
              <a:r>
                <a:rPr lang="en-CA" sz="1800" dirty="0"/>
                <a:t>The core of the Discovery phase, often yielding the most input on what your user values the most</a:t>
              </a:r>
            </a:p>
          </p:txBody>
        </p:sp>
        <p:grpSp>
          <p:nvGrpSpPr>
            <p:cNvPr id="34" name="CustomIcon">
              <a:extLst>
                <a:ext uri="{FF2B5EF4-FFF2-40B4-BE49-F238E27FC236}">
                  <a16:creationId xmlns:a16="http://schemas.microsoft.com/office/drawing/2014/main" id="{709D0BDB-D0DE-4E4A-8571-3EEC9A42A1B1}"/>
                </a:ext>
              </a:extLst>
            </p:cNvPr>
            <p:cNvGrpSpPr>
              <a:grpSpLocks noChangeAspect="1"/>
            </p:cNvGrpSpPr>
            <p:nvPr>
              <p:custDataLst>
                <p:tags r:id="rId15"/>
              </p:custDataLst>
            </p:nvPr>
          </p:nvGrpSpPr>
          <p:grpSpPr>
            <a:xfrm>
              <a:off x="2395757" y="1914112"/>
              <a:ext cx="525472" cy="458222"/>
              <a:chOff x="-3175" y="3175"/>
              <a:chExt cx="7864476" cy="6858000"/>
            </a:xfrm>
            <a:solidFill>
              <a:schemeClr val="accent2"/>
            </a:solidFill>
          </p:grpSpPr>
          <p:sp>
            <p:nvSpPr>
              <p:cNvPr id="35" name="Freeform 118">
                <a:extLst>
                  <a:ext uri="{FF2B5EF4-FFF2-40B4-BE49-F238E27FC236}">
                    <a16:creationId xmlns:a16="http://schemas.microsoft.com/office/drawing/2014/main" id="{F03773C0-88C7-4379-818F-C21B7057D414}"/>
                  </a:ext>
                </a:extLst>
              </p:cNvPr>
              <p:cNvSpPr>
                <a:spLocks noEditPoints="1"/>
              </p:cNvSpPr>
              <p:nvPr/>
            </p:nvSpPr>
            <p:spPr bwMode="auto">
              <a:xfrm>
                <a:off x="652463" y="3175"/>
                <a:ext cx="1581150" cy="1584325"/>
              </a:xfrm>
              <a:custGeom>
                <a:avLst/>
                <a:gdLst>
                  <a:gd name="T0" fmla="*/ 322 w 645"/>
                  <a:gd name="T1" fmla="*/ 646 h 646"/>
                  <a:gd name="T2" fmla="*/ 645 w 645"/>
                  <a:gd name="T3" fmla="*/ 323 h 646"/>
                  <a:gd name="T4" fmla="*/ 322 w 645"/>
                  <a:gd name="T5" fmla="*/ 0 h 646"/>
                  <a:gd name="T6" fmla="*/ 0 w 645"/>
                  <a:gd name="T7" fmla="*/ 323 h 646"/>
                  <a:gd name="T8" fmla="*/ 322 w 645"/>
                  <a:gd name="T9" fmla="*/ 646 h 646"/>
                  <a:gd name="T10" fmla="*/ 322 w 645"/>
                  <a:gd name="T11" fmla="*/ 140 h 646"/>
                  <a:gd name="T12" fmla="*/ 505 w 645"/>
                  <a:gd name="T13" fmla="*/ 323 h 646"/>
                  <a:gd name="T14" fmla="*/ 322 w 645"/>
                  <a:gd name="T15" fmla="*/ 506 h 646"/>
                  <a:gd name="T16" fmla="*/ 140 w 645"/>
                  <a:gd name="T17" fmla="*/ 323 h 646"/>
                  <a:gd name="T18" fmla="*/ 322 w 645"/>
                  <a:gd name="T19" fmla="*/ 14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5" h="646">
                    <a:moveTo>
                      <a:pt x="322" y="646"/>
                    </a:moveTo>
                    <a:cubicBezTo>
                      <a:pt x="501" y="646"/>
                      <a:pt x="645" y="501"/>
                      <a:pt x="645" y="323"/>
                    </a:cubicBezTo>
                    <a:cubicBezTo>
                      <a:pt x="645" y="145"/>
                      <a:pt x="501" y="0"/>
                      <a:pt x="322" y="0"/>
                    </a:cubicBezTo>
                    <a:cubicBezTo>
                      <a:pt x="144" y="0"/>
                      <a:pt x="0" y="145"/>
                      <a:pt x="0" y="323"/>
                    </a:cubicBezTo>
                    <a:cubicBezTo>
                      <a:pt x="0" y="501"/>
                      <a:pt x="144" y="646"/>
                      <a:pt x="322" y="646"/>
                    </a:cubicBezTo>
                    <a:close/>
                    <a:moveTo>
                      <a:pt x="322" y="140"/>
                    </a:moveTo>
                    <a:cubicBezTo>
                      <a:pt x="423" y="140"/>
                      <a:pt x="505" y="222"/>
                      <a:pt x="505" y="323"/>
                    </a:cubicBezTo>
                    <a:cubicBezTo>
                      <a:pt x="505" y="424"/>
                      <a:pt x="423" y="506"/>
                      <a:pt x="322" y="506"/>
                    </a:cubicBezTo>
                    <a:cubicBezTo>
                      <a:pt x="222" y="506"/>
                      <a:pt x="140" y="424"/>
                      <a:pt x="140" y="323"/>
                    </a:cubicBezTo>
                    <a:cubicBezTo>
                      <a:pt x="140" y="222"/>
                      <a:pt x="222" y="140"/>
                      <a:pt x="322" y="14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9">
                <a:extLst>
                  <a:ext uri="{FF2B5EF4-FFF2-40B4-BE49-F238E27FC236}">
                    <a16:creationId xmlns:a16="http://schemas.microsoft.com/office/drawing/2014/main" id="{56F5630C-8691-442B-B454-147628D0E33C}"/>
                  </a:ext>
                </a:extLst>
              </p:cNvPr>
              <p:cNvSpPr>
                <a:spLocks noEditPoints="1"/>
              </p:cNvSpPr>
              <p:nvPr/>
            </p:nvSpPr>
            <p:spPr bwMode="auto">
              <a:xfrm>
                <a:off x="5527675" y="3175"/>
                <a:ext cx="1584325" cy="1584325"/>
              </a:xfrm>
              <a:custGeom>
                <a:avLst/>
                <a:gdLst>
                  <a:gd name="T0" fmla="*/ 323 w 646"/>
                  <a:gd name="T1" fmla="*/ 646 h 646"/>
                  <a:gd name="T2" fmla="*/ 646 w 646"/>
                  <a:gd name="T3" fmla="*/ 323 h 646"/>
                  <a:gd name="T4" fmla="*/ 323 w 646"/>
                  <a:gd name="T5" fmla="*/ 0 h 646"/>
                  <a:gd name="T6" fmla="*/ 0 w 646"/>
                  <a:gd name="T7" fmla="*/ 323 h 646"/>
                  <a:gd name="T8" fmla="*/ 323 w 646"/>
                  <a:gd name="T9" fmla="*/ 646 h 646"/>
                  <a:gd name="T10" fmla="*/ 323 w 646"/>
                  <a:gd name="T11" fmla="*/ 140 h 646"/>
                  <a:gd name="T12" fmla="*/ 506 w 646"/>
                  <a:gd name="T13" fmla="*/ 323 h 646"/>
                  <a:gd name="T14" fmla="*/ 323 w 646"/>
                  <a:gd name="T15" fmla="*/ 506 h 646"/>
                  <a:gd name="T16" fmla="*/ 140 w 646"/>
                  <a:gd name="T17" fmla="*/ 323 h 646"/>
                  <a:gd name="T18" fmla="*/ 323 w 646"/>
                  <a:gd name="T19" fmla="*/ 14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646">
                    <a:moveTo>
                      <a:pt x="323" y="646"/>
                    </a:moveTo>
                    <a:cubicBezTo>
                      <a:pt x="501" y="646"/>
                      <a:pt x="646" y="501"/>
                      <a:pt x="646" y="323"/>
                    </a:cubicBezTo>
                    <a:cubicBezTo>
                      <a:pt x="646" y="145"/>
                      <a:pt x="501" y="0"/>
                      <a:pt x="323" y="0"/>
                    </a:cubicBezTo>
                    <a:cubicBezTo>
                      <a:pt x="145" y="0"/>
                      <a:pt x="0" y="145"/>
                      <a:pt x="0" y="323"/>
                    </a:cubicBezTo>
                    <a:cubicBezTo>
                      <a:pt x="0" y="501"/>
                      <a:pt x="145" y="646"/>
                      <a:pt x="323" y="646"/>
                    </a:cubicBezTo>
                    <a:close/>
                    <a:moveTo>
                      <a:pt x="323" y="140"/>
                    </a:moveTo>
                    <a:cubicBezTo>
                      <a:pt x="424" y="140"/>
                      <a:pt x="506" y="222"/>
                      <a:pt x="506" y="323"/>
                    </a:cubicBezTo>
                    <a:cubicBezTo>
                      <a:pt x="506" y="424"/>
                      <a:pt x="424" y="506"/>
                      <a:pt x="323" y="506"/>
                    </a:cubicBezTo>
                    <a:cubicBezTo>
                      <a:pt x="222" y="506"/>
                      <a:pt x="140" y="424"/>
                      <a:pt x="140" y="323"/>
                    </a:cubicBezTo>
                    <a:cubicBezTo>
                      <a:pt x="140" y="222"/>
                      <a:pt x="222" y="140"/>
                      <a:pt x="323" y="14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0">
                <a:extLst>
                  <a:ext uri="{FF2B5EF4-FFF2-40B4-BE49-F238E27FC236}">
                    <a16:creationId xmlns:a16="http://schemas.microsoft.com/office/drawing/2014/main" id="{A06B0DF7-F342-4CC4-BBB5-DBB3701A3966}"/>
                  </a:ext>
                </a:extLst>
              </p:cNvPr>
              <p:cNvSpPr>
                <a:spLocks noEditPoints="1"/>
              </p:cNvSpPr>
              <p:nvPr/>
            </p:nvSpPr>
            <p:spPr bwMode="auto">
              <a:xfrm>
                <a:off x="490538" y="1873250"/>
                <a:ext cx="6878638" cy="4987925"/>
              </a:xfrm>
              <a:custGeom>
                <a:avLst/>
                <a:gdLst>
                  <a:gd name="T0" fmla="*/ 2806 w 2806"/>
                  <a:gd name="T1" fmla="*/ 1026 h 2033"/>
                  <a:gd name="T2" fmla="*/ 2512 w 2806"/>
                  <a:gd name="T3" fmla="*/ 0 h 2033"/>
                  <a:gd name="T4" fmla="*/ 2261 w 2806"/>
                  <a:gd name="T5" fmla="*/ 20 h 2033"/>
                  <a:gd name="T6" fmla="*/ 1607 w 2806"/>
                  <a:gd name="T7" fmla="*/ 352 h 2033"/>
                  <a:gd name="T8" fmla="*/ 1567 w 2806"/>
                  <a:gd name="T9" fmla="*/ 602 h 2033"/>
                  <a:gd name="T10" fmla="*/ 1246 w 2806"/>
                  <a:gd name="T11" fmla="*/ 414 h 2033"/>
                  <a:gd name="T12" fmla="*/ 854 w 2806"/>
                  <a:gd name="T13" fmla="*/ 352 h 2033"/>
                  <a:gd name="T14" fmla="*/ 472 w 2806"/>
                  <a:gd name="T15" fmla="*/ 0 h 2033"/>
                  <a:gd name="T16" fmla="*/ 0 w 2806"/>
                  <a:gd name="T17" fmla="*/ 271 h 2033"/>
                  <a:gd name="T18" fmla="*/ 372 w 2806"/>
                  <a:gd name="T19" fmla="*/ 1398 h 2033"/>
                  <a:gd name="T20" fmla="*/ 909 w 2806"/>
                  <a:gd name="T21" fmla="*/ 1984 h 2033"/>
                  <a:gd name="T22" fmla="*/ 975 w 2806"/>
                  <a:gd name="T23" fmla="*/ 2033 h 2033"/>
                  <a:gd name="T24" fmla="*/ 1254 w 2806"/>
                  <a:gd name="T25" fmla="*/ 2033 h 2033"/>
                  <a:gd name="T26" fmla="*/ 1309 w 2806"/>
                  <a:gd name="T27" fmla="*/ 2007 h 2033"/>
                  <a:gd name="T28" fmla="*/ 1130 w 2806"/>
                  <a:gd name="T29" fmla="*/ 1078 h 2033"/>
                  <a:gd name="T30" fmla="*/ 825 w 2806"/>
                  <a:gd name="T31" fmla="*/ 855 h 2033"/>
                  <a:gd name="T32" fmla="*/ 593 w 2806"/>
                  <a:gd name="T33" fmla="*/ 742 h 2033"/>
                  <a:gd name="T34" fmla="*/ 623 w 2806"/>
                  <a:gd name="T35" fmla="*/ 744 h 2033"/>
                  <a:gd name="T36" fmla="*/ 1011 w 2806"/>
                  <a:gd name="T37" fmla="*/ 742 h 2033"/>
                  <a:gd name="T38" fmla="*/ 1765 w 2806"/>
                  <a:gd name="T39" fmla="*/ 741 h 2033"/>
                  <a:gd name="T40" fmla="*/ 2160 w 2806"/>
                  <a:gd name="T41" fmla="*/ 744 h 2033"/>
                  <a:gd name="T42" fmla="*/ 2213 w 2806"/>
                  <a:gd name="T43" fmla="*/ 719 h 2033"/>
                  <a:gd name="T44" fmla="*/ 1959 w 2806"/>
                  <a:gd name="T45" fmla="*/ 855 h 2033"/>
                  <a:gd name="T46" fmla="*/ 1653 w 2806"/>
                  <a:gd name="T47" fmla="*/ 1079 h 2033"/>
                  <a:gd name="T48" fmla="*/ 1470 w 2806"/>
                  <a:gd name="T49" fmla="*/ 1963 h 2033"/>
                  <a:gd name="T50" fmla="*/ 1808 w 2806"/>
                  <a:gd name="T51" fmla="*/ 2033 h 2033"/>
                  <a:gd name="T52" fmla="*/ 2060 w 2806"/>
                  <a:gd name="T53" fmla="*/ 1398 h 2033"/>
                  <a:gd name="T54" fmla="*/ 2683 w 2806"/>
                  <a:gd name="T55" fmla="*/ 1291 h 2033"/>
                  <a:gd name="T56" fmla="*/ 995 w 2806"/>
                  <a:gd name="T57" fmla="*/ 1113 h 2033"/>
                  <a:gd name="T58" fmla="*/ 1116 w 2806"/>
                  <a:gd name="T59" fmla="*/ 1892 h 2033"/>
                  <a:gd name="T60" fmla="*/ 1026 w 2806"/>
                  <a:gd name="T61" fmla="*/ 1892 h 2033"/>
                  <a:gd name="T62" fmla="*/ 774 w 2806"/>
                  <a:gd name="T63" fmla="*/ 1258 h 2033"/>
                  <a:gd name="T64" fmla="*/ 140 w 2806"/>
                  <a:gd name="T65" fmla="*/ 1026 h 2033"/>
                  <a:gd name="T66" fmla="*/ 271 w 2806"/>
                  <a:gd name="T67" fmla="*/ 140 h 2033"/>
                  <a:gd name="T68" fmla="*/ 775 w 2806"/>
                  <a:gd name="T69" fmla="*/ 472 h 2033"/>
                  <a:gd name="T70" fmla="*/ 1104 w 2806"/>
                  <a:gd name="T71" fmla="*/ 492 h 2033"/>
                  <a:gd name="T72" fmla="*/ 1003 w 2806"/>
                  <a:gd name="T73" fmla="*/ 602 h 2033"/>
                  <a:gd name="T74" fmla="*/ 371 w 2806"/>
                  <a:gd name="T75" fmla="*/ 322 h 2033"/>
                  <a:gd name="T76" fmla="*/ 272 w 2806"/>
                  <a:gd name="T77" fmla="*/ 421 h 2033"/>
                  <a:gd name="T78" fmla="*/ 453 w 2806"/>
                  <a:gd name="T79" fmla="*/ 925 h 2033"/>
                  <a:gd name="T80" fmla="*/ 825 w 2806"/>
                  <a:gd name="T81" fmla="*/ 995 h 2033"/>
                  <a:gd name="T82" fmla="*/ 1942 w 2806"/>
                  <a:gd name="T83" fmla="*/ 1306 h 2033"/>
                  <a:gd name="T84" fmla="*/ 1626 w 2806"/>
                  <a:gd name="T85" fmla="*/ 1893 h 2033"/>
                  <a:gd name="T86" fmla="*/ 1959 w 2806"/>
                  <a:gd name="T87" fmla="*/ 995 h 2033"/>
                  <a:gd name="T88" fmla="*/ 2353 w 2806"/>
                  <a:gd name="T89" fmla="*/ 925 h 2033"/>
                  <a:gd name="T90" fmla="*/ 2511 w 2806"/>
                  <a:gd name="T91" fmla="*/ 421 h 2033"/>
                  <a:gd name="T92" fmla="*/ 2412 w 2806"/>
                  <a:gd name="T93" fmla="*/ 322 h 2033"/>
                  <a:gd name="T94" fmla="*/ 1808 w 2806"/>
                  <a:gd name="T95" fmla="*/ 604 h 2033"/>
                  <a:gd name="T96" fmla="*/ 1679 w 2806"/>
                  <a:gd name="T97" fmla="*/ 492 h 2033"/>
                  <a:gd name="T98" fmla="*/ 2008 w 2806"/>
                  <a:gd name="T99" fmla="*/ 472 h 2033"/>
                  <a:gd name="T100" fmla="*/ 2512 w 2806"/>
                  <a:gd name="T101" fmla="*/ 140 h 2033"/>
                  <a:gd name="T102" fmla="*/ 2666 w 2806"/>
                  <a:gd name="T103" fmla="*/ 1026 h 2033"/>
                  <a:gd name="T104" fmla="*/ 2009 w 2806"/>
                  <a:gd name="T105" fmla="*/ 1258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6" h="2033">
                    <a:moveTo>
                      <a:pt x="2683" y="1291"/>
                    </a:moveTo>
                    <a:cubicBezTo>
                      <a:pt x="2762" y="1219"/>
                      <a:pt x="2806" y="1125"/>
                      <a:pt x="2806" y="1026"/>
                    </a:cubicBezTo>
                    <a:cubicBezTo>
                      <a:pt x="2806" y="271"/>
                      <a:pt x="2806" y="271"/>
                      <a:pt x="2806" y="271"/>
                    </a:cubicBezTo>
                    <a:cubicBezTo>
                      <a:pt x="2806" y="127"/>
                      <a:pt x="2669" y="0"/>
                      <a:pt x="2512" y="0"/>
                    </a:cubicBezTo>
                    <a:cubicBezTo>
                      <a:pt x="2311" y="0"/>
                      <a:pt x="2311" y="0"/>
                      <a:pt x="2311" y="0"/>
                    </a:cubicBezTo>
                    <a:cubicBezTo>
                      <a:pt x="2292" y="0"/>
                      <a:pt x="2274" y="7"/>
                      <a:pt x="2261" y="20"/>
                    </a:cubicBezTo>
                    <a:cubicBezTo>
                      <a:pt x="1930" y="352"/>
                      <a:pt x="1930" y="352"/>
                      <a:pt x="1930" y="352"/>
                    </a:cubicBezTo>
                    <a:cubicBezTo>
                      <a:pt x="1607" y="352"/>
                      <a:pt x="1607" y="352"/>
                      <a:pt x="1607" y="352"/>
                    </a:cubicBezTo>
                    <a:cubicBezTo>
                      <a:pt x="1571" y="352"/>
                      <a:pt x="1541" y="379"/>
                      <a:pt x="1537" y="414"/>
                    </a:cubicBezTo>
                    <a:cubicBezTo>
                      <a:pt x="1536" y="426"/>
                      <a:pt x="1527" y="517"/>
                      <a:pt x="1567" y="602"/>
                    </a:cubicBezTo>
                    <a:cubicBezTo>
                      <a:pt x="1216" y="602"/>
                      <a:pt x="1216" y="602"/>
                      <a:pt x="1216" y="602"/>
                    </a:cubicBezTo>
                    <a:cubicBezTo>
                      <a:pt x="1256" y="517"/>
                      <a:pt x="1248" y="426"/>
                      <a:pt x="1246" y="414"/>
                    </a:cubicBezTo>
                    <a:cubicBezTo>
                      <a:pt x="1242" y="379"/>
                      <a:pt x="1212" y="352"/>
                      <a:pt x="1177" y="352"/>
                    </a:cubicBezTo>
                    <a:cubicBezTo>
                      <a:pt x="854" y="352"/>
                      <a:pt x="854" y="352"/>
                      <a:pt x="854" y="352"/>
                    </a:cubicBezTo>
                    <a:cubicBezTo>
                      <a:pt x="522" y="20"/>
                      <a:pt x="522" y="20"/>
                      <a:pt x="522" y="20"/>
                    </a:cubicBezTo>
                    <a:cubicBezTo>
                      <a:pt x="509" y="7"/>
                      <a:pt x="491" y="0"/>
                      <a:pt x="472" y="0"/>
                    </a:cubicBezTo>
                    <a:cubicBezTo>
                      <a:pt x="271" y="0"/>
                      <a:pt x="271" y="0"/>
                      <a:pt x="271" y="0"/>
                    </a:cubicBezTo>
                    <a:cubicBezTo>
                      <a:pt x="122" y="0"/>
                      <a:pt x="0" y="122"/>
                      <a:pt x="0" y="271"/>
                    </a:cubicBezTo>
                    <a:cubicBezTo>
                      <a:pt x="0" y="1026"/>
                      <a:pt x="0" y="1026"/>
                      <a:pt x="0" y="1026"/>
                    </a:cubicBezTo>
                    <a:cubicBezTo>
                      <a:pt x="0" y="1231"/>
                      <a:pt x="167" y="1398"/>
                      <a:pt x="372" y="1398"/>
                    </a:cubicBezTo>
                    <a:cubicBezTo>
                      <a:pt x="723" y="1398"/>
                      <a:pt x="723" y="1398"/>
                      <a:pt x="723" y="1398"/>
                    </a:cubicBezTo>
                    <a:cubicBezTo>
                      <a:pt x="909" y="1984"/>
                      <a:pt x="909" y="1984"/>
                      <a:pt x="909" y="1984"/>
                    </a:cubicBezTo>
                    <a:cubicBezTo>
                      <a:pt x="916" y="2008"/>
                      <a:pt x="935" y="2025"/>
                      <a:pt x="959" y="2031"/>
                    </a:cubicBezTo>
                    <a:cubicBezTo>
                      <a:pt x="964" y="2032"/>
                      <a:pt x="970" y="2033"/>
                      <a:pt x="975" y="2033"/>
                    </a:cubicBezTo>
                    <a:cubicBezTo>
                      <a:pt x="978" y="2033"/>
                      <a:pt x="981" y="2033"/>
                      <a:pt x="984" y="2033"/>
                    </a:cubicBezTo>
                    <a:cubicBezTo>
                      <a:pt x="1007" y="2032"/>
                      <a:pt x="1138" y="2032"/>
                      <a:pt x="1254" y="2033"/>
                    </a:cubicBezTo>
                    <a:cubicBezTo>
                      <a:pt x="1254" y="2033"/>
                      <a:pt x="1254" y="2033"/>
                      <a:pt x="1254" y="2033"/>
                    </a:cubicBezTo>
                    <a:cubicBezTo>
                      <a:pt x="1276" y="2033"/>
                      <a:pt x="1296" y="2024"/>
                      <a:pt x="1309" y="2007"/>
                    </a:cubicBezTo>
                    <a:cubicBezTo>
                      <a:pt x="1322" y="1991"/>
                      <a:pt x="1327" y="1969"/>
                      <a:pt x="1323" y="1948"/>
                    </a:cubicBezTo>
                    <a:cubicBezTo>
                      <a:pt x="1130" y="1078"/>
                      <a:pt x="1130" y="1078"/>
                      <a:pt x="1130" y="1078"/>
                    </a:cubicBezTo>
                    <a:cubicBezTo>
                      <a:pt x="1130" y="1076"/>
                      <a:pt x="1129" y="1073"/>
                      <a:pt x="1128" y="1070"/>
                    </a:cubicBezTo>
                    <a:cubicBezTo>
                      <a:pt x="1083" y="942"/>
                      <a:pt x="961" y="855"/>
                      <a:pt x="825" y="855"/>
                    </a:cubicBezTo>
                    <a:cubicBezTo>
                      <a:pt x="593" y="855"/>
                      <a:pt x="593" y="855"/>
                      <a:pt x="593" y="855"/>
                    </a:cubicBezTo>
                    <a:cubicBezTo>
                      <a:pt x="593" y="742"/>
                      <a:pt x="593" y="742"/>
                      <a:pt x="593" y="742"/>
                    </a:cubicBezTo>
                    <a:cubicBezTo>
                      <a:pt x="608" y="742"/>
                      <a:pt x="608" y="742"/>
                      <a:pt x="608" y="742"/>
                    </a:cubicBezTo>
                    <a:cubicBezTo>
                      <a:pt x="613" y="743"/>
                      <a:pt x="618" y="744"/>
                      <a:pt x="623" y="744"/>
                    </a:cubicBezTo>
                    <a:cubicBezTo>
                      <a:pt x="975" y="744"/>
                      <a:pt x="975" y="744"/>
                      <a:pt x="975" y="744"/>
                    </a:cubicBezTo>
                    <a:cubicBezTo>
                      <a:pt x="988" y="744"/>
                      <a:pt x="999" y="743"/>
                      <a:pt x="1011" y="742"/>
                    </a:cubicBezTo>
                    <a:cubicBezTo>
                      <a:pt x="1755" y="742"/>
                      <a:pt x="1755" y="742"/>
                      <a:pt x="1755" y="742"/>
                    </a:cubicBezTo>
                    <a:cubicBezTo>
                      <a:pt x="1758" y="742"/>
                      <a:pt x="1762" y="741"/>
                      <a:pt x="1765" y="741"/>
                    </a:cubicBezTo>
                    <a:cubicBezTo>
                      <a:pt x="1778" y="743"/>
                      <a:pt x="1793" y="744"/>
                      <a:pt x="1808" y="744"/>
                    </a:cubicBezTo>
                    <a:cubicBezTo>
                      <a:pt x="2160" y="744"/>
                      <a:pt x="2160" y="744"/>
                      <a:pt x="2160" y="744"/>
                    </a:cubicBezTo>
                    <a:cubicBezTo>
                      <a:pt x="2178" y="744"/>
                      <a:pt x="2196" y="736"/>
                      <a:pt x="2209" y="723"/>
                    </a:cubicBezTo>
                    <a:cubicBezTo>
                      <a:pt x="2213" y="719"/>
                      <a:pt x="2213" y="719"/>
                      <a:pt x="2213" y="719"/>
                    </a:cubicBezTo>
                    <a:cubicBezTo>
                      <a:pt x="2213" y="855"/>
                      <a:pt x="2213" y="855"/>
                      <a:pt x="2213" y="855"/>
                    </a:cubicBezTo>
                    <a:cubicBezTo>
                      <a:pt x="1959" y="855"/>
                      <a:pt x="1959" y="855"/>
                      <a:pt x="1959" y="855"/>
                    </a:cubicBezTo>
                    <a:cubicBezTo>
                      <a:pt x="1822" y="855"/>
                      <a:pt x="1700" y="942"/>
                      <a:pt x="1655" y="1070"/>
                    </a:cubicBezTo>
                    <a:cubicBezTo>
                      <a:pt x="1654" y="1073"/>
                      <a:pt x="1653" y="1076"/>
                      <a:pt x="1653" y="1079"/>
                    </a:cubicBezTo>
                    <a:cubicBezTo>
                      <a:pt x="1472" y="1947"/>
                      <a:pt x="1472" y="1947"/>
                      <a:pt x="1472" y="1947"/>
                    </a:cubicBezTo>
                    <a:cubicBezTo>
                      <a:pt x="1471" y="1952"/>
                      <a:pt x="1470" y="1957"/>
                      <a:pt x="1470" y="1963"/>
                    </a:cubicBezTo>
                    <a:cubicBezTo>
                      <a:pt x="1470" y="2002"/>
                      <a:pt x="1501" y="2033"/>
                      <a:pt x="1540" y="2033"/>
                    </a:cubicBezTo>
                    <a:cubicBezTo>
                      <a:pt x="1808" y="2033"/>
                      <a:pt x="1808" y="2033"/>
                      <a:pt x="1808" y="2033"/>
                    </a:cubicBezTo>
                    <a:cubicBezTo>
                      <a:pt x="1838" y="2033"/>
                      <a:pt x="1865" y="2013"/>
                      <a:pt x="1875" y="1984"/>
                    </a:cubicBezTo>
                    <a:cubicBezTo>
                      <a:pt x="2060" y="1398"/>
                      <a:pt x="2060" y="1398"/>
                      <a:pt x="2060" y="1398"/>
                    </a:cubicBezTo>
                    <a:cubicBezTo>
                      <a:pt x="2411" y="1398"/>
                      <a:pt x="2411" y="1398"/>
                      <a:pt x="2411" y="1398"/>
                    </a:cubicBezTo>
                    <a:cubicBezTo>
                      <a:pt x="2509" y="1398"/>
                      <a:pt x="2608" y="1359"/>
                      <a:pt x="2683" y="1291"/>
                    </a:cubicBezTo>
                    <a:close/>
                    <a:moveTo>
                      <a:pt x="825" y="995"/>
                    </a:moveTo>
                    <a:cubicBezTo>
                      <a:pt x="900" y="995"/>
                      <a:pt x="968" y="1042"/>
                      <a:pt x="995" y="1113"/>
                    </a:cubicBezTo>
                    <a:cubicBezTo>
                      <a:pt x="1167" y="1893"/>
                      <a:pt x="1167" y="1893"/>
                      <a:pt x="1167" y="1893"/>
                    </a:cubicBezTo>
                    <a:cubicBezTo>
                      <a:pt x="1151" y="1892"/>
                      <a:pt x="1133" y="1892"/>
                      <a:pt x="1116" y="1892"/>
                    </a:cubicBezTo>
                    <a:cubicBezTo>
                      <a:pt x="1090" y="1892"/>
                      <a:pt x="1068" y="1892"/>
                      <a:pt x="1049" y="1892"/>
                    </a:cubicBezTo>
                    <a:cubicBezTo>
                      <a:pt x="1041" y="1892"/>
                      <a:pt x="1033" y="1892"/>
                      <a:pt x="1026" y="1892"/>
                    </a:cubicBezTo>
                    <a:cubicBezTo>
                      <a:pt x="841" y="1306"/>
                      <a:pt x="841" y="1306"/>
                      <a:pt x="841" y="1306"/>
                    </a:cubicBezTo>
                    <a:cubicBezTo>
                      <a:pt x="832" y="1277"/>
                      <a:pt x="805" y="1258"/>
                      <a:pt x="774" y="1258"/>
                    </a:cubicBezTo>
                    <a:cubicBezTo>
                      <a:pt x="372" y="1258"/>
                      <a:pt x="372" y="1258"/>
                      <a:pt x="372" y="1258"/>
                    </a:cubicBezTo>
                    <a:cubicBezTo>
                      <a:pt x="244" y="1258"/>
                      <a:pt x="140" y="1154"/>
                      <a:pt x="140" y="1026"/>
                    </a:cubicBezTo>
                    <a:cubicBezTo>
                      <a:pt x="140" y="271"/>
                      <a:pt x="140" y="271"/>
                      <a:pt x="140" y="271"/>
                    </a:cubicBezTo>
                    <a:cubicBezTo>
                      <a:pt x="140" y="199"/>
                      <a:pt x="199" y="140"/>
                      <a:pt x="271" y="140"/>
                    </a:cubicBezTo>
                    <a:cubicBezTo>
                      <a:pt x="443" y="140"/>
                      <a:pt x="443" y="140"/>
                      <a:pt x="443" y="140"/>
                    </a:cubicBezTo>
                    <a:cubicBezTo>
                      <a:pt x="775" y="472"/>
                      <a:pt x="775" y="472"/>
                      <a:pt x="775" y="472"/>
                    </a:cubicBezTo>
                    <a:cubicBezTo>
                      <a:pt x="788" y="485"/>
                      <a:pt x="806" y="492"/>
                      <a:pt x="825" y="492"/>
                    </a:cubicBezTo>
                    <a:cubicBezTo>
                      <a:pt x="1104" y="492"/>
                      <a:pt x="1104" y="492"/>
                      <a:pt x="1104" y="492"/>
                    </a:cubicBezTo>
                    <a:cubicBezTo>
                      <a:pt x="1100" y="518"/>
                      <a:pt x="1091" y="547"/>
                      <a:pt x="1072" y="569"/>
                    </a:cubicBezTo>
                    <a:cubicBezTo>
                      <a:pt x="1056" y="587"/>
                      <a:pt x="1033" y="598"/>
                      <a:pt x="1003" y="602"/>
                    </a:cubicBezTo>
                    <a:cubicBezTo>
                      <a:pt x="651" y="602"/>
                      <a:pt x="651" y="602"/>
                      <a:pt x="651" y="602"/>
                    </a:cubicBezTo>
                    <a:cubicBezTo>
                      <a:pt x="371" y="322"/>
                      <a:pt x="371" y="322"/>
                      <a:pt x="371" y="322"/>
                    </a:cubicBezTo>
                    <a:cubicBezTo>
                      <a:pt x="344" y="295"/>
                      <a:pt x="299" y="295"/>
                      <a:pt x="272" y="322"/>
                    </a:cubicBezTo>
                    <a:cubicBezTo>
                      <a:pt x="245" y="350"/>
                      <a:pt x="245" y="394"/>
                      <a:pt x="272" y="421"/>
                    </a:cubicBezTo>
                    <a:cubicBezTo>
                      <a:pt x="453" y="602"/>
                      <a:pt x="453" y="602"/>
                      <a:pt x="453" y="602"/>
                    </a:cubicBezTo>
                    <a:cubicBezTo>
                      <a:pt x="453" y="925"/>
                      <a:pt x="453" y="925"/>
                      <a:pt x="453" y="925"/>
                    </a:cubicBezTo>
                    <a:cubicBezTo>
                      <a:pt x="453" y="964"/>
                      <a:pt x="484" y="995"/>
                      <a:pt x="523" y="995"/>
                    </a:cubicBezTo>
                    <a:lnTo>
                      <a:pt x="825" y="995"/>
                    </a:lnTo>
                    <a:close/>
                    <a:moveTo>
                      <a:pt x="2009" y="1258"/>
                    </a:moveTo>
                    <a:cubicBezTo>
                      <a:pt x="1978" y="1258"/>
                      <a:pt x="1951" y="1277"/>
                      <a:pt x="1942" y="1306"/>
                    </a:cubicBezTo>
                    <a:cubicBezTo>
                      <a:pt x="1757" y="1893"/>
                      <a:pt x="1757" y="1893"/>
                      <a:pt x="1757" y="1893"/>
                    </a:cubicBezTo>
                    <a:cubicBezTo>
                      <a:pt x="1626" y="1893"/>
                      <a:pt x="1626" y="1893"/>
                      <a:pt x="1626" y="1893"/>
                    </a:cubicBezTo>
                    <a:cubicBezTo>
                      <a:pt x="1789" y="1113"/>
                      <a:pt x="1789" y="1113"/>
                      <a:pt x="1789" y="1113"/>
                    </a:cubicBezTo>
                    <a:cubicBezTo>
                      <a:pt x="1815" y="1042"/>
                      <a:pt x="1883" y="995"/>
                      <a:pt x="1959" y="995"/>
                    </a:cubicBezTo>
                    <a:cubicBezTo>
                      <a:pt x="2283" y="995"/>
                      <a:pt x="2283" y="995"/>
                      <a:pt x="2283" y="995"/>
                    </a:cubicBezTo>
                    <a:cubicBezTo>
                      <a:pt x="2322" y="995"/>
                      <a:pt x="2353" y="964"/>
                      <a:pt x="2353" y="925"/>
                    </a:cubicBezTo>
                    <a:cubicBezTo>
                      <a:pt x="2353" y="579"/>
                      <a:pt x="2353" y="579"/>
                      <a:pt x="2353" y="579"/>
                    </a:cubicBezTo>
                    <a:cubicBezTo>
                      <a:pt x="2511" y="421"/>
                      <a:pt x="2511" y="421"/>
                      <a:pt x="2511" y="421"/>
                    </a:cubicBezTo>
                    <a:cubicBezTo>
                      <a:pt x="2539" y="394"/>
                      <a:pt x="2539" y="350"/>
                      <a:pt x="2511" y="322"/>
                    </a:cubicBezTo>
                    <a:cubicBezTo>
                      <a:pt x="2484" y="295"/>
                      <a:pt x="2440" y="295"/>
                      <a:pt x="2412" y="322"/>
                    </a:cubicBezTo>
                    <a:cubicBezTo>
                      <a:pt x="2131" y="604"/>
                      <a:pt x="2131" y="604"/>
                      <a:pt x="2131" y="604"/>
                    </a:cubicBezTo>
                    <a:cubicBezTo>
                      <a:pt x="1808" y="604"/>
                      <a:pt x="1808" y="604"/>
                      <a:pt x="1808" y="604"/>
                    </a:cubicBezTo>
                    <a:cubicBezTo>
                      <a:pt x="1764" y="604"/>
                      <a:pt x="1733" y="592"/>
                      <a:pt x="1712" y="569"/>
                    </a:cubicBezTo>
                    <a:cubicBezTo>
                      <a:pt x="1693" y="548"/>
                      <a:pt x="1683" y="519"/>
                      <a:pt x="1679" y="492"/>
                    </a:cubicBezTo>
                    <a:cubicBezTo>
                      <a:pt x="1959" y="492"/>
                      <a:pt x="1959" y="492"/>
                      <a:pt x="1959" y="492"/>
                    </a:cubicBezTo>
                    <a:cubicBezTo>
                      <a:pt x="1977" y="492"/>
                      <a:pt x="1995" y="485"/>
                      <a:pt x="2008" y="472"/>
                    </a:cubicBezTo>
                    <a:cubicBezTo>
                      <a:pt x="2340" y="140"/>
                      <a:pt x="2340" y="140"/>
                      <a:pt x="2340" y="140"/>
                    </a:cubicBezTo>
                    <a:cubicBezTo>
                      <a:pt x="2512" y="140"/>
                      <a:pt x="2512" y="140"/>
                      <a:pt x="2512" y="140"/>
                    </a:cubicBezTo>
                    <a:cubicBezTo>
                      <a:pt x="2590" y="140"/>
                      <a:pt x="2666" y="205"/>
                      <a:pt x="2666" y="271"/>
                    </a:cubicBezTo>
                    <a:cubicBezTo>
                      <a:pt x="2666" y="1026"/>
                      <a:pt x="2666" y="1026"/>
                      <a:pt x="2666" y="1026"/>
                    </a:cubicBezTo>
                    <a:cubicBezTo>
                      <a:pt x="2666" y="1147"/>
                      <a:pt x="2545" y="1258"/>
                      <a:pt x="2411" y="1258"/>
                    </a:cubicBezTo>
                    <a:lnTo>
                      <a:pt x="2009" y="1258"/>
                    </a:ln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1">
                <a:extLst>
                  <a:ext uri="{FF2B5EF4-FFF2-40B4-BE49-F238E27FC236}">
                    <a16:creationId xmlns:a16="http://schemas.microsoft.com/office/drawing/2014/main" id="{6F6DAAE7-3C10-462A-BB0A-A976F0618BD5}"/>
                  </a:ext>
                </a:extLst>
              </p:cNvPr>
              <p:cNvSpPr>
                <a:spLocks/>
              </p:cNvSpPr>
              <p:nvPr/>
            </p:nvSpPr>
            <p:spPr bwMode="auto">
              <a:xfrm>
                <a:off x="5545138" y="1873250"/>
                <a:ext cx="2316163" cy="3922713"/>
              </a:xfrm>
              <a:custGeom>
                <a:avLst/>
                <a:gdLst>
                  <a:gd name="T0" fmla="*/ 875 w 945"/>
                  <a:gd name="T1" fmla="*/ 0 h 1599"/>
                  <a:gd name="T2" fmla="*/ 805 w 945"/>
                  <a:gd name="T3" fmla="*/ 70 h 1599"/>
                  <a:gd name="T4" fmla="*/ 805 w 945"/>
                  <a:gd name="T5" fmla="*/ 1026 h 1599"/>
                  <a:gd name="T6" fmla="*/ 372 w 945"/>
                  <a:gd name="T7" fmla="*/ 1459 h 1599"/>
                  <a:gd name="T8" fmla="*/ 70 w 945"/>
                  <a:gd name="T9" fmla="*/ 1459 h 1599"/>
                  <a:gd name="T10" fmla="*/ 0 w 945"/>
                  <a:gd name="T11" fmla="*/ 1529 h 1599"/>
                  <a:gd name="T12" fmla="*/ 70 w 945"/>
                  <a:gd name="T13" fmla="*/ 1599 h 1599"/>
                  <a:gd name="T14" fmla="*/ 372 w 945"/>
                  <a:gd name="T15" fmla="*/ 1599 h 1599"/>
                  <a:gd name="T16" fmla="*/ 945 w 945"/>
                  <a:gd name="T17" fmla="*/ 1026 h 1599"/>
                  <a:gd name="T18" fmla="*/ 945 w 945"/>
                  <a:gd name="T19" fmla="*/ 70 h 1599"/>
                  <a:gd name="T20" fmla="*/ 875 w 945"/>
                  <a:gd name="T21" fmla="*/ 0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5" h="1599">
                    <a:moveTo>
                      <a:pt x="875" y="0"/>
                    </a:moveTo>
                    <a:cubicBezTo>
                      <a:pt x="837" y="0"/>
                      <a:pt x="805" y="31"/>
                      <a:pt x="805" y="70"/>
                    </a:cubicBezTo>
                    <a:cubicBezTo>
                      <a:pt x="805" y="1026"/>
                      <a:pt x="805" y="1026"/>
                      <a:pt x="805" y="1026"/>
                    </a:cubicBezTo>
                    <a:cubicBezTo>
                      <a:pt x="805" y="1264"/>
                      <a:pt x="611" y="1459"/>
                      <a:pt x="372" y="1459"/>
                    </a:cubicBezTo>
                    <a:cubicBezTo>
                      <a:pt x="70" y="1459"/>
                      <a:pt x="70" y="1459"/>
                      <a:pt x="70" y="1459"/>
                    </a:cubicBezTo>
                    <a:cubicBezTo>
                      <a:pt x="32" y="1459"/>
                      <a:pt x="0" y="1490"/>
                      <a:pt x="0" y="1529"/>
                    </a:cubicBezTo>
                    <a:cubicBezTo>
                      <a:pt x="0" y="1567"/>
                      <a:pt x="32" y="1599"/>
                      <a:pt x="70" y="1599"/>
                    </a:cubicBezTo>
                    <a:cubicBezTo>
                      <a:pt x="372" y="1599"/>
                      <a:pt x="372" y="1599"/>
                      <a:pt x="372" y="1599"/>
                    </a:cubicBezTo>
                    <a:cubicBezTo>
                      <a:pt x="688" y="1599"/>
                      <a:pt x="945" y="1342"/>
                      <a:pt x="945" y="1026"/>
                    </a:cubicBezTo>
                    <a:cubicBezTo>
                      <a:pt x="945" y="70"/>
                      <a:pt x="945" y="70"/>
                      <a:pt x="945" y="70"/>
                    </a:cubicBezTo>
                    <a:cubicBezTo>
                      <a:pt x="945" y="31"/>
                      <a:pt x="914" y="0"/>
                      <a:pt x="875" y="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22">
                <a:extLst>
                  <a:ext uri="{FF2B5EF4-FFF2-40B4-BE49-F238E27FC236}">
                    <a16:creationId xmlns:a16="http://schemas.microsoft.com/office/drawing/2014/main" id="{6F8B7269-EED9-4F19-8957-3CB5D3F67811}"/>
                  </a:ext>
                </a:extLst>
              </p:cNvPr>
              <p:cNvSpPr>
                <a:spLocks/>
              </p:cNvSpPr>
              <p:nvPr/>
            </p:nvSpPr>
            <p:spPr bwMode="auto">
              <a:xfrm>
                <a:off x="-3175" y="1873250"/>
                <a:ext cx="2317750" cy="3922713"/>
              </a:xfrm>
              <a:custGeom>
                <a:avLst/>
                <a:gdLst>
                  <a:gd name="T0" fmla="*/ 875 w 945"/>
                  <a:gd name="T1" fmla="*/ 1459 h 1599"/>
                  <a:gd name="T2" fmla="*/ 573 w 945"/>
                  <a:gd name="T3" fmla="*/ 1459 h 1599"/>
                  <a:gd name="T4" fmla="*/ 140 w 945"/>
                  <a:gd name="T5" fmla="*/ 1026 h 1599"/>
                  <a:gd name="T6" fmla="*/ 140 w 945"/>
                  <a:gd name="T7" fmla="*/ 70 h 1599"/>
                  <a:gd name="T8" fmla="*/ 70 w 945"/>
                  <a:gd name="T9" fmla="*/ 0 h 1599"/>
                  <a:gd name="T10" fmla="*/ 0 w 945"/>
                  <a:gd name="T11" fmla="*/ 70 h 1599"/>
                  <a:gd name="T12" fmla="*/ 0 w 945"/>
                  <a:gd name="T13" fmla="*/ 1026 h 1599"/>
                  <a:gd name="T14" fmla="*/ 573 w 945"/>
                  <a:gd name="T15" fmla="*/ 1599 h 1599"/>
                  <a:gd name="T16" fmla="*/ 875 w 945"/>
                  <a:gd name="T17" fmla="*/ 1599 h 1599"/>
                  <a:gd name="T18" fmla="*/ 945 w 945"/>
                  <a:gd name="T19" fmla="*/ 1529 h 1599"/>
                  <a:gd name="T20" fmla="*/ 875 w 945"/>
                  <a:gd name="T21" fmla="*/ 145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5" h="1599">
                    <a:moveTo>
                      <a:pt x="875" y="1459"/>
                    </a:moveTo>
                    <a:cubicBezTo>
                      <a:pt x="573" y="1459"/>
                      <a:pt x="573" y="1459"/>
                      <a:pt x="573" y="1459"/>
                    </a:cubicBezTo>
                    <a:cubicBezTo>
                      <a:pt x="334" y="1459"/>
                      <a:pt x="140" y="1264"/>
                      <a:pt x="140" y="1026"/>
                    </a:cubicBezTo>
                    <a:cubicBezTo>
                      <a:pt x="140" y="70"/>
                      <a:pt x="140" y="70"/>
                      <a:pt x="140" y="70"/>
                    </a:cubicBezTo>
                    <a:cubicBezTo>
                      <a:pt x="140" y="31"/>
                      <a:pt x="108" y="0"/>
                      <a:pt x="70" y="0"/>
                    </a:cubicBezTo>
                    <a:cubicBezTo>
                      <a:pt x="31" y="0"/>
                      <a:pt x="0" y="31"/>
                      <a:pt x="0" y="70"/>
                    </a:cubicBezTo>
                    <a:cubicBezTo>
                      <a:pt x="0" y="1026"/>
                      <a:pt x="0" y="1026"/>
                      <a:pt x="0" y="1026"/>
                    </a:cubicBezTo>
                    <a:cubicBezTo>
                      <a:pt x="0" y="1342"/>
                      <a:pt x="257" y="1599"/>
                      <a:pt x="573" y="1599"/>
                    </a:cubicBezTo>
                    <a:cubicBezTo>
                      <a:pt x="875" y="1599"/>
                      <a:pt x="875" y="1599"/>
                      <a:pt x="875" y="1599"/>
                    </a:cubicBezTo>
                    <a:cubicBezTo>
                      <a:pt x="913" y="1599"/>
                      <a:pt x="945" y="1567"/>
                      <a:pt x="945" y="1529"/>
                    </a:cubicBezTo>
                    <a:cubicBezTo>
                      <a:pt x="945" y="1490"/>
                      <a:pt x="913" y="1459"/>
                      <a:pt x="875" y="1459"/>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 name="Group 50">
            <a:extLst>
              <a:ext uri="{FF2B5EF4-FFF2-40B4-BE49-F238E27FC236}">
                <a16:creationId xmlns:a16="http://schemas.microsoft.com/office/drawing/2014/main" id="{AC70A94D-FB7A-4732-A939-EA66E1C0CE99}"/>
              </a:ext>
            </a:extLst>
          </p:cNvPr>
          <p:cNvGrpSpPr/>
          <p:nvPr/>
        </p:nvGrpSpPr>
        <p:grpSpPr>
          <a:xfrm>
            <a:off x="981777" y="2729012"/>
            <a:ext cx="10684043" cy="982649"/>
            <a:chOff x="981777" y="2717690"/>
            <a:chExt cx="10684043" cy="982649"/>
          </a:xfrm>
        </p:grpSpPr>
        <p:sp>
          <p:nvSpPr>
            <p:cNvPr id="52" name="Rectangle 15">
              <a:extLst>
                <a:ext uri="{FF2B5EF4-FFF2-40B4-BE49-F238E27FC236}">
                  <a16:creationId xmlns:a16="http://schemas.microsoft.com/office/drawing/2014/main" id="{C93002A8-9C5C-4C6E-95E0-E40955EFF264}"/>
                </a:ext>
              </a:extLst>
            </p:cNvPr>
            <p:cNvSpPr txBox="1">
              <a:spLocks/>
            </p:cNvSpPr>
            <p:nvPr>
              <p:custDataLst>
                <p:tags r:id="rId10"/>
              </p:custDataLst>
            </p:nvPr>
          </p:nvSpPr>
          <p:spPr bwMode="gray">
            <a:xfrm>
              <a:off x="981777" y="2717690"/>
              <a:ext cx="2035182" cy="982649"/>
            </a:xfrm>
            <a:prstGeom prst="rect">
              <a:avLst/>
            </a:prstGeom>
            <a:solidFill>
              <a:schemeClr val="accent1"/>
            </a:solidFill>
            <a:ln w="19050">
              <a:noFill/>
              <a:miter lim="800000"/>
              <a:headEnd/>
              <a:tailEnd/>
            </a:ln>
            <a:effectLst/>
            <a:extLst/>
          </p:spPr>
          <p:txBody>
            <a:bodyPr vert="horz" wrap="square" lIns="68572" tIns="68572" rIns="68572" bIns="68572" numCol="1" anchor="ctr" anchorCtr="0" compatLnSpc="1">
              <a:prstTxWarp prst="textNoShape">
                <a:avLst/>
              </a:prstTxWarp>
              <a:noAutofit/>
            </a:bodyPr>
            <a:lstStyle>
              <a:defPPr>
                <a:defRPr lang="en-US"/>
              </a:defPPr>
              <a:lvl1pPr marL="0" lvl="0" indent="0" defTabSz="895350" eaLnBrk="1" hangingPunct="1">
                <a:buClr>
                  <a:schemeClr val="tx2"/>
                </a:buClr>
                <a:defRPr sz="1000" b="1">
                  <a:solidFill>
                    <a:schemeClr val="tx2"/>
                  </a:solidFill>
                  <a:latin typeface="+mn-lt"/>
                  <a:cs typeface="Arial" pitchFamily="34" charset="0"/>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9808"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buClr>
                  <a:schemeClr val="bg1"/>
                </a:buClr>
              </a:pPr>
              <a:r>
                <a:rPr lang="en-US" sz="1600" dirty="0">
                  <a:solidFill>
                    <a:schemeClr val="accent2"/>
                  </a:solidFill>
                </a:rPr>
                <a:t>User</a:t>
              </a:r>
              <a:br>
                <a:rPr lang="en-US" sz="1600" dirty="0">
                  <a:solidFill>
                    <a:schemeClr val="accent2"/>
                  </a:solidFill>
                </a:rPr>
              </a:br>
              <a:r>
                <a:rPr lang="en-US" sz="1600" dirty="0">
                  <a:solidFill>
                    <a:schemeClr val="accent2"/>
                  </a:solidFill>
                </a:rPr>
                <a:t>Personas</a:t>
              </a:r>
            </a:p>
          </p:txBody>
        </p:sp>
        <p:sp>
          <p:nvSpPr>
            <p:cNvPr id="53" name="TextBox 52">
              <a:extLst>
                <a:ext uri="{FF2B5EF4-FFF2-40B4-BE49-F238E27FC236}">
                  <a16:creationId xmlns:a16="http://schemas.microsoft.com/office/drawing/2014/main" id="{474CDF85-04EA-465D-98A9-7EEDF456BE39}"/>
                </a:ext>
              </a:extLst>
            </p:cNvPr>
            <p:cNvSpPr txBox="1">
              <a:spLocks/>
            </p:cNvSpPr>
            <p:nvPr>
              <p:custDataLst>
                <p:tags r:id="rId11"/>
              </p:custDataLst>
            </p:nvPr>
          </p:nvSpPr>
          <p:spPr>
            <a:xfrm>
              <a:off x="3194228" y="2932015"/>
              <a:ext cx="8471592" cy="553998"/>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0"/>
                </a:spcBef>
              </a:pPr>
              <a:r>
                <a:rPr lang="en-GB" sz="1800" dirty="0"/>
                <a:t>Behavioural and psychographic profiles of target users representing distinct needs, values, pains, and motivations throughout the user lifecycle</a:t>
              </a:r>
            </a:p>
          </p:txBody>
        </p:sp>
        <p:grpSp>
          <p:nvGrpSpPr>
            <p:cNvPr id="54" name="CustomIcon">
              <a:extLst>
                <a:ext uri="{FF2B5EF4-FFF2-40B4-BE49-F238E27FC236}">
                  <a16:creationId xmlns:a16="http://schemas.microsoft.com/office/drawing/2014/main" id="{3BE29677-4041-498F-B402-D9F577A3E8D2}"/>
                </a:ext>
              </a:extLst>
            </p:cNvPr>
            <p:cNvGrpSpPr>
              <a:grpSpLocks noChangeAspect="1"/>
            </p:cNvGrpSpPr>
            <p:nvPr>
              <p:custDataLst>
                <p:tags r:id="rId12"/>
              </p:custDataLst>
            </p:nvPr>
          </p:nvGrpSpPr>
          <p:grpSpPr>
            <a:xfrm>
              <a:off x="2396951" y="2946278"/>
              <a:ext cx="524088" cy="525472"/>
              <a:chOff x="-3175" y="0"/>
              <a:chExt cx="1203325" cy="1206500"/>
            </a:xfrm>
            <a:solidFill>
              <a:schemeClr val="accent2"/>
            </a:solidFill>
          </p:grpSpPr>
          <p:sp>
            <p:nvSpPr>
              <p:cNvPr id="55" name="Freeform 126">
                <a:extLst>
                  <a:ext uri="{FF2B5EF4-FFF2-40B4-BE49-F238E27FC236}">
                    <a16:creationId xmlns:a16="http://schemas.microsoft.com/office/drawing/2014/main" id="{2F7A111A-43CC-4BF7-B3CA-AC0E46A9823F}"/>
                  </a:ext>
                </a:extLst>
              </p:cNvPr>
              <p:cNvSpPr>
                <a:spLocks noEditPoints="1"/>
              </p:cNvSpPr>
              <p:nvPr/>
            </p:nvSpPr>
            <p:spPr bwMode="auto">
              <a:xfrm>
                <a:off x="458788" y="0"/>
                <a:ext cx="279400" cy="279400"/>
              </a:xfrm>
              <a:custGeom>
                <a:avLst/>
                <a:gdLst>
                  <a:gd name="T0" fmla="*/ 50 w 99"/>
                  <a:gd name="T1" fmla="*/ 99 h 99"/>
                  <a:gd name="T2" fmla="*/ 99 w 99"/>
                  <a:gd name="T3" fmla="*/ 49 h 99"/>
                  <a:gd name="T4" fmla="*/ 50 w 99"/>
                  <a:gd name="T5" fmla="*/ 0 h 99"/>
                  <a:gd name="T6" fmla="*/ 0 w 99"/>
                  <a:gd name="T7" fmla="*/ 49 h 99"/>
                  <a:gd name="T8" fmla="*/ 50 w 99"/>
                  <a:gd name="T9" fmla="*/ 99 h 99"/>
                  <a:gd name="T10" fmla="*/ 50 w 99"/>
                  <a:gd name="T11" fmla="*/ 19 h 99"/>
                  <a:gd name="T12" fmla="*/ 80 w 99"/>
                  <a:gd name="T13" fmla="*/ 49 h 99"/>
                  <a:gd name="T14" fmla="*/ 50 w 99"/>
                  <a:gd name="T15" fmla="*/ 80 h 99"/>
                  <a:gd name="T16" fmla="*/ 19 w 99"/>
                  <a:gd name="T17" fmla="*/ 49 h 99"/>
                  <a:gd name="T18" fmla="*/ 50 w 99"/>
                  <a:gd name="T19" fmla="*/ 1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50" y="99"/>
                    </a:moveTo>
                    <a:cubicBezTo>
                      <a:pt x="77" y="99"/>
                      <a:pt x="99" y="77"/>
                      <a:pt x="99" y="49"/>
                    </a:cubicBezTo>
                    <a:cubicBezTo>
                      <a:pt x="99" y="22"/>
                      <a:pt x="77" y="0"/>
                      <a:pt x="50" y="0"/>
                    </a:cubicBezTo>
                    <a:cubicBezTo>
                      <a:pt x="22" y="0"/>
                      <a:pt x="0" y="22"/>
                      <a:pt x="0" y="49"/>
                    </a:cubicBezTo>
                    <a:cubicBezTo>
                      <a:pt x="0" y="77"/>
                      <a:pt x="22" y="99"/>
                      <a:pt x="50" y="99"/>
                    </a:cubicBezTo>
                    <a:close/>
                    <a:moveTo>
                      <a:pt x="50" y="19"/>
                    </a:moveTo>
                    <a:cubicBezTo>
                      <a:pt x="66" y="19"/>
                      <a:pt x="80" y="33"/>
                      <a:pt x="80" y="49"/>
                    </a:cubicBezTo>
                    <a:cubicBezTo>
                      <a:pt x="80" y="66"/>
                      <a:pt x="66" y="80"/>
                      <a:pt x="50" y="80"/>
                    </a:cubicBezTo>
                    <a:cubicBezTo>
                      <a:pt x="33" y="80"/>
                      <a:pt x="19" y="66"/>
                      <a:pt x="19" y="49"/>
                    </a:cubicBezTo>
                    <a:cubicBezTo>
                      <a:pt x="19" y="33"/>
                      <a:pt x="33" y="19"/>
                      <a:pt x="50" y="19"/>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27">
                <a:extLst>
                  <a:ext uri="{FF2B5EF4-FFF2-40B4-BE49-F238E27FC236}">
                    <a16:creationId xmlns:a16="http://schemas.microsoft.com/office/drawing/2014/main" id="{F5111AA6-FDD7-4AD2-8D54-70F0976CD0C1}"/>
                  </a:ext>
                </a:extLst>
              </p:cNvPr>
              <p:cNvSpPr>
                <a:spLocks noEditPoints="1"/>
              </p:cNvSpPr>
              <p:nvPr/>
            </p:nvSpPr>
            <p:spPr bwMode="auto">
              <a:xfrm>
                <a:off x="92075" y="68263"/>
                <a:ext cx="239713" cy="239713"/>
              </a:xfrm>
              <a:custGeom>
                <a:avLst/>
                <a:gdLst>
                  <a:gd name="T0" fmla="*/ 42 w 85"/>
                  <a:gd name="T1" fmla="*/ 85 h 85"/>
                  <a:gd name="T2" fmla="*/ 85 w 85"/>
                  <a:gd name="T3" fmla="*/ 43 h 85"/>
                  <a:gd name="T4" fmla="*/ 42 w 85"/>
                  <a:gd name="T5" fmla="*/ 0 h 85"/>
                  <a:gd name="T6" fmla="*/ 0 w 85"/>
                  <a:gd name="T7" fmla="*/ 43 h 85"/>
                  <a:gd name="T8" fmla="*/ 42 w 85"/>
                  <a:gd name="T9" fmla="*/ 85 h 85"/>
                  <a:gd name="T10" fmla="*/ 42 w 85"/>
                  <a:gd name="T11" fmla="*/ 16 h 85"/>
                  <a:gd name="T12" fmla="*/ 69 w 85"/>
                  <a:gd name="T13" fmla="*/ 43 h 85"/>
                  <a:gd name="T14" fmla="*/ 42 w 85"/>
                  <a:gd name="T15" fmla="*/ 69 h 85"/>
                  <a:gd name="T16" fmla="*/ 16 w 85"/>
                  <a:gd name="T17" fmla="*/ 43 h 85"/>
                  <a:gd name="T18" fmla="*/ 42 w 85"/>
                  <a:gd name="T19"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85"/>
                    </a:moveTo>
                    <a:cubicBezTo>
                      <a:pt x="66" y="85"/>
                      <a:pt x="85" y="67"/>
                      <a:pt x="85" y="43"/>
                    </a:cubicBezTo>
                    <a:cubicBezTo>
                      <a:pt x="85" y="19"/>
                      <a:pt x="66" y="0"/>
                      <a:pt x="42" y="0"/>
                    </a:cubicBezTo>
                    <a:cubicBezTo>
                      <a:pt x="19" y="0"/>
                      <a:pt x="0" y="19"/>
                      <a:pt x="0" y="43"/>
                    </a:cubicBezTo>
                    <a:cubicBezTo>
                      <a:pt x="0" y="67"/>
                      <a:pt x="19" y="85"/>
                      <a:pt x="42" y="85"/>
                    </a:cubicBezTo>
                    <a:close/>
                    <a:moveTo>
                      <a:pt x="42" y="16"/>
                    </a:moveTo>
                    <a:cubicBezTo>
                      <a:pt x="57" y="16"/>
                      <a:pt x="69" y="28"/>
                      <a:pt x="69" y="43"/>
                    </a:cubicBezTo>
                    <a:cubicBezTo>
                      <a:pt x="69" y="57"/>
                      <a:pt x="57" y="69"/>
                      <a:pt x="42" y="69"/>
                    </a:cubicBezTo>
                    <a:cubicBezTo>
                      <a:pt x="28" y="69"/>
                      <a:pt x="16" y="57"/>
                      <a:pt x="16" y="43"/>
                    </a:cubicBezTo>
                    <a:cubicBezTo>
                      <a:pt x="16" y="28"/>
                      <a:pt x="28" y="16"/>
                      <a:pt x="42" y="1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28">
                <a:extLst>
                  <a:ext uri="{FF2B5EF4-FFF2-40B4-BE49-F238E27FC236}">
                    <a16:creationId xmlns:a16="http://schemas.microsoft.com/office/drawing/2014/main" id="{2B973007-AF18-45E4-BAD2-F41CB1BDED04}"/>
                  </a:ext>
                </a:extLst>
              </p:cNvPr>
              <p:cNvSpPr>
                <a:spLocks noEditPoints="1"/>
              </p:cNvSpPr>
              <p:nvPr/>
            </p:nvSpPr>
            <p:spPr bwMode="auto">
              <a:xfrm>
                <a:off x="-3175" y="282575"/>
                <a:ext cx="1203325" cy="923925"/>
              </a:xfrm>
              <a:custGeom>
                <a:avLst/>
                <a:gdLst>
                  <a:gd name="T0" fmla="*/ 292 w 427"/>
                  <a:gd name="T1" fmla="*/ 18 h 328"/>
                  <a:gd name="T2" fmla="*/ 135 w 427"/>
                  <a:gd name="T3" fmla="*/ 18 h 328"/>
                  <a:gd name="T4" fmla="*/ 0 w 427"/>
                  <a:gd name="T5" fmla="*/ 52 h 328"/>
                  <a:gd name="T6" fmla="*/ 31 w 427"/>
                  <a:gd name="T7" fmla="*/ 185 h 328"/>
                  <a:gd name="T8" fmla="*/ 43 w 427"/>
                  <a:gd name="T9" fmla="*/ 293 h 328"/>
                  <a:gd name="T10" fmla="*/ 121 w 427"/>
                  <a:gd name="T11" fmla="*/ 190 h 328"/>
                  <a:gd name="T12" fmla="*/ 129 w 427"/>
                  <a:gd name="T13" fmla="*/ 183 h 328"/>
                  <a:gd name="T14" fmla="*/ 161 w 427"/>
                  <a:gd name="T15" fmla="*/ 315 h 328"/>
                  <a:gd name="T16" fmla="*/ 266 w 427"/>
                  <a:gd name="T17" fmla="*/ 315 h 328"/>
                  <a:gd name="T18" fmla="*/ 266 w 427"/>
                  <a:gd name="T19" fmla="*/ 203 h 328"/>
                  <a:gd name="T20" fmla="*/ 306 w 427"/>
                  <a:gd name="T21" fmla="*/ 185 h 328"/>
                  <a:gd name="T22" fmla="*/ 306 w 427"/>
                  <a:gd name="T23" fmla="*/ 282 h 328"/>
                  <a:gd name="T24" fmla="*/ 396 w 427"/>
                  <a:gd name="T25" fmla="*/ 282 h 328"/>
                  <a:gd name="T26" fmla="*/ 424 w 427"/>
                  <a:gd name="T27" fmla="*/ 168 h 328"/>
                  <a:gd name="T28" fmla="*/ 385 w 427"/>
                  <a:gd name="T29" fmla="*/ 10 h 328"/>
                  <a:gd name="T30" fmla="*/ 104 w 427"/>
                  <a:gd name="T31" fmla="*/ 180 h 328"/>
                  <a:gd name="T32" fmla="*/ 85 w 427"/>
                  <a:gd name="T33" fmla="*/ 276 h 328"/>
                  <a:gd name="T34" fmla="*/ 68 w 427"/>
                  <a:gd name="T35" fmla="*/ 178 h 328"/>
                  <a:gd name="T36" fmla="*/ 48 w 427"/>
                  <a:gd name="T37" fmla="*/ 190 h 328"/>
                  <a:gd name="T38" fmla="*/ 40 w 427"/>
                  <a:gd name="T39" fmla="*/ 55 h 328"/>
                  <a:gd name="T40" fmla="*/ 18 w 427"/>
                  <a:gd name="T41" fmla="*/ 158 h 328"/>
                  <a:gd name="T42" fmla="*/ 43 w 427"/>
                  <a:gd name="T43" fmla="*/ 27 h 328"/>
                  <a:gd name="T44" fmla="*/ 127 w 427"/>
                  <a:gd name="T45" fmla="*/ 33 h 328"/>
                  <a:gd name="T46" fmla="*/ 121 w 427"/>
                  <a:gd name="T47" fmla="*/ 167 h 328"/>
                  <a:gd name="T48" fmla="*/ 282 w 427"/>
                  <a:gd name="T49" fmla="*/ 169 h 328"/>
                  <a:gd name="T50" fmla="*/ 266 w 427"/>
                  <a:gd name="T51" fmla="*/ 61 h 328"/>
                  <a:gd name="T52" fmla="*/ 246 w 427"/>
                  <a:gd name="T53" fmla="*/ 197 h 328"/>
                  <a:gd name="T54" fmla="*/ 223 w 427"/>
                  <a:gd name="T55" fmla="*/ 308 h 328"/>
                  <a:gd name="T56" fmla="*/ 204 w 427"/>
                  <a:gd name="T57" fmla="*/ 195 h 328"/>
                  <a:gd name="T58" fmla="*/ 181 w 427"/>
                  <a:gd name="T59" fmla="*/ 209 h 328"/>
                  <a:gd name="T60" fmla="*/ 171 w 427"/>
                  <a:gd name="T61" fmla="*/ 52 h 328"/>
                  <a:gd name="T62" fmla="*/ 145 w 427"/>
                  <a:gd name="T63" fmla="*/ 171 h 328"/>
                  <a:gd name="T64" fmla="*/ 174 w 427"/>
                  <a:gd name="T65" fmla="*/ 19 h 328"/>
                  <a:gd name="T66" fmla="*/ 282 w 427"/>
                  <a:gd name="T67" fmla="*/ 169 h 328"/>
                  <a:gd name="T68" fmla="*/ 410 w 427"/>
                  <a:gd name="T69" fmla="*/ 158 h 328"/>
                  <a:gd name="T70" fmla="*/ 388 w 427"/>
                  <a:gd name="T71" fmla="*/ 55 h 328"/>
                  <a:gd name="T72" fmla="*/ 379 w 427"/>
                  <a:gd name="T73" fmla="*/ 190 h 328"/>
                  <a:gd name="T74" fmla="*/ 360 w 427"/>
                  <a:gd name="T75" fmla="*/ 178 h 328"/>
                  <a:gd name="T76" fmla="*/ 342 w 427"/>
                  <a:gd name="T77" fmla="*/ 276 h 328"/>
                  <a:gd name="T78" fmla="*/ 323 w 427"/>
                  <a:gd name="T79" fmla="*/ 180 h 328"/>
                  <a:gd name="T80" fmla="*/ 306 w 427"/>
                  <a:gd name="T81" fmla="*/ 63 h 328"/>
                  <a:gd name="T82" fmla="*/ 302 w 427"/>
                  <a:gd name="T83" fmla="*/ 49 h 328"/>
                  <a:gd name="T84" fmla="*/ 317 w 427"/>
                  <a:gd name="T85" fmla="*/ 27 h 328"/>
                  <a:gd name="T86" fmla="*/ 411 w 427"/>
                  <a:gd name="T87" fmla="*/ 1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7" h="328">
                    <a:moveTo>
                      <a:pt x="385" y="10"/>
                    </a:moveTo>
                    <a:cubicBezTo>
                      <a:pt x="317" y="10"/>
                      <a:pt x="317" y="10"/>
                      <a:pt x="317" y="10"/>
                    </a:cubicBezTo>
                    <a:cubicBezTo>
                      <a:pt x="308" y="10"/>
                      <a:pt x="299" y="13"/>
                      <a:pt x="292" y="18"/>
                    </a:cubicBezTo>
                    <a:cubicBezTo>
                      <a:pt x="283" y="7"/>
                      <a:pt x="269" y="0"/>
                      <a:pt x="253" y="0"/>
                    </a:cubicBezTo>
                    <a:cubicBezTo>
                      <a:pt x="174" y="0"/>
                      <a:pt x="174" y="0"/>
                      <a:pt x="174" y="0"/>
                    </a:cubicBezTo>
                    <a:cubicBezTo>
                      <a:pt x="158" y="0"/>
                      <a:pt x="144" y="7"/>
                      <a:pt x="135" y="18"/>
                    </a:cubicBezTo>
                    <a:cubicBezTo>
                      <a:pt x="128" y="13"/>
                      <a:pt x="119" y="10"/>
                      <a:pt x="110" y="10"/>
                    </a:cubicBezTo>
                    <a:cubicBezTo>
                      <a:pt x="43" y="10"/>
                      <a:pt x="43" y="10"/>
                      <a:pt x="43" y="10"/>
                    </a:cubicBezTo>
                    <a:cubicBezTo>
                      <a:pt x="19" y="10"/>
                      <a:pt x="0" y="29"/>
                      <a:pt x="0" y="52"/>
                    </a:cubicBezTo>
                    <a:cubicBezTo>
                      <a:pt x="0" y="156"/>
                      <a:pt x="0" y="156"/>
                      <a:pt x="0" y="156"/>
                    </a:cubicBezTo>
                    <a:cubicBezTo>
                      <a:pt x="0" y="160"/>
                      <a:pt x="1" y="164"/>
                      <a:pt x="4" y="168"/>
                    </a:cubicBezTo>
                    <a:cubicBezTo>
                      <a:pt x="8" y="173"/>
                      <a:pt x="17" y="182"/>
                      <a:pt x="31" y="185"/>
                    </a:cubicBezTo>
                    <a:cubicBezTo>
                      <a:pt x="31" y="190"/>
                      <a:pt x="31" y="190"/>
                      <a:pt x="31" y="190"/>
                    </a:cubicBezTo>
                    <a:cubicBezTo>
                      <a:pt x="31" y="282"/>
                      <a:pt x="31" y="282"/>
                      <a:pt x="31" y="282"/>
                    </a:cubicBezTo>
                    <a:cubicBezTo>
                      <a:pt x="31" y="288"/>
                      <a:pt x="37" y="293"/>
                      <a:pt x="43" y="293"/>
                    </a:cubicBezTo>
                    <a:cubicBezTo>
                      <a:pt x="110" y="293"/>
                      <a:pt x="110" y="293"/>
                      <a:pt x="110" y="293"/>
                    </a:cubicBezTo>
                    <a:cubicBezTo>
                      <a:pt x="116" y="293"/>
                      <a:pt x="121" y="288"/>
                      <a:pt x="121" y="282"/>
                    </a:cubicBezTo>
                    <a:cubicBezTo>
                      <a:pt x="121" y="190"/>
                      <a:pt x="121" y="190"/>
                      <a:pt x="121" y="190"/>
                    </a:cubicBezTo>
                    <a:cubicBezTo>
                      <a:pt x="121" y="190"/>
                      <a:pt x="121" y="190"/>
                      <a:pt x="121" y="190"/>
                    </a:cubicBezTo>
                    <a:cubicBezTo>
                      <a:pt x="121" y="185"/>
                      <a:pt x="121" y="185"/>
                      <a:pt x="121" y="185"/>
                    </a:cubicBezTo>
                    <a:cubicBezTo>
                      <a:pt x="124" y="185"/>
                      <a:pt x="127" y="184"/>
                      <a:pt x="129" y="183"/>
                    </a:cubicBezTo>
                    <a:cubicBezTo>
                      <a:pt x="129" y="183"/>
                      <a:pt x="129" y="183"/>
                      <a:pt x="129" y="183"/>
                    </a:cubicBezTo>
                    <a:cubicBezTo>
                      <a:pt x="134" y="189"/>
                      <a:pt x="144" y="200"/>
                      <a:pt x="161" y="203"/>
                    </a:cubicBezTo>
                    <a:cubicBezTo>
                      <a:pt x="161" y="315"/>
                      <a:pt x="161" y="315"/>
                      <a:pt x="161" y="315"/>
                    </a:cubicBezTo>
                    <a:cubicBezTo>
                      <a:pt x="161" y="322"/>
                      <a:pt x="167" y="328"/>
                      <a:pt x="174" y="328"/>
                    </a:cubicBezTo>
                    <a:cubicBezTo>
                      <a:pt x="253" y="328"/>
                      <a:pt x="253" y="328"/>
                      <a:pt x="253" y="328"/>
                    </a:cubicBezTo>
                    <a:cubicBezTo>
                      <a:pt x="260" y="328"/>
                      <a:pt x="266" y="322"/>
                      <a:pt x="266" y="315"/>
                    </a:cubicBezTo>
                    <a:cubicBezTo>
                      <a:pt x="266" y="210"/>
                      <a:pt x="266" y="210"/>
                      <a:pt x="266" y="210"/>
                    </a:cubicBezTo>
                    <a:cubicBezTo>
                      <a:pt x="266" y="209"/>
                      <a:pt x="266" y="209"/>
                      <a:pt x="266" y="209"/>
                    </a:cubicBezTo>
                    <a:cubicBezTo>
                      <a:pt x="266" y="203"/>
                      <a:pt x="266" y="203"/>
                      <a:pt x="266" y="203"/>
                    </a:cubicBezTo>
                    <a:cubicBezTo>
                      <a:pt x="282" y="200"/>
                      <a:pt x="293" y="190"/>
                      <a:pt x="297" y="183"/>
                    </a:cubicBezTo>
                    <a:cubicBezTo>
                      <a:pt x="298" y="183"/>
                      <a:pt x="298" y="183"/>
                      <a:pt x="298" y="183"/>
                    </a:cubicBezTo>
                    <a:cubicBezTo>
                      <a:pt x="301" y="183"/>
                      <a:pt x="303" y="185"/>
                      <a:pt x="306" y="185"/>
                    </a:cubicBezTo>
                    <a:cubicBezTo>
                      <a:pt x="306" y="190"/>
                      <a:pt x="306" y="190"/>
                      <a:pt x="306" y="190"/>
                    </a:cubicBezTo>
                    <a:cubicBezTo>
                      <a:pt x="306" y="190"/>
                      <a:pt x="306" y="190"/>
                      <a:pt x="306" y="190"/>
                    </a:cubicBezTo>
                    <a:cubicBezTo>
                      <a:pt x="306" y="282"/>
                      <a:pt x="306" y="282"/>
                      <a:pt x="306" y="282"/>
                    </a:cubicBezTo>
                    <a:cubicBezTo>
                      <a:pt x="306" y="288"/>
                      <a:pt x="311" y="293"/>
                      <a:pt x="317" y="293"/>
                    </a:cubicBezTo>
                    <a:cubicBezTo>
                      <a:pt x="385" y="293"/>
                      <a:pt x="385" y="293"/>
                      <a:pt x="385" y="293"/>
                    </a:cubicBezTo>
                    <a:cubicBezTo>
                      <a:pt x="391" y="293"/>
                      <a:pt x="396" y="288"/>
                      <a:pt x="396" y="282"/>
                    </a:cubicBezTo>
                    <a:cubicBezTo>
                      <a:pt x="396" y="190"/>
                      <a:pt x="396" y="190"/>
                      <a:pt x="396" y="190"/>
                    </a:cubicBezTo>
                    <a:cubicBezTo>
                      <a:pt x="396" y="185"/>
                      <a:pt x="396" y="185"/>
                      <a:pt x="396" y="185"/>
                    </a:cubicBezTo>
                    <a:cubicBezTo>
                      <a:pt x="411" y="182"/>
                      <a:pt x="419" y="173"/>
                      <a:pt x="424" y="168"/>
                    </a:cubicBezTo>
                    <a:cubicBezTo>
                      <a:pt x="426" y="164"/>
                      <a:pt x="427" y="160"/>
                      <a:pt x="427" y="156"/>
                    </a:cubicBezTo>
                    <a:cubicBezTo>
                      <a:pt x="427" y="52"/>
                      <a:pt x="427" y="52"/>
                      <a:pt x="427" y="52"/>
                    </a:cubicBezTo>
                    <a:cubicBezTo>
                      <a:pt x="427" y="29"/>
                      <a:pt x="408" y="10"/>
                      <a:pt x="385" y="10"/>
                    </a:cubicBezTo>
                    <a:close/>
                    <a:moveTo>
                      <a:pt x="113" y="55"/>
                    </a:moveTo>
                    <a:cubicBezTo>
                      <a:pt x="108" y="55"/>
                      <a:pt x="104" y="59"/>
                      <a:pt x="104" y="63"/>
                    </a:cubicBezTo>
                    <a:cubicBezTo>
                      <a:pt x="104" y="180"/>
                      <a:pt x="104" y="180"/>
                      <a:pt x="104" y="180"/>
                    </a:cubicBezTo>
                    <a:cubicBezTo>
                      <a:pt x="104" y="180"/>
                      <a:pt x="104" y="180"/>
                      <a:pt x="104" y="180"/>
                    </a:cubicBezTo>
                    <a:cubicBezTo>
                      <a:pt x="104" y="276"/>
                      <a:pt x="104" y="276"/>
                      <a:pt x="104" y="276"/>
                    </a:cubicBezTo>
                    <a:cubicBezTo>
                      <a:pt x="85" y="276"/>
                      <a:pt x="85" y="276"/>
                      <a:pt x="85" y="276"/>
                    </a:cubicBezTo>
                    <a:cubicBezTo>
                      <a:pt x="85" y="178"/>
                      <a:pt x="85" y="178"/>
                      <a:pt x="85" y="178"/>
                    </a:cubicBezTo>
                    <a:cubicBezTo>
                      <a:pt x="85" y="173"/>
                      <a:pt x="81" y="170"/>
                      <a:pt x="76" y="170"/>
                    </a:cubicBezTo>
                    <a:cubicBezTo>
                      <a:pt x="72" y="170"/>
                      <a:pt x="68" y="173"/>
                      <a:pt x="68" y="178"/>
                    </a:cubicBezTo>
                    <a:cubicBezTo>
                      <a:pt x="68" y="276"/>
                      <a:pt x="68" y="276"/>
                      <a:pt x="68" y="276"/>
                    </a:cubicBezTo>
                    <a:cubicBezTo>
                      <a:pt x="48" y="276"/>
                      <a:pt x="48" y="276"/>
                      <a:pt x="48" y="276"/>
                    </a:cubicBezTo>
                    <a:cubicBezTo>
                      <a:pt x="48" y="190"/>
                      <a:pt x="48" y="190"/>
                      <a:pt x="48" y="190"/>
                    </a:cubicBezTo>
                    <a:cubicBezTo>
                      <a:pt x="48" y="180"/>
                      <a:pt x="48" y="180"/>
                      <a:pt x="48" y="180"/>
                    </a:cubicBezTo>
                    <a:cubicBezTo>
                      <a:pt x="48" y="63"/>
                      <a:pt x="48" y="63"/>
                      <a:pt x="48" y="63"/>
                    </a:cubicBezTo>
                    <a:cubicBezTo>
                      <a:pt x="48" y="59"/>
                      <a:pt x="45" y="55"/>
                      <a:pt x="40" y="55"/>
                    </a:cubicBezTo>
                    <a:cubicBezTo>
                      <a:pt x="35" y="55"/>
                      <a:pt x="31" y="59"/>
                      <a:pt x="31" y="63"/>
                    </a:cubicBezTo>
                    <a:cubicBezTo>
                      <a:pt x="31" y="167"/>
                      <a:pt x="31" y="167"/>
                      <a:pt x="31" y="167"/>
                    </a:cubicBezTo>
                    <a:cubicBezTo>
                      <a:pt x="24" y="165"/>
                      <a:pt x="20" y="160"/>
                      <a:pt x="18" y="158"/>
                    </a:cubicBezTo>
                    <a:cubicBezTo>
                      <a:pt x="17" y="157"/>
                      <a:pt x="17" y="157"/>
                      <a:pt x="17" y="156"/>
                    </a:cubicBezTo>
                    <a:cubicBezTo>
                      <a:pt x="17" y="52"/>
                      <a:pt x="17" y="52"/>
                      <a:pt x="17" y="52"/>
                    </a:cubicBezTo>
                    <a:cubicBezTo>
                      <a:pt x="17" y="38"/>
                      <a:pt x="29" y="27"/>
                      <a:pt x="43" y="27"/>
                    </a:cubicBezTo>
                    <a:cubicBezTo>
                      <a:pt x="110" y="27"/>
                      <a:pt x="110" y="27"/>
                      <a:pt x="110" y="27"/>
                    </a:cubicBezTo>
                    <a:cubicBezTo>
                      <a:pt x="116" y="27"/>
                      <a:pt x="121" y="29"/>
                      <a:pt x="126" y="32"/>
                    </a:cubicBezTo>
                    <a:cubicBezTo>
                      <a:pt x="126" y="33"/>
                      <a:pt x="127" y="33"/>
                      <a:pt x="127" y="33"/>
                    </a:cubicBezTo>
                    <a:cubicBezTo>
                      <a:pt x="126" y="38"/>
                      <a:pt x="125" y="44"/>
                      <a:pt x="125" y="49"/>
                    </a:cubicBezTo>
                    <a:cubicBezTo>
                      <a:pt x="125" y="166"/>
                      <a:pt x="125" y="166"/>
                      <a:pt x="125" y="166"/>
                    </a:cubicBezTo>
                    <a:cubicBezTo>
                      <a:pt x="124" y="167"/>
                      <a:pt x="123" y="167"/>
                      <a:pt x="121" y="167"/>
                    </a:cubicBezTo>
                    <a:cubicBezTo>
                      <a:pt x="121" y="63"/>
                      <a:pt x="121" y="63"/>
                      <a:pt x="121" y="63"/>
                    </a:cubicBezTo>
                    <a:cubicBezTo>
                      <a:pt x="121" y="59"/>
                      <a:pt x="118" y="55"/>
                      <a:pt x="113" y="55"/>
                    </a:cubicBezTo>
                    <a:close/>
                    <a:moveTo>
                      <a:pt x="282" y="169"/>
                    </a:moveTo>
                    <a:cubicBezTo>
                      <a:pt x="282" y="170"/>
                      <a:pt x="282" y="171"/>
                      <a:pt x="281" y="172"/>
                    </a:cubicBezTo>
                    <a:cubicBezTo>
                      <a:pt x="279" y="176"/>
                      <a:pt x="273" y="180"/>
                      <a:pt x="266" y="183"/>
                    </a:cubicBezTo>
                    <a:cubicBezTo>
                      <a:pt x="266" y="61"/>
                      <a:pt x="266" y="61"/>
                      <a:pt x="266" y="61"/>
                    </a:cubicBezTo>
                    <a:cubicBezTo>
                      <a:pt x="266" y="56"/>
                      <a:pt x="261" y="52"/>
                      <a:pt x="256" y="52"/>
                    </a:cubicBezTo>
                    <a:cubicBezTo>
                      <a:pt x="250" y="52"/>
                      <a:pt x="246" y="56"/>
                      <a:pt x="246" y="61"/>
                    </a:cubicBezTo>
                    <a:cubicBezTo>
                      <a:pt x="246" y="197"/>
                      <a:pt x="246" y="197"/>
                      <a:pt x="246" y="197"/>
                    </a:cubicBezTo>
                    <a:cubicBezTo>
                      <a:pt x="246" y="197"/>
                      <a:pt x="246" y="197"/>
                      <a:pt x="246" y="197"/>
                    </a:cubicBezTo>
                    <a:cubicBezTo>
                      <a:pt x="246" y="308"/>
                      <a:pt x="246" y="308"/>
                      <a:pt x="246" y="308"/>
                    </a:cubicBezTo>
                    <a:cubicBezTo>
                      <a:pt x="223" y="308"/>
                      <a:pt x="223" y="308"/>
                      <a:pt x="223" y="308"/>
                    </a:cubicBezTo>
                    <a:cubicBezTo>
                      <a:pt x="223" y="195"/>
                      <a:pt x="223" y="195"/>
                      <a:pt x="223" y="195"/>
                    </a:cubicBezTo>
                    <a:cubicBezTo>
                      <a:pt x="223" y="189"/>
                      <a:pt x="219" y="185"/>
                      <a:pt x="214" y="185"/>
                    </a:cubicBezTo>
                    <a:cubicBezTo>
                      <a:pt x="208" y="185"/>
                      <a:pt x="204" y="189"/>
                      <a:pt x="204" y="195"/>
                    </a:cubicBezTo>
                    <a:cubicBezTo>
                      <a:pt x="204" y="308"/>
                      <a:pt x="204" y="308"/>
                      <a:pt x="204" y="308"/>
                    </a:cubicBezTo>
                    <a:cubicBezTo>
                      <a:pt x="181" y="308"/>
                      <a:pt x="181" y="308"/>
                      <a:pt x="181" y="308"/>
                    </a:cubicBezTo>
                    <a:cubicBezTo>
                      <a:pt x="181" y="209"/>
                      <a:pt x="181" y="209"/>
                      <a:pt x="181" y="209"/>
                    </a:cubicBezTo>
                    <a:cubicBezTo>
                      <a:pt x="181" y="209"/>
                      <a:pt x="181" y="209"/>
                      <a:pt x="181" y="209"/>
                    </a:cubicBezTo>
                    <a:cubicBezTo>
                      <a:pt x="181" y="61"/>
                      <a:pt x="181" y="61"/>
                      <a:pt x="181" y="61"/>
                    </a:cubicBezTo>
                    <a:cubicBezTo>
                      <a:pt x="181" y="56"/>
                      <a:pt x="177" y="52"/>
                      <a:pt x="171" y="52"/>
                    </a:cubicBezTo>
                    <a:cubicBezTo>
                      <a:pt x="165" y="52"/>
                      <a:pt x="161" y="56"/>
                      <a:pt x="161" y="61"/>
                    </a:cubicBezTo>
                    <a:cubicBezTo>
                      <a:pt x="161" y="183"/>
                      <a:pt x="161" y="183"/>
                      <a:pt x="161" y="183"/>
                    </a:cubicBezTo>
                    <a:cubicBezTo>
                      <a:pt x="153" y="180"/>
                      <a:pt x="148" y="175"/>
                      <a:pt x="145" y="171"/>
                    </a:cubicBezTo>
                    <a:cubicBezTo>
                      <a:pt x="144" y="171"/>
                      <a:pt x="144" y="170"/>
                      <a:pt x="144" y="169"/>
                    </a:cubicBezTo>
                    <a:cubicBezTo>
                      <a:pt x="144" y="49"/>
                      <a:pt x="144" y="49"/>
                      <a:pt x="144" y="49"/>
                    </a:cubicBezTo>
                    <a:cubicBezTo>
                      <a:pt x="144" y="33"/>
                      <a:pt x="158" y="19"/>
                      <a:pt x="174" y="19"/>
                    </a:cubicBezTo>
                    <a:cubicBezTo>
                      <a:pt x="253" y="19"/>
                      <a:pt x="253" y="19"/>
                      <a:pt x="253" y="19"/>
                    </a:cubicBezTo>
                    <a:cubicBezTo>
                      <a:pt x="270" y="19"/>
                      <a:pt x="282" y="33"/>
                      <a:pt x="282" y="49"/>
                    </a:cubicBezTo>
                    <a:cubicBezTo>
                      <a:pt x="282" y="169"/>
                      <a:pt x="282" y="169"/>
                      <a:pt x="282" y="169"/>
                    </a:cubicBezTo>
                    <a:cubicBezTo>
                      <a:pt x="282" y="169"/>
                      <a:pt x="282" y="169"/>
                      <a:pt x="282" y="169"/>
                    </a:cubicBezTo>
                    <a:close/>
                    <a:moveTo>
                      <a:pt x="411" y="156"/>
                    </a:moveTo>
                    <a:cubicBezTo>
                      <a:pt x="411" y="157"/>
                      <a:pt x="410" y="157"/>
                      <a:pt x="410" y="158"/>
                    </a:cubicBezTo>
                    <a:cubicBezTo>
                      <a:pt x="407" y="160"/>
                      <a:pt x="403" y="165"/>
                      <a:pt x="396" y="167"/>
                    </a:cubicBezTo>
                    <a:cubicBezTo>
                      <a:pt x="396" y="63"/>
                      <a:pt x="396" y="63"/>
                      <a:pt x="396" y="63"/>
                    </a:cubicBezTo>
                    <a:cubicBezTo>
                      <a:pt x="396" y="59"/>
                      <a:pt x="392" y="55"/>
                      <a:pt x="388" y="55"/>
                    </a:cubicBezTo>
                    <a:cubicBezTo>
                      <a:pt x="383" y="55"/>
                      <a:pt x="379" y="59"/>
                      <a:pt x="379" y="63"/>
                    </a:cubicBezTo>
                    <a:cubicBezTo>
                      <a:pt x="379" y="180"/>
                      <a:pt x="379" y="180"/>
                      <a:pt x="379" y="180"/>
                    </a:cubicBezTo>
                    <a:cubicBezTo>
                      <a:pt x="379" y="190"/>
                      <a:pt x="379" y="190"/>
                      <a:pt x="379" y="190"/>
                    </a:cubicBezTo>
                    <a:cubicBezTo>
                      <a:pt x="379" y="276"/>
                      <a:pt x="379" y="276"/>
                      <a:pt x="379" y="276"/>
                    </a:cubicBezTo>
                    <a:cubicBezTo>
                      <a:pt x="360" y="276"/>
                      <a:pt x="360" y="276"/>
                      <a:pt x="360" y="276"/>
                    </a:cubicBezTo>
                    <a:cubicBezTo>
                      <a:pt x="360" y="178"/>
                      <a:pt x="360" y="178"/>
                      <a:pt x="360" y="178"/>
                    </a:cubicBezTo>
                    <a:cubicBezTo>
                      <a:pt x="360" y="173"/>
                      <a:pt x="356" y="170"/>
                      <a:pt x="351" y="170"/>
                    </a:cubicBezTo>
                    <a:cubicBezTo>
                      <a:pt x="346" y="170"/>
                      <a:pt x="342" y="173"/>
                      <a:pt x="342" y="178"/>
                    </a:cubicBezTo>
                    <a:cubicBezTo>
                      <a:pt x="342" y="276"/>
                      <a:pt x="342" y="276"/>
                      <a:pt x="342" y="276"/>
                    </a:cubicBezTo>
                    <a:cubicBezTo>
                      <a:pt x="323" y="276"/>
                      <a:pt x="323" y="276"/>
                      <a:pt x="323" y="276"/>
                    </a:cubicBezTo>
                    <a:cubicBezTo>
                      <a:pt x="323" y="180"/>
                      <a:pt x="323" y="180"/>
                      <a:pt x="323" y="180"/>
                    </a:cubicBezTo>
                    <a:cubicBezTo>
                      <a:pt x="323" y="180"/>
                      <a:pt x="323" y="180"/>
                      <a:pt x="323" y="180"/>
                    </a:cubicBezTo>
                    <a:cubicBezTo>
                      <a:pt x="323" y="63"/>
                      <a:pt x="323" y="63"/>
                      <a:pt x="323" y="63"/>
                    </a:cubicBezTo>
                    <a:cubicBezTo>
                      <a:pt x="323" y="59"/>
                      <a:pt x="319" y="55"/>
                      <a:pt x="315" y="55"/>
                    </a:cubicBezTo>
                    <a:cubicBezTo>
                      <a:pt x="310" y="55"/>
                      <a:pt x="306" y="59"/>
                      <a:pt x="306" y="63"/>
                    </a:cubicBezTo>
                    <a:cubicBezTo>
                      <a:pt x="306" y="167"/>
                      <a:pt x="306" y="167"/>
                      <a:pt x="306" y="167"/>
                    </a:cubicBezTo>
                    <a:cubicBezTo>
                      <a:pt x="305" y="167"/>
                      <a:pt x="303" y="166"/>
                      <a:pt x="302" y="166"/>
                    </a:cubicBezTo>
                    <a:cubicBezTo>
                      <a:pt x="302" y="49"/>
                      <a:pt x="302" y="49"/>
                      <a:pt x="302" y="49"/>
                    </a:cubicBezTo>
                    <a:cubicBezTo>
                      <a:pt x="302" y="44"/>
                      <a:pt x="302" y="38"/>
                      <a:pt x="300" y="33"/>
                    </a:cubicBezTo>
                    <a:cubicBezTo>
                      <a:pt x="301" y="33"/>
                      <a:pt x="301" y="33"/>
                      <a:pt x="302" y="32"/>
                    </a:cubicBezTo>
                    <a:cubicBezTo>
                      <a:pt x="306" y="29"/>
                      <a:pt x="311" y="27"/>
                      <a:pt x="317" y="27"/>
                    </a:cubicBezTo>
                    <a:cubicBezTo>
                      <a:pt x="385" y="27"/>
                      <a:pt x="385" y="27"/>
                      <a:pt x="385" y="27"/>
                    </a:cubicBezTo>
                    <a:cubicBezTo>
                      <a:pt x="399" y="27"/>
                      <a:pt x="411" y="38"/>
                      <a:pt x="411" y="52"/>
                    </a:cubicBezTo>
                    <a:cubicBezTo>
                      <a:pt x="411" y="156"/>
                      <a:pt x="411" y="156"/>
                      <a:pt x="411" y="156"/>
                    </a:cubicBezTo>
                    <a:cubicBezTo>
                      <a:pt x="411" y="156"/>
                      <a:pt x="411" y="156"/>
                      <a:pt x="411" y="15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29">
                <a:extLst>
                  <a:ext uri="{FF2B5EF4-FFF2-40B4-BE49-F238E27FC236}">
                    <a16:creationId xmlns:a16="http://schemas.microsoft.com/office/drawing/2014/main" id="{041BCA66-DEDC-4F41-A526-FD548FC2462D}"/>
                  </a:ext>
                </a:extLst>
              </p:cNvPr>
              <p:cNvSpPr>
                <a:spLocks noEditPoints="1"/>
              </p:cNvSpPr>
              <p:nvPr/>
            </p:nvSpPr>
            <p:spPr bwMode="auto">
              <a:xfrm>
                <a:off x="868363" y="68263"/>
                <a:ext cx="236538" cy="239713"/>
              </a:xfrm>
              <a:custGeom>
                <a:avLst/>
                <a:gdLst>
                  <a:gd name="T0" fmla="*/ 42 w 84"/>
                  <a:gd name="T1" fmla="*/ 85 h 85"/>
                  <a:gd name="T2" fmla="*/ 84 w 84"/>
                  <a:gd name="T3" fmla="*/ 43 h 85"/>
                  <a:gd name="T4" fmla="*/ 42 w 84"/>
                  <a:gd name="T5" fmla="*/ 0 h 85"/>
                  <a:gd name="T6" fmla="*/ 0 w 84"/>
                  <a:gd name="T7" fmla="*/ 43 h 85"/>
                  <a:gd name="T8" fmla="*/ 42 w 84"/>
                  <a:gd name="T9" fmla="*/ 85 h 85"/>
                  <a:gd name="T10" fmla="*/ 42 w 84"/>
                  <a:gd name="T11" fmla="*/ 16 h 85"/>
                  <a:gd name="T12" fmla="*/ 68 w 84"/>
                  <a:gd name="T13" fmla="*/ 43 h 85"/>
                  <a:gd name="T14" fmla="*/ 42 w 84"/>
                  <a:gd name="T15" fmla="*/ 69 h 85"/>
                  <a:gd name="T16" fmla="*/ 16 w 84"/>
                  <a:gd name="T17" fmla="*/ 43 h 85"/>
                  <a:gd name="T18" fmla="*/ 42 w 84"/>
                  <a:gd name="T19"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5">
                    <a:moveTo>
                      <a:pt x="42" y="85"/>
                    </a:moveTo>
                    <a:cubicBezTo>
                      <a:pt x="66" y="85"/>
                      <a:pt x="84" y="67"/>
                      <a:pt x="84" y="43"/>
                    </a:cubicBezTo>
                    <a:cubicBezTo>
                      <a:pt x="84" y="19"/>
                      <a:pt x="66" y="0"/>
                      <a:pt x="42" y="0"/>
                    </a:cubicBezTo>
                    <a:cubicBezTo>
                      <a:pt x="18" y="0"/>
                      <a:pt x="0" y="19"/>
                      <a:pt x="0" y="43"/>
                    </a:cubicBezTo>
                    <a:cubicBezTo>
                      <a:pt x="0" y="67"/>
                      <a:pt x="18" y="85"/>
                      <a:pt x="42" y="85"/>
                    </a:cubicBezTo>
                    <a:close/>
                    <a:moveTo>
                      <a:pt x="42" y="16"/>
                    </a:moveTo>
                    <a:cubicBezTo>
                      <a:pt x="57" y="16"/>
                      <a:pt x="68" y="28"/>
                      <a:pt x="68" y="43"/>
                    </a:cubicBezTo>
                    <a:cubicBezTo>
                      <a:pt x="68" y="57"/>
                      <a:pt x="57" y="69"/>
                      <a:pt x="42" y="69"/>
                    </a:cubicBezTo>
                    <a:cubicBezTo>
                      <a:pt x="28" y="69"/>
                      <a:pt x="16" y="57"/>
                      <a:pt x="16" y="43"/>
                    </a:cubicBezTo>
                    <a:cubicBezTo>
                      <a:pt x="16" y="28"/>
                      <a:pt x="28" y="16"/>
                      <a:pt x="42" y="16"/>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a:extLst>
              <a:ext uri="{FF2B5EF4-FFF2-40B4-BE49-F238E27FC236}">
                <a16:creationId xmlns:a16="http://schemas.microsoft.com/office/drawing/2014/main" id="{9DAA94F1-9E27-4560-A859-1308904B154C}"/>
              </a:ext>
            </a:extLst>
          </p:cNvPr>
          <p:cNvGrpSpPr/>
          <p:nvPr/>
        </p:nvGrpSpPr>
        <p:grpSpPr>
          <a:xfrm>
            <a:off x="981777" y="3847451"/>
            <a:ext cx="10684042" cy="986699"/>
            <a:chOff x="981777" y="3844130"/>
            <a:chExt cx="10684042" cy="986699"/>
          </a:xfrm>
        </p:grpSpPr>
        <p:sp>
          <p:nvSpPr>
            <p:cNvPr id="60" name="Rectangle 15">
              <a:extLst>
                <a:ext uri="{FF2B5EF4-FFF2-40B4-BE49-F238E27FC236}">
                  <a16:creationId xmlns:a16="http://schemas.microsoft.com/office/drawing/2014/main" id="{63A98631-F491-4AAF-B6B6-464136B917EA}"/>
                </a:ext>
              </a:extLst>
            </p:cNvPr>
            <p:cNvSpPr txBox="1">
              <a:spLocks/>
            </p:cNvSpPr>
            <p:nvPr>
              <p:custDataLst>
                <p:tags r:id="rId7"/>
              </p:custDataLst>
            </p:nvPr>
          </p:nvSpPr>
          <p:spPr bwMode="gray">
            <a:xfrm>
              <a:off x="981777" y="3844130"/>
              <a:ext cx="2035182" cy="986699"/>
            </a:xfrm>
            <a:prstGeom prst="rect">
              <a:avLst/>
            </a:prstGeom>
            <a:solidFill>
              <a:schemeClr val="accent1"/>
            </a:solidFill>
            <a:ln w="19050">
              <a:noFill/>
              <a:miter lim="800000"/>
              <a:headEnd/>
              <a:tailEnd/>
            </a:ln>
            <a:effectLst/>
            <a:extLst/>
          </p:spPr>
          <p:txBody>
            <a:bodyPr vert="horz" wrap="square" lIns="68572" tIns="68572" rIns="68572" bIns="68572"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9808"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buClr>
                  <a:schemeClr val="bg1"/>
                </a:buClr>
              </a:pPr>
              <a:r>
                <a:rPr lang="en-US" sz="1600" b="1" dirty="0">
                  <a:solidFill>
                    <a:schemeClr val="accent2"/>
                  </a:solidFill>
                  <a:cs typeface="Arial" pitchFamily="34" charset="0"/>
                </a:rPr>
                <a:t>Empathy</a:t>
              </a:r>
              <a:br>
                <a:rPr lang="en-US" sz="1600" b="1" dirty="0">
                  <a:solidFill>
                    <a:schemeClr val="accent2"/>
                  </a:solidFill>
                  <a:cs typeface="Arial" pitchFamily="34" charset="0"/>
                </a:rPr>
              </a:br>
              <a:r>
                <a:rPr lang="en-US" sz="1600" b="1" dirty="0">
                  <a:solidFill>
                    <a:schemeClr val="accent2"/>
                  </a:solidFill>
                  <a:cs typeface="Arial" pitchFamily="34" charset="0"/>
                </a:rPr>
                <a:t>Maps</a:t>
              </a:r>
            </a:p>
          </p:txBody>
        </p:sp>
        <p:sp>
          <p:nvSpPr>
            <p:cNvPr id="61" name="TextBox 60">
              <a:extLst>
                <a:ext uri="{FF2B5EF4-FFF2-40B4-BE49-F238E27FC236}">
                  <a16:creationId xmlns:a16="http://schemas.microsoft.com/office/drawing/2014/main" id="{73BF9A98-C031-4E47-8A59-AC6443CCF58C}"/>
                </a:ext>
              </a:extLst>
            </p:cNvPr>
            <p:cNvSpPr txBox="1">
              <a:spLocks/>
            </p:cNvSpPr>
            <p:nvPr>
              <p:custDataLst>
                <p:tags r:id="rId8"/>
              </p:custDataLst>
            </p:nvPr>
          </p:nvSpPr>
          <p:spPr>
            <a:xfrm>
              <a:off x="3194227" y="3921981"/>
              <a:ext cx="8471592" cy="830997"/>
            </a:xfrm>
            <a:prstGeom prst="rect">
              <a:avLst/>
            </a:prstGeom>
          </p:spPr>
          <p:txBody>
            <a:bodyPr vert="horz" wrap="square" lIns="0" tIns="0" rIns="0" bIns="0" rtlCol="0" anchor="ctr"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ts val="0"/>
                </a:spcBef>
              </a:pPr>
              <a:r>
                <a:rPr lang="en-GB" sz="1800" dirty="0"/>
                <a:t>Artefact used to understand a user’s motivation for a particular solution to tasks.</a:t>
              </a:r>
            </a:p>
            <a:p>
              <a:pPr lvl="1">
                <a:spcBef>
                  <a:spcPts val="0"/>
                </a:spcBef>
              </a:pPr>
              <a:r>
                <a:rPr lang="en-GB" sz="1800" dirty="0"/>
                <a:t>Allow you to consider and examine your target user’s greatest motivations, desires and hurdles when it comes to your business or product</a:t>
              </a:r>
            </a:p>
          </p:txBody>
        </p:sp>
        <p:grpSp>
          <p:nvGrpSpPr>
            <p:cNvPr id="62" name="CustomIcon">
              <a:extLst>
                <a:ext uri="{FF2B5EF4-FFF2-40B4-BE49-F238E27FC236}">
                  <a16:creationId xmlns:a16="http://schemas.microsoft.com/office/drawing/2014/main" id="{E82FC5E7-B0CD-48CF-838C-B662CE7C7845}"/>
                </a:ext>
              </a:extLst>
            </p:cNvPr>
            <p:cNvGrpSpPr>
              <a:grpSpLocks noChangeAspect="1"/>
            </p:cNvGrpSpPr>
            <p:nvPr>
              <p:custDataLst>
                <p:tags r:id="rId9"/>
              </p:custDataLst>
            </p:nvPr>
          </p:nvGrpSpPr>
          <p:grpSpPr>
            <a:xfrm>
              <a:off x="2395757" y="4077095"/>
              <a:ext cx="525472" cy="520768"/>
              <a:chOff x="-1588" y="0"/>
              <a:chExt cx="6918326" cy="6856413"/>
            </a:xfrm>
            <a:solidFill>
              <a:schemeClr val="accent2"/>
            </a:solidFill>
          </p:grpSpPr>
          <p:sp>
            <p:nvSpPr>
              <p:cNvPr id="63" name="Freeform 133">
                <a:extLst>
                  <a:ext uri="{FF2B5EF4-FFF2-40B4-BE49-F238E27FC236}">
                    <a16:creationId xmlns:a16="http://schemas.microsoft.com/office/drawing/2014/main" id="{BF441EA2-6612-4729-B318-2D902695A2D8}"/>
                  </a:ext>
                </a:extLst>
              </p:cNvPr>
              <p:cNvSpPr>
                <a:spLocks noEditPoints="1"/>
              </p:cNvSpPr>
              <p:nvPr/>
            </p:nvSpPr>
            <p:spPr bwMode="auto">
              <a:xfrm>
                <a:off x="715963" y="184150"/>
                <a:ext cx="1216025" cy="1217613"/>
              </a:xfrm>
              <a:custGeom>
                <a:avLst/>
                <a:gdLst>
                  <a:gd name="T0" fmla="*/ 284 w 568"/>
                  <a:gd name="T1" fmla="*/ 568 h 568"/>
                  <a:gd name="T2" fmla="*/ 568 w 568"/>
                  <a:gd name="T3" fmla="*/ 284 h 568"/>
                  <a:gd name="T4" fmla="*/ 284 w 568"/>
                  <a:gd name="T5" fmla="*/ 0 h 568"/>
                  <a:gd name="T6" fmla="*/ 0 w 568"/>
                  <a:gd name="T7" fmla="*/ 284 h 568"/>
                  <a:gd name="T8" fmla="*/ 284 w 568"/>
                  <a:gd name="T9" fmla="*/ 568 h 568"/>
                  <a:gd name="T10" fmla="*/ 284 w 568"/>
                  <a:gd name="T11" fmla="*/ 140 h 568"/>
                  <a:gd name="T12" fmla="*/ 428 w 568"/>
                  <a:gd name="T13" fmla="*/ 284 h 568"/>
                  <a:gd name="T14" fmla="*/ 284 w 568"/>
                  <a:gd name="T15" fmla="*/ 428 h 568"/>
                  <a:gd name="T16" fmla="*/ 140 w 568"/>
                  <a:gd name="T17" fmla="*/ 284 h 568"/>
                  <a:gd name="T18" fmla="*/ 284 w 568"/>
                  <a:gd name="T19" fmla="*/ 14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68">
                    <a:moveTo>
                      <a:pt x="284" y="568"/>
                    </a:moveTo>
                    <a:cubicBezTo>
                      <a:pt x="440" y="568"/>
                      <a:pt x="568" y="441"/>
                      <a:pt x="568" y="284"/>
                    </a:cubicBezTo>
                    <a:cubicBezTo>
                      <a:pt x="568" y="127"/>
                      <a:pt x="440" y="0"/>
                      <a:pt x="284" y="0"/>
                    </a:cubicBezTo>
                    <a:cubicBezTo>
                      <a:pt x="127" y="0"/>
                      <a:pt x="0" y="127"/>
                      <a:pt x="0" y="284"/>
                    </a:cubicBezTo>
                    <a:cubicBezTo>
                      <a:pt x="0" y="441"/>
                      <a:pt x="127" y="568"/>
                      <a:pt x="284" y="568"/>
                    </a:cubicBezTo>
                    <a:close/>
                    <a:moveTo>
                      <a:pt x="284" y="140"/>
                    </a:moveTo>
                    <a:cubicBezTo>
                      <a:pt x="363" y="140"/>
                      <a:pt x="428" y="204"/>
                      <a:pt x="428" y="284"/>
                    </a:cubicBezTo>
                    <a:cubicBezTo>
                      <a:pt x="428" y="363"/>
                      <a:pt x="363" y="428"/>
                      <a:pt x="284" y="428"/>
                    </a:cubicBezTo>
                    <a:cubicBezTo>
                      <a:pt x="204" y="428"/>
                      <a:pt x="140" y="363"/>
                      <a:pt x="140" y="284"/>
                    </a:cubicBezTo>
                    <a:cubicBezTo>
                      <a:pt x="140" y="204"/>
                      <a:pt x="204" y="140"/>
                      <a:pt x="284" y="14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4">
                <a:extLst>
                  <a:ext uri="{FF2B5EF4-FFF2-40B4-BE49-F238E27FC236}">
                    <a16:creationId xmlns:a16="http://schemas.microsoft.com/office/drawing/2014/main" id="{D4302514-0020-49E9-AB4D-088DA8566EBA}"/>
                  </a:ext>
                </a:extLst>
              </p:cNvPr>
              <p:cNvSpPr>
                <a:spLocks/>
              </p:cNvSpPr>
              <p:nvPr/>
            </p:nvSpPr>
            <p:spPr bwMode="auto">
              <a:xfrm>
                <a:off x="-1588" y="1592263"/>
                <a:ext cx="1951038" cy="4903788"/>
              </a:xfrm>
              <a:custGeom>
                <a:avLst/>
                <a:gdLst>
                  <a:gd name="T0" fmla="*/ 841 w 911"/>
                  <a:gd name="T1" fmla="*/ 2149 h 2289"/>
                  <a:gd name="T2" fmla="*/ 771 w 911"/>
                  <a:gd name="T3" fmla="*/ 2149 h 2289"/>
                  <a:gd name="T4" fmla="*/ 691 w 911"/>
                  <a:gd name="T5" fmla="*/ 2069 h 2289"/>
                  <a:gd name="T6" fmla="*/ 691 w 911"/>
                  <a:gd name="T7" fmla="*/ 1305 h 2289"/>
                  <a:gd name="T8" fmla="*/ 691 w 911"/>
                  <a:gd name="T9" fmla="*/ 1242 h 2289"/>
                  <a:gd name="T10" fmla="*/ 621 w 911"/>
                  <a:gd name="T11" fmla="*/ 1172 h 2289"/>
                  <a:gd name="T12" fmla="*/ 551 w 911"/>
                  <a:gd name="T13" fmla="*/ 1242 h 2289"/>
                  <a:gd name="T14" fmla="*/ 551 w 911"/>
                  <a:gd name="T15" fmla="*/ 1284 h 2289"/>
                  <a:gd name="T16" fmla="*/ 551 w 911"/>
                  <a:gd name="T17" fmla="*/ 1298 h 2289"/>
                  <a:gd name="T18" fmla="*/ 551 w 911"/>
                  <a:gd name="T19" fmla="*/ 1305 h 2289"/>
                  <a:gd name="T20" fmla="*/ 551 w 911"/>
                  <a:gd name="T21" fmla="*/ 2069 h 2289"/>
                  <a:gd name="T22" fmla="*/ 471 w 911"/>
                  <a:gd name="T23" fmla="*/ 2149 h 2289"/>
                  <a:gd name="T24" fmla="*/ 454 w 911"/>
                  <a:gd name="T25" fmla="*/ 2149 h 2289"/>
                  <a:gd name="T26" fmla="*/ 374 w 911"/>
                  <a:gd name="T27" fmla="*/ 2069 h 2289"/>
                  <a:gd name="T28" fmla="*/ 374 w 911"/>
                  <a:gd name="T29" fmla="*/ 1233 h 2289"/>
                  <a:gd name="T30" fmla="*/ 374 w 911"/>
                  <a:gd name="T31" fmla="*/ 1183 h 2289"/>
                  <a:gd name="T32" fmla="*/ 374 w 911"/>
                  <a:gd name="T33" fmla="*/ 966 h 2289"/>
                  <a:gd name="T34" fmla="*/ 576 w 911"/>
                  <a:gd name="T35" fmla="*/ 966 h 2289"/>
                  <a:gd name="T36" fmla="*/ 646 w 911"/>
                  <a:gd name="T37" fmla="*/ 896 h 2289"/>
                  <a:gd name="T38" fmla="*/ 576 w 911"/>
                  <a:gd name="T39" fmla="*/ 826 h 2289"/>
                  <a:gd name="T40" fmla="*/ 374 w 911"/>
                  <a:gd name="T41" fmla="*/ 826 h 2289"/>
                  <a:gd name="T42" fmla="*/ 374 w 911"/>
                  <a:gd name="T43" fmla="*/ 447 h 2289"/>
                  <a:gd name="T44" fmla="*/ 304 w 911"/>
                  <a:gd name="T45" fmla="*/ 377 h 2289"/>
                  <a:gd name="T46" fmla="*/ 234 w 911"/>
                  <a:gd name="T47" fmla="*/ 447 h 2289"/>
                  <a:gd name="T48" fmla="*/ 234 w 911"/>
                  <a:gd name="T49" fmla="*/ 1157 h 2289"/>
                  <a:gd name="T50" fmla="*/ 140 w 911"/>
                  <a:gd name="T51" fmla="*/ 1029 h 2289"/>
                  <a:gd name="T52" fmla="*/ 140 w 911"/>
                  <a:gd name="T53" fmla="*/ 274 h 2289"/>
                  <a:gd name="T54" fmla="*/ 274 w 911"/>
                  <a:gd name="T55" fmla="*/ 140 h 2289"/>
                  <a:gd name="T56" fmla="*/ 621 w 911"/>
                  <a:gd name="T57" fmla="*/ 140 h 2289"/>
                  <a:gd name="T58" fmla="*/ 691 w 911"/>
                  <a:gd name="T59" fmla="*/ 70 h 2289"/>
                  <a:gd name="T60" fmla="*/ 621 w 911"/>
                  <a:gd name="T61" fmla="*/ 0 h 2289"/>
                  <a:gd name="T62" fmla="*/ 274 w 911"/>
                  <a:gd name="T63" fmla="*/ 0 h 2289"/>
                  <a:gd name="T64" fmla="*/ 0 w 911"/>
                  <a:gd name="T65" fmla="*/ 274 h 2289"/>
                  <a:gd name="T66" fmla="*/ 0 w 911"/>
                  <a:gd name="T67" fmla="*/ 1029 h 2289"/>
                  <a:gd name="T68" fmla="*/ 234 w 911"/>
                  <a:gd name="T69" fmla="*/ 1300 h 2289"/>
                  <a:gd name="T70" fmla="*/ 234 w 911"/>
                  <a:gd name="T71" fmla="*/ 2069 h 2289"/>
                  <a:gd name="T72" fmla="*/ 454 w 911"/>
                  <a:gd name="T73" fmla="*/ 2289 h 2289"/>
                  <a:gd name="T74" fmla="*/ 471 w 911"/>
                  <a:gd name="T75" fmla="*/ 2289 h 2289"/>
                  <a:gd name="T76" fmla="*/ 621 w 911"/>
                  <a:gd name="T77" fmla="*/ 2230 h 2289"/>
                  <a:gd name="T78" fmla="*/ 771 w 911"/>
                  <a:gd name="T79" fmla="*/ 2289 h 2289"/>
                  <a:gd name="T80" fmla="*/ 841 w 911"/>
                  <a:gd name="T81" fmla="*/ 2289 h 2289"/>
                  <a:gd name="T82" fmla="*/ 911 w 911"/>
                  <a:gd name="T83" fmla="*/ 2219 h 2289"/>
                  <a:gd name="T84" fmla="*/ 841 w 911"/>
                  <a:gd name="T85" fmla="*/ 2149 h 2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1" h="2289">
                    <a:moveTo>
                      <a:pt x="841" y="2149"/>
                    </a:moveTo>
                    <a:cubicBezTo>
                      <a:pt x="771" y="2149"/>
                      <a:pt x="771" y="2149"/>
                      <a:pt x="771" y="2149"/>
                    </a:cubicBezTo>
                    <a:cubicBezTo>
                      <a:pt x="727" y="2149"/>
                      <a:pt x="691" y="2113"/>
                      <a:pt x="691" y="2069"/>
                    </a:cubicBezTo>
                    <a:cubicBezTo>
                      <a:pt x="691" y="1305"/>
                      <a:pt x="691" y="1305"/>
                      <a:pt x="691" y="1305"/>
                    </a:cubicBezTo>
                    <a:cubicBezTo>
                      <a:pt x="691" y="1242"/>
                      <a:pt x="691" y="1242"/>
                      <a:pt x="691" y="1242"/>
                    </a:cubicBezTo>
                    <a:cubicBezTo>
                      <a:pt x="691" y="1204"/>
                      <a:pt x="660" y="1172"/>
                      <a:pt x="621" y="1172"/>
                    </a:cubicBezTo>
                    <a:cubicBezTo>
                      <a:pt x="583" y="1172"/>
                      <a:pt x="551" y="1204"/>
                      <a:pt x="551" y="1242"/>
                    </a:cubicBezTo>
                    <a:cubicBezTo>
                      <a:pt x="551" y="1284"/>
                      <a:pt x="551" y="1284"/>
                      <a:pt x="551" y="1284"/>
                    </a:cubicBezTo>
                    <a:cubicBezTo>
                      <a:pt x="551" y="1288"/>
                      <a:pt x="551" y="1293"/>
                      <a:pt x="551" y="1298"/>
                    </a:cubicBezTo>
                    <a:cubicBezTo>
                      <a:pt x="551" y="1300"/>
                      <a:pt x="551" y="1302"/>
                      <a:pt x="551" y="1305"/>
                    </a:cubicBezTo>
                    <a:cubicBezTo>
                      <a:pt x="551" y="2069"/>
                      <a:pt x="551" y="2069"/>
                      <a:pt x="551" y="2069"/>
                    </a:cubicBezTo>
                    <a:cubicBezTo>
                      <a:pt x="551" y="2113"/>
                      <a:pt x="515" y="2149"/>
                      <a:pt x="471" y="2149"/>
                    </a:cubicBezTo>
                    <a:cubicBezTo>
                      <a:pt x="454" y="2149"/>
                      <a:pt x="454" y="2149"/>
                      <a:pt x="454" y="2149"/>
                    </a:cubicBezTo>
                    <a:cubicBezTo>
                      <a:pt x="410" y="2149"/>
                      <a:pt x="374" y="2113"/>
                      <a:pt x="374" y="2069"/>
                    </a:cubicBezTo>
                    <a:cubicBezTo>
                      <a:pt x="374" y="1233"/>
                      <a:pt x="374" y="1233"/>
                      <a:pt x="374" y="1233"/>
                    </a:cubicBezTo>
                    <a:cubicBezTo>
                      <a:pt x="374" y="1183"/>
                      <a:pt x="374" y="1183"/>
                      <a:pt x="374" y="1183"/>
                    </a:cubicBezTo>
                    <a:cubicBezTo>
                      <a:pt x="374" y="966"/>
                      <a:pt x="374" y="966"/>
                      <a:pt x="374" y="966"/>
                    </a:cubicBezTo>
                    <a:cubicBezTo>
                      <a:pt x="576" y="966"/>
                      <a:pt x="576" y="966"/>
                      <a:pt x="576" y="966"/>
                    </a:cubicBezTo>
                    <a:cubicBezTo>
                      <a:pt x="615" y="966"/>
                      <a:pt x="646" y="934"/>
                      <a:pt x="646" y="896"/>
                    </a:cubicBezTo>
                    <a:cubicBezTo>
                      <a:pt x="646" y="857"/>
                      <a:pt x="615" y="826"/>
                      <a:pt x="576" y="826"/>
                    </a:cubicBezTo>
                    <a:cubicBezTo>
                      <a:pt x="374" y="826"/>
                      <a:pt x="374" y="826"/>
                      <a:pt x="374" y="826"/>
                    </a:cubicBezTo>
                    <a:cubicBezTo>
                      <a:pt x="374" y="447"/>
                      <a:pt x="374" y="447"/>
                      <a:pt x="374" y="447"/>
                    </a:cubicBezTo>
                    <a:cubicBezTo>
                      <a:pt x="374" y="409"/>
                      <a:pt x="342" y="377"/>
                      <a:pt x="304" y="377"/>
                    </a:cubicBezTo>
                    <a:cubicBezTo>
                      <a:pt x="265" y="377"/>
                      <a:pt x="234" y="409"/>
                      <a:pt x="234" y="447"/>
                    </a:cubicBezTo>
                    <a:cubicBezTo>
                      <a:pt x="234" y="1157"/>
                      <a:pt x="234" y="1157"/>
                      <a:pt x="234" y="1157"/>
                    </a:cubicBezTo>
                    <a:cubicBezTo>
                      <a:pt x="179" y="1140"/>
                      <a:pt x="140" y="1089"/>
                      <a:pt x="140" y="1029"/>
                    </a:cubicBezTo>
                    <a:cubicBezTo>
                      <a:pt x="140" y="274"/>
                      <a:pt x="140" y="274"/>
                      <a:pt x="140" y="274"/>
                    </a:cubicBezTo>
                    <a:cubicBezTo>
                      <a:pt x="140" y="200"/>
                      <a:pt x="200" y="140"/>
                      <a:pt x="274" y="140"/>
                    </a:cubicBezTo>
                    <a:cubicBezTo>
                      <a:pt x="621" y="140"/>
                      <a:pt x="621" y="140"/>
                      <a:pt x="621" y="140"/>
                    </a:cubicBezTo>
                    <a:cubicBezTo>
                      <a:pt x="660" y="140"/>
                      <a:pt x="691" y="108"/>
                      <a:pt x="691" y="70"/>
                    </a:cubicBezTo>
                    <a:cubicBezTo>
                      <a:pt x="691" y="31"/>
                      <a:pt x="660" y="0"/>
                      <a:pt x="621" y="0"/>
                    </a:cubicBezTo>
                    <a:cubicBezTo>
                      <a:pt x="274" y="0"/>
                      <a:pt x="274" y="0"/>
                      <a:pt x="274" y="0"/>
                    </a:cubicBezTo>
                    <a:cubicBezTo>
                      <a:pt x="123" y="0"/>
                      <a:pt x="0" y="123"/>
                      <a:pt x="0" y="274"/>
                    </a:cubicBezTo>
                    <a:cubicBezTo>
                      <a:pt x="0" y="1029"/>
                      <a:pt x="0" y="1029"/>
                      <a:pt x="0" y="1029"/>
                    </a:cubicBezTo>
                    <a:cubicBezTo>
                      <a:pt x="0" y="1167"/>
                      <a:pt x="101" y="1281"/>
                      <a:pt x="234" y="1300"/>
                    </a:cubicBezTo>
                    <a:cubicBezTo>
                      <a:pt x="234" y="2069"/>
                      <a:pt x="234" y="2069"/>
                      <a:pt x="234" y="2069"/>
                    </a:cubicBezTo>
                    <a:cubicBezTo>
                      <a:pt x="234" y="2190"/>
                      <a:pt x="332" y="2289"/>
                      <a:pt x="454" y="2289"/>
                    </a:cubicBezTo>
                    <a:cubicBezTo>
                      <a:pt x="471" y="2289"/>
                      <a:pt x="471" y="2289"/>
                      <a:pt x="471" y="2289"/>
                    </a:cubicBezTo>
                    <a:cubicBezTo>
                      <a:pt x="529" y="2289"/>
                      <a:pt x="582" y="2266"/>
                      <a:pt x="621" y="2230"/>
                    </a:cubicBezTo>
                    <a:cubicBezTo>
                      <a:pt x="661" y="2266"/>
                      <a:pt x="713" y="2289"/>
                      <a:pt x="771" y="2289"/>
                    </a:cubicBezTo>
                    <a:cubicBezTo>
                      <a:pt x="841" y="2289"/>
                      <a:pt x="841" y="2289"/>
                      <a:pt x="841" y="2289"/>
                    </a:cubicBezTo>
                    <a:cubicBezTo>
                      <a:pt x="880" y="2289"/>
                      <a:pt x="911" y="2257"/>
                      <a:pt x="911" y="2219"/>
                    </a:cubicBezTo>
                    <a:cubicBezTo>
                      <a:pt x="911" y="2180"/>
                      <a:pt x="880" y="2149"/>
                      <a:pt x="841" y="2149"/>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35">
                <a:extLst>
                  <a:ext uri="{FF2B5EF4-FFF2-40B4-BE49-F238E27FC236}">
                    <a16:creationId xmlns:a16="http://schemas.microsoft.com/office/drawing/2014/main" id="{E273F289-400F-45DB-B956-E1128DF39AE1}"/>
                  </a:ext>
                </a:extLst>
              </p:cNvPr>
              <p:cNvSpPr>
                <a:spLocks noEditPoints="1"/>
              </p:cNvSpPr>
              <p:nvPr/>
            </p:nvSpPr>
            <p:spPr bwMode="auto">
              <a:xfrm>
                <a:off x="2270125" y="0"/>
                <a:ext cx="1289050" cy="1289050"/>
              </a:xfrm>
              <a:custGeom>
                <a:avLst/>
                <a:gdLst>
                  <a:gd name="T0" fmla="*/ 301 w 602"/>
                  <a:gd name="T1" fmla="*/ 602 h 602"/>
                  <a:gd name="T2" fmla="*/ 602 w 602"/>
                  <a:gd name="T3" fmla="*/ 301 h 602"/>
                  <a:gd name="T4" fmla="*/ 301 w 602"/>
                  <a:gd name="T5" fmla="*/ 0 h 602"/>
                  <a:gd name="T6" fmla="*/ 0 w 602"/>
                  <a:gd name="T7" fmla="*/ 301 h 602"/>
                  <a:gd name="T8" fmla="*/ 301 w 602"/>
                  <a:gd name="T9" fmla="*/ 602 h 602"/>
                  <a:gd name="T10" fmla="*/ 301 w 602"/>
                  <a:gd name="T11" fmla="*/ 140 h 602"/>
                  <a:gd name="T12" fmla="*/ 462 w 602"/>
                  <a:gd name="T13" fmla="*/ 301 h 602"/>
                  <a:gd name="T14" fmla="*/ 301 w 602"/>
                  <a:gd name="T15" fmla="*/ 462 h 602"/>
                  <a:gd name="T16" fmla="*/ 140 w 602"/>
                  <a:gd name="T17" fmla="*/ 301 h 602"/>
                  <a:gd name="T18" fmla="*/ 301 w 602"/>
                  <a:gd name="T19" fmla="*/ 14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602">
                    <a:moveTo>
                      <a:pt x="301" y="602"/>
                    </a:moveTo>
                    <a:cubicBezTo>
                      <a:pt x="467" y="602"/>
                      <a:pt x="602" y="467"/>
                      <a:pt x="602" y="301"/>
                    </a:cubicBezTo>
                    <a:cubicBezTo>
                      <a:pt x="602" y="135"/>
                      <a:pt x="467" y="0"/>
                      <a:pt x="301" y="0"/>
                    </a:cubicBezTo>
                    <a:cubicBezTo>
                      <a:pt x="135" y="0"/>
                      <a:pt x="0" y="135"/>
                      <a:pt x="0" y="301"/>
                    </a:cubicBezTo>
                    <a:cubicBezTo>
                      <a:pt x="0" y="467"/>
                      <a:pt x="135" y="602"/>
                      <a:pt x="301" y="602"/>
                    </a:cubicBezTo>
                    <a:close/>
                    <a:moveTo>
                      <a:pt x="301" y="140"/>
                    </a:moveTo>
                    <a:cubicBezTo>
                      <a:pt x="389" y="140"/>
                      <a:pt x="462" y="212"/>
                      <a:pt x="462" y="301"/>
                    </a:cubicBezTo>
                    <a:cubicBezTo>
                      <a:pt x="462" y="390"/>
                      <a:pt x="389" y="462"/>
                      <a:pt x="301" y="462"/>
                    </a:cubicBezTo>
                    <a:cubicBezTo>
                      <a:pt x="212" y="462"/>
                      <a:pt x="140" y="390"/>
                      <a:pt x="140" y="301"/>
                    </a:cubicBezTo>
                    <a:cubicBezTo>
                      <a:pt x="140" y="212"/>
                      <a:pt x="212" y="140"/>
                      <a:pt x="301" y="14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36">
                <a:extLst>
                  <a:ext uri="{FF2B5EF4-FFF2-40B4-BE49-F238E27FC236}">
                    <a16:creationId xmlns:a16="http://schemas.microsoft.com/office/drawing/2014/main" id="{BF2CF63B-28C5-4B1F-8F65-3DA7BB54A858}"/>
                  </a:ext>
                </a:extLst>
              </p:cNvPr>
              <p:cNvSpPr>
                <a:spLocks noEditPoints="1"/>
              </p:cNvSpPr>
              <p:nvPr/>
            </p:nvSpPr>
            <p:spPr bwMode="auto">
              <a:xfrm>
                <a:off x="1625600" y="1263650"/>
                <a:ext cx="5291138" cy="5592763"/>
              </a:xfrm>
              <a:custGeom>
                <a:avLst/>
                <a:gdLst>
                  <a:gd name="T0" fmla="*/ 2027 w 2471"/>
                  <a:gd name="T1" fmla="*/ 1388 h 2610"/>
                  <a:gd name="T2" fmla="*/ 1665 w 2471"/>
                  <a:gd name="T3" fmla="*/ 1243 h 2610"/>
                  <a:gd name="T4" fmla="*/ 1073 w 2471"/>
                  <a:gd name="T5" fmla="*/ 0 h 2610"/>
                  <a:gd name="T6" fmla="*/ 638 w 2471"/>
                  <a:gd name="T7" fmla="*/ 124 h 2610"/>
                  <a:gd name="T8" fmla="*/ 3 w 2471"/>
                  <a:gd name="T9" fmla="*/ 419 h 2610"/>
                  <a:gd name="T10" fmla="*/ 90 w 2471"/>
                  <a:gd name="T11" fmla="*/ 1357 h 2610"/>
                  <a:gd name="T12" fmla="*/ 19 w 2471"/>
                  <a:gd name="T13" fmla="*/ 1870 h 2610"/>
                  <a:gd name="T14" fmla="*/ 229 w 2471"/>
                  <a:gd name="T15" fmla="*/ 1895 h 2610"/>
                  <a:gd name="T16" fmla="*/ 449 w 2471"/>
                  <a:gd name="T17" fmla="*/ 2610 h 2610"/>
                  <a:gd name="T18" fmla="*/ 616 w 2471"/>
                  <a:gd name="T19" fmla="*/ 2551 h 2610"/>
                  <a:gd name="T20" fmla="*/ 784 w 2471"/>
                  <a:gd name="T21" fmla="*/ 2610 h 2610"/>
                  <a:gd name="T22" fmla="*/ 1004 w 2471"/>
                  <a:gd name="T23" fmla="*/ 1895 h 2610"/>
                  <a:gd name="T24" fmla="*/ 1223 w 2471"/>
                  <a:gd name="T25" fmla="*/ 1825 h 2610"/>
                  <a:gd name="T26" fmla="*/ 934 w 2471"/>
                  <a:gd name="T27" fmla="*/ 1755 h 2610"/>
                  <a:gd name="T28" fmla="*/ 934 w 2471"/>
                  <a:gd name="T29" fmla="*/ 1755 h 2610"/>
                  <a:gd name="T30" fmla="*/ 616 w 2471"/>
                  <a:gd name="T31" fmla="*/ 1755 h 2610"/>
                  <a:gd name="T32" fmla="*/ 157 w 2471"/>
                  <a:gd name="T33" fmla="*/ 1755 h 2610"/>
                  <a:gd name="T34" fmla="*/ 299 w 2471"/>
                  <a:gd name="T35" fmla="*/ 1176 h 2610"/>
                  <a:gd name="T36" fmla="*/ 167 w 2471"/>
                  <a:gd name="T37" fmla="*/ 1127 h 2610"/>
                  <a:gd name="T38" fmla="*/ 143 w 2471"/>
                  <a:gd name="T39" fmla="*/ 1148 h 2610"/>
                  <a:gd name="T40" fmla="*/ 298 w 2471"/>
                  <a:gd name="T41" fmla="*/ 264 h 2610"/>
                  <a:gd name="T42" fmla="*/ 310 w 2471"/>
                  <a:gd name="T43" fmla="*/ 762 h 2610"/>
                  <a:gd name="T44" fmla="*/ 1567 w 2471"/>
                  <a:gd name="T45" fmla="*/ 1343 h 2610"/>
                  <a:gd name="T46" fmla="*/ 1693 w 2471"/>
                  <a:gd name="T47" fmla="*/ 1722 h 2610"/>
                  <a:gd name="T48" fmla="*/ 2212 w 2471"/>
                  <a:gd name="T49" fmla="*/ 2143 h 2610"/>
                  <a:gd name="T50" fmla="*/ 2379 w 2471"/>
                  <a:gd name="T51" fmla="*/ 1740 h 2610"/>
                  <a:gd name="T52" fmla="*/ 449 w 2471"/>
                  <a:gd name="T53" fmla="*/ 2470 h 2610"/>
                  <a:gd name="T54" fmla="*/ 369 w 2471"/>
                  <a:gd name="T55" fmla="*/ 1895 h 2610"/>
                  <a:gd name="T56" fmla="*/ 546 w 2471"/>
                  <a:gd name="T57" fmla="*/ 2390 h 2610"/>
                  <a:gd name="T58" fmla="*/ 864 w 2471"/>
                  <a:gd name="T59" fmla="*/ 2390 h 2610"/>
                  <a:gd name="T60" fmla="*/ 766 w 2471"/>
                  <a:gd name="T61" fmla="*/ 2470 h 2610"/>
                  <a:gd name="T62" fmla="*/ 686 w 2471"/>
                  <a:gd name="T63" fmla="*/ 1895 h 2610"/>
                  <a:gd name="T64" fmla="*/ 864 w 2471"/>
                  <a:gd name="T65" fmla="*/ 2390 h 2610"/>
                  <a:gd name="T66" fmla="*/ 450 w 2471"/>
                  <a:gd name="T67" fmla="*/ 762 h 2610"/>
                  <a:gd name="T68" fmla="*/ 1695 w 2471"/>
                  <a:gd name="T69" fmla="*/ 762 h 2610"/>
                  <a:gd name="T70" fmla="*/ 2280 w 2471"/>
                  <a:gd name="T71" fmla="*/ 1975 h 2610"/>
                  <a:gd name="T72" fmla="*/ 1792 w 2471"/>
                  <a:gd name="T73" fmla="*/ 1623 h 2610"/>
                  <a:gd name="T74" fmla="*/ 1860 w 2471"/>
                  <a:gd name="T75" fmla="*/ 1459 h 2610"/>
                  <a:gd name="T76" fmla="*/ 2280 w 2471"/>
                  <a:gd name="T77" fmla="*/ 1839 h 2610"/>
                  <a:gd name="T78" fmla="*/ 2280 w 2471"/>
                  <a:gd name="T79" fmla="*/ 1975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1" h="2610">
                    <a:moveTo>
                      <a:pt x="2379" y="1740"/>
                    </a:moveTo>
                    <a:cubicBezTo>
                      <a:pt x="2027" y="1388"/>
                      <a:pt x="2027" y="1388"/>
                      <a:pt x="2027" y="1388"/>
                    </a:cubicBezTo>
                    <a:cubicBezTo>
                      <a:pt x="1953" y="1314"/>
                      <a:pt x="1842" y="1299"/>
                      <a:pt x="1754" y="1344"/>
                    </a:cubicBezTo>
                    <a:cubicBezTo>
                      <a:pt x="1665" y="1243"/>
                      <a:pt x="1665" y="1243"/>
                      <a:pt x="1665" y="1243"/>
                    </a:cubicBezTo>
                    <a:cubicBezTo>
                      <a:pt x="1771" y="1112"/>
                      <a:pt x="1835" y="944"/>
                      <a:pt x="1835" y="762"/>
                    </a:cubicBezTo>
                    <a:cubicBezTo>
                      <a:pt x="1835" y="342"/>
                      <a:pt x="1493" y="0"/>
                      <a:pt x="1073" y="0"/>
                    </a:cubicBezTo>
                    <a:cubicBezTo>
                      <a:pt x="918" y="0"/>
                      <a:pt x="774" y="46"/>
                      <a:pt x="653" y="126"/>
                    </a:cubicBezTo>
                    <a:cubicBezTo>
                      <a:pt x="648" y="124"/>
                      <a:pt x="643" y="124"/>
                      <a:pt x="638" y="124"/>
                    </a:cubicBezTo>
                    <a:cubicBezTo>
                      <a:pt x="298" y="124"/>
                      <a:pt x="298" y="124"/>
                      <a:pt x="298" y="124"/>
                    </a:cubicBezTo>
                    <a:cubicBezTo>
                      <a:pt x="135" y="124"/>
                      <a:pt x="3" y="256"/>
                      <a:pt x="3" y="419"/>
                    </a:cubicBezTo>
                    <a:cubicBezTo>
                      <a:pt x="3" y="1148"/>
                      <a:pt x="3" y="1148"/>
                      <a:pt x="3" y="1148"/>
                    </a:cubicBezTo>
                    <a:cubicBezTo>
                      <a:pt x="3" y="1227"/>
                      <a:pt x="35" y="1302"/>
                      <a:pt x="90" y="1357"/>
                    </a:cubicBezTo>
                    <a:cubicBezTo>
                      <a:pt x="4" y="1812"/>
                      <a:pt x="4" y="1812"/>
                      <a:pt x="4" y="1812"/>
                    </a:cubicBezTo>
                    <a:cubicBezTo>
                      <a:pt x="0" y="1833"/>
                      <a:pt x="6" y="1854"/>
                      <a:pt x="19" y="1870"/>
                    </a:cubicBezTo>
                    <a:cubicBezTo>
                      <a:pt x="32" y="1886"/>
                      <a:pt x="52" y="1895"/>
                      <a:pt x="73" y="1895"/>
                    </a:cubicBezTo>
                    <a:cubicBezTo>
                      <a:pt x="229" y="1895"/>
                      <a:pt x="229" y="1895"/>
                      <a:pt x="229" y="1895"/>
                    </a:cubicBezTo>
                    <a:cubicBezTo>
                      <a:pt x="229" y="2390"/>
                      <a:pt x="229" y="2390"/>
                      <a:pt x="229" y="2390"/>
                    </a:cubicBezTo>
                    <a:cubicBezTo>
                      <a:pt x="229" y="2511"/>
                      <a:pt x="327" y="2610"/>
                      <a:pt x="449" y="2610"/>
                    </a:cubicBezTo>
                    <a:cubicBezTo>
                      <a:pt x="466" y="2610"/>
                      <a:pt x="466" y="2610"/>
                      <a:pt x="466" y="2610"/>
                    </a:cubicBezTo>
                    <a:cubicBezTo>
                      <a:pt x="524" y="2610"/>
                      <a:pt x="577" y="2588"/>
                      <a:pt x="616" y="2551"/>
                    </a:cubicBezTo>
                    <a:cubicBezTo>
                      <a:pt x="656" y="2588"/>
                      <a:pt x="708" y="2610"/>
                      <a:pt x="766" y="2610"/>
                    </a:cubicBezTo>
                    <a:cubicBezTo>
                      <a:pt x="784" y="2610"/>
                      <a:pt x="784" y="2610"/>
                      <a:pt x="784" y="2610"/>
                    </a:cubicBezTo>
                    <a:cubicBezTo>
                      <a:pt x="905" y="2610"/>
                      <a:pt x="1004" y="2511"/>
                      <a:pt x="1004" y="2390"/>
                    </a:cubicBezTo>
                    <a:cubicBezTo>
                      <a:pt x="1004" y="1895"/>
                      <a:pt x="1004" y="1895"/>
                      <a:pt x="1004" y="1895"/>
                    </a:cubicBezTo>
                    <a:cubicBezTo>
                      <a:pt x="1153" y="1895"/>
                      <a:pt x="1153" y="1895"/>
                      <a:pt x="1153" y="1895"/>
                    </a:cubicBezTo>
                    <a:cubicBezTo>
                      <a:pt x="1192" y="1895"/>
                      <a:pt x="1223" y="1864"/>
                      <a:pt x="1223" y="1825"/>
                    </a:cubicBezTo>
                    <a:cubicBezTo>
                      <a:pt x="1223" y="1787"/>
                      <a:pt x="1192" y="1755"/>
                      <a:pt x="1153" y="1755"/>
                    </a:cubicBezTo>
                    <a:cubicBezTo>
                      <a:pt x="934" y="1755"/>
                      <a:pt x="934" y="1755"/>
                      <a:pt x="934" y="1755"/>
                    </a:cubicBezTo>
                    <a:cubicBezTo>
                      <a:pt x="934" y="1755"/>
                      <a:pt x="934" y="1755"/>
                      <a:pt x="934" y="1755"/>
                    </a:cubicBezTo>
                    <a:cubicBezTo>
                      <a:pt x="934" y="1755"/>
                      <a:pt x="934" y="1755"/>
                      <a:pt x="934" y="1755"/>
                    </a:cubicBezTo>
                    <a:cubicBezTo>
                      <a:pt x="616" y="1755"/>
                      <a:pt x="616" y="1755"/>
                      <a:pt x="616" y="1755"/>
                    </a:cubicBezTo>
                    <a:cubicBezTo>
                      <a:pt x="616" y="1755"/>
                      <a:pt x="616" y="1755"/>
                      <a:pt x="616" y="1755"/>
                    </a:cubicBezTo>
                    <a:cubicBezTo>
                      <a:pt x="616" y="1755"/>
                      <a:pt x="616" y="1755"/>
                      <a:pt x="616" y="1755"/>
                    </a:cubicBezTo>
                    <a:cubicBezTo>
                      <a:pt x="157" y="1755"/>
                      <a:pt x="157" y="1755"/>
                      <a:pt x="157" y="1755"/>
                    </a:cubicBezTo>
                    <a:cubicBezTo>
                      <a:pt x="234" y="1349"/>
                      <a:pt x="234" y="1349"/>
                      <a:pt x="234" y="1349"/>
                    </a:cubicBezTo>
                    <a:cubicBezTo>
                      <a:pt x="299" y="1176"/>
                      <a:pt x="299" y="1176"/>
                      <a:pt x="299" y="1176"/>
                    </a:cubicBezTo>
                    <a:cubicBezTo>
                      <a:pt x="312" y="1140"/>
                      <a:pt x="294" y="1100"/>
                      <a:pt x="257" y="1086"/>
                    </a:cubicBezTo>
                    <a:cubicBezTo>
                      <a:pt x="221" y="1073"/>
                      <a:pt x="181" y="1091"/>
                      <a:pt x="167" y="1127"/>
                    </a:cubicBezTo>
                    <a:cubicBezTo>
                      <a:pt x="147" y="1182"/>
                      <a:pt x="147" y="1182"/>
                      <a:pt x="147" y="1182"/>
                    </a:cubicBezTo>
                    <a:cubicBezTo>
                      <a:pt x="144" y="1171"/>
                      <a:pt x="143" y="1160"/>
                      <a:pt x="143" y="1148"/>
                    </a:cubicBezTo>
                    <a:cubicBezTo>
                      <a:pt x="143" y="419"/>
                      <a:pt x="143" y="419"/>
                      <a:pt x="143" y="419"/>
                    </a:cubicBezTo>
                    <a:cubicBezTo>
                      <a:pt x="143" y="333"/>
                      <a:pt x="212" y="264"/>
                      <a:pt x="298" y="264"/>
                    </a:cubicBezTo>
                    <a:cubicBezTo>
                      <a:pt x="496" y="264"/>
                      <a:pt x="496" y="264"/>
                      <a:pt x="496" y="264"/>
                    </a:cubicBezTo>
                    <a:cubicBezTo>
                      <a:pt x="380" y="398"/>
                      <a:pt x="310" y="572"/>
                      <a:pt x="310" y="762"/>
                    </a:cubicBezTo>
                    <a:cubicBezTo>
                      <a:pt x="310" y="1183"/>
                      <a:pt x="652" y="1525"/>
                      <a:pt x="1073" y="1525"/>
                    </a:cubicBezTo>
                    <a:cubicBezTo>
                      <a:pt x="1261" y="1525"/>
                      <a:pt x="1433" y="1457"/>
                      <a:pt x="1567" y="1343"/>
                    </a:cubicBezTo>
                    <a:cubicBezTo>
                      <a:pt x="1653" y="1441"/>
                      <a:pt x="1653" y="1441"/>
                      <a:pt x="1653" y="1441"/>
                    </a:cubicBezTo>
                    <a:cubicBezTo>
                      <a:pt x="1604" y="1531"/>
                      <a:pt x="1618" y="1646"/>
                      <a:pt x="1693" y="1722"/>
                    </a:cubicBezTo>
                    <a:cubicBezTo>
                      <a:pt x="2046" y="2074"/>
                      <a:pt x="2046" y="2074"/>
                      <a:pt x="2046" y="2074"/>
                    </a:cubicBezTo>
                    <a:cubicBezTo>
                      <a:pt x="2092" y="2120"/>
                      <a:pt x="2152" y="2143"/>
                      <a:pt x="2212" y="2143"/>
                    </a:cubicBezTo>
                    <a:cubicBezTo>
                      <a:pt x="2273" y="2143"/>
                      <a:pt x="2333" y="2120"/>
                      <a:pt x="2379" y="2074"/>
                    </a:cubicBezTo>
                    <a:cubicBezTo>
                      <a:pt x="2471" y="1982"/>
                      <a:pt x="2471" y="1832"/>
                      <a:pt x="2379" y="1740"/>
                    </a:cubicBezTo>
                    <a:close/>
                    <a:moveTo>
                      <a:pt x="466" y="2470"/>
                    </a:moveTo>
                    <a:cubicBezTo>
                      <a:pt x="449" y="2470"/>
                      <a:pt x="449" y="2470"/>
                      <a:pt x="449" y="2470"/>
                    </a:cubicBezTo>
                    <a:cubicBezTo>
                      <a:pt x="405" y="2470"/>
                      <a:pt x="369" y="2434"/>
                      <a:pt x="369" y="2390"/>
                    </a:cubicBezTo>
                    <a:cubicBezTo>
                      <a:pt x="369" y="1895"/>
                      <a:pt x="369" y="1895"/>
                      <a:pt x="369" y="1895"/>
                    </a:cubicBezTo>
                    <a:cubicBezTo>
                      <a:pt x="546" y="1895"/>
                      <a:pt x="546" y="1895"/>
                      <a:pt x="546" y="1895"/>
                    </a:cubicBezTo>
                    <a:cubicBezTo>
                      <a:pt x="546" y="2390"/>
                      <a:pt x="546" y="2390"/>
                      <a:pt x="546" y="2390"/>
                    </a:cubicBezTo>
                    <a:cubicBezTo>
                      <a:pt x="546" y="2434"/>
                      <a:pt x="511" y="2470"/>
                      <a:pt x="466" y="2470"/>
                    </a:cubicBezTo>
                    <a:close/>
                    <a:moveTo>
                      <a:pt x="864" y="2390"/>
                    </a:moveTo>
                    <a:cubicBezTo>
                      <a:pt x="864" y="2434"/>
                      <a:pt x="828" y="2470"/>
                      <a:pt x="784" y="2470"/>
                    </a:cubicBezTo>
                    <a:cubicBezTo>
                      <a:pt x="766" y="2470"/>
                      <a:pt x="766" y="2470"/>
                      <a:pt x="766" y="2470"/>
                    </a:cubicBezTo>
                    <a:cubicBezTo>
                      <a:pt x="722" y="2470"/>
                      <a:pt x="686" y="2434"/>
                      <a:pt x="686" y="2390"/>
                    </a:cubicBezTo>
                    <a:cubicBezTo>
                      <a:pt x="686" y="1895"/>
                      <a:pt x="686" y="1895"/>
                      <a:pt x="686" y="1895"/>
                    </a:cubicBezTo>
                    <a:cubicBezTo>
                      <a:pt x="864" y="1895"/>
                      <a:pt x="864" y="1895"/>
                      <a:pt x="864" y="1895"/>
                    </a:cubicBezTo>
                    <a:lnTo>
                      <a:pt x="864" y="2390"/>
                    </a:lnTo>
                    <a:close/>
                    <a:moveTo>
                      <a:pt x="1073" y="1385"/>
                    </a:moveTo>
                    <a:cubicBezTo>
                      <a:pt x="729" y="1385"/>
                      <a:pt x="450" y="1106"/>
                      <a:pt x="450" y="762"/>
                    </a:cubicBezTo>
                    <a:cubicBezTo>
                      <a:pt x="450" y="419"/>
                      <a:pt x="729" y="140"/>
                      <a:pt x="1073" y="140"/>
                    </a:cubicBezTo>
                    <a:cubicBezTo>
                      <a:pt x="1416" y="140"/>
                      <a:pt x="1695" y="419"/>
                      <a:pt x="1695" y="762"/>
                    </a:cubicBezTo>
                    <a:cubicBezTo>
                      <a:pt x="1695" y="1106"/>
                      <a:pt x="1416" y="1385"/>
                      <a:pt x="1073" y="1385"/>
                    </a:cubicBezTo>
                    <a:close/>
                    <a:moveTo>
                      <a:pt x="2280" y="1975"/>
                    </a:moveTo>
                    <a:cubicBezTo>
                      <a:pt x="2243" y="2012"/>
                      <a:pt x="2182" y="2012"/>
                      <a:pt x="2145" y="1975"/>
                    </a:cubicBezTo>
                    <a:cubicBezTo>
                      <a:pt x="1792" y="1623"/>
                      <a:pt x="1792" y="1623"/>
                      <a:pt x="1792" y="1623"/>
                    </a:cubicBezTo>
                    <a:cubicBezTo>
                      <a:pt x="1755" y="1585"/>
                      <a:pt x="1755" y="1524"/>
                      <a:pt x="1792" y="1487"/>
                    </a:cubicBezTo>
                    <a:cubicBezTo>
                      <a:pt x="1811" y="1468"/>
                      <a:pt x="1836" y="1459"/>
                      <a:pt x="1860" y="1459"/>
                    </a:cubicBezTo>
                    <a:cubicBezTo>
                      <a:pt x="1885" y="1459"/>
                      <a:pt x="1909" y="1468"/>
                      <a:pt x="1928" y="1487"/>
                    </a:cubicBezTo>
                    <a:cubicBezTo>
                      <a:pt x="2280" y="1839"/>
                      <a:pt x="2280" y="1839"/>
                      <a:pt x="2280" y="1839"/>
                    </a:cubicBezTo>
                    <a:cubicBezTo>
                      <a:pt x="2298" y="1857"/>
                      <a:pt x="2308" y="1881"/>
                      <a:pt x="2308" y="1907"/>
                    </a:cubicBezTo>
                    <a:cubicBezTo>
                      <a:pt x="2308" y="1933"/>
                      <a:pt x="2298" y="1957"/>
                      <a:pt x="2280" y="1975"/>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a:extLst>
              <a:ext uri="{FF2B5EF4-FFF2-40B4-BE49-F238E27FC236}">
                <a16:creationId xmlns:a16="http://schemas.microsoft.com/office/drawing/2014/main" id="{C21A9532-1E3F-4567-9323-A80ED5575A11}"/>
              </a:ext>
            </a:extLst>
          </p:cNvPr>
          <p:cNvGrpSpPr/>
          <p:nvPr/>
        </p:nvGrpSpPr>
        <p:grpSpPr>
          <a:xfrm>
            <a:off x="981777" y="4969939"/>
            <a:ext cx="10684042" cy="986699"/>
            <a:chOff x="981777" y="4853323"/>
            <a:chExt cx="10684042" cy="986699"/>
          </a:xfrm>
        </p:grpSpPr>
        <p:sp>
          <p:nvSpPr>
            <p:cNvPr id="71" name="Rectangle 15">
              <a:extLst>
                <a:ext uri="{FF2B5EF4-FFF2-40B4-BE49-F238E27FC236}">
                  <a16:creationId xmlns:a16="http://schemas.microsoft.com/office/drawing/2014/main" id="{21F2FD79-8254-4F94-97E4-5345281ABF8C}"/>
                </a:ext>
              </a:extLst>
            </p:cNvPr>
            <p:cNvSpPr txBox="1">
              <a:spLocks/>
            </p:cNvSpPr>
            <p:nvPr>
              <p:custDataLst>
                <p:tags r:id="rId4"/>
              </p:custDataLst>
            </p:nvPr>
          </p:nvSpPr>
          <p:spPr bwMode="gray">
            <a:xfrm>
              <a:off x="981777" y="4853323"/>
              <a:ext cx="2035182" cy="986699"/>
            </a:xfrm>
            <a:prstGeom prst="rect">
              <a:avLst/>
            </a:prstGeom>
            <a:solidFill>
              <a:schemeClr val="accent1"/>
            </a:solidFill>
            <a:ln w="19050">
              <a:noFill/>
              <a:miter lim="800000"/>
              <a:headEnd/>
              <a:tailEnd/>
            </a:ln>
            <a:effectLst/>
            <a:extLst/>
          </p:spPr>
          <p:txBody>
            <a:bodyPr vert="horz" wrap="square" lIns="68572" tIns="68572" rIns="68572" bIns="68572" numCol="1" anchor="ctr" anchorCtr="0" compatLnSpc="1">
              <a:prstTxWarp prst="textNoShape">
                <a:avLst/>
              </a:prstTxWarp>
              <a:noAutofit/>
            </a:bodyPr>
            <a:lstStyle>
              <a:lvl1pPr marL="0" lvl="0" indent="0" defTabSz="895350" eaLnBrk="1" hangingPunct="1">
                <a:buClr>
                  <a:schemeClr val="tx2"/>
                </a:buClr>
                <a:defRPr>
                  <a:latin typeface="+mn-lt"/>
                </a:defRPr>
              </a:lvl1pPr>
              <a:lvl2pPr marL="193675" lvl="1" indent="-192088" defTabSz="895350" eaLnBrk="1" hangingPunct="1">
                <a:buClr>
                  <a:schemeClr val="tx2"/>
                </a:buClr>
                <a:buSzPct val="125000"/>
                <a:buFont typeface="Arial" charset="0"/>
                <a:buChar char="▪"/>
                <a:defRPr>
                  <a:latin typeface="+mn-lt"/>
                </a:defRPr>
              </a:lvl2pPr>
              <a:lvl3pPr marL="457200" lvl="2" indent="-261938" defTabSz="895350" eaLnBrk="1" hangingPunct="1">
                <a:buClr>
                  <a:schemeClr val="tx2"/>
                </a:buClr>
                <a:buSzPct val="120000"/>
                <a:buFont typeface="Arial" charset="0"/>
                <a:buChar char="–"/>
                <a:defRPr>
                  <a:latin typeface="+mn-lt"/>
                </a:defRPr>
              </a:lvl3pPr>
              <a:lvl4pPr marL="614363" lvl="3" indent="-155575" defTabSz="895350" eaLnBrk="1" hangingPunct="1">
                <a:buClr>
                  <a:schemeClr val="tx2"/>
                </a:buClr>
                <a:buSzPct val="120000"/>
                <a:buFont typeface="Arial" charset="0"/>
                <a:buChar char="▫"/>
                <a:defRPr>
                  <a:latin typeface="+mn-lt"/>
                </a:defRPr>
              </a:lvl4pPr>
              <a:lvl5pPr marL="749808" lvl="4" indent="-130175" defTabSz="895350" eaLnBrk="1" hangingPunct="1">
                <a:buClr>
                  <a:schemeClr val="tx2"/>
                </a:buClr>
                <a:buSzPct val="89000"/>
                <a:buFont typeface="Arial" charset="0"/>
                <a:buChar char="-"/>
                <a:defRPr>
                  <a:latin typeface="+mn-lt"/>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buClr>
                  <a:schemeClr val="bg1"/>
                </a:buClr>
              </a:pPr>
              <a:r>
                <a:rPr lang="en-US" sz="1600" b="1" dirty="0">
                  <a:solidFill>
                    <a:schemeClr val="accent2"/>
                  </a:solidFill>
                  <a:cs typeface="Arial" pitchFamily="34" charset="0"/>
                </a:rPr>
                <a:t>User</a:t>
              </a:r>
              <a:br>
                <a:rPr lang="en-US" sz="1600" b="1" dirty="0">
                  <a:solidFill>
                    <a:schemeClr val="accent2"/>
                  </a:solidFill>
                  <a:cs typeface="Arial" pitchFamily="34" charset="0"/>
                </a:rPr>
              </a:br>
              <a:r>
                <a:rPr lang="en-US" sz="1600" b="1" dirty="0">
                  <a:solidFill>
                    <a:schemeClr val="accent2"/>
                  </a:solidFill>
                  <a:cs typeface="Arial" pitchFamily="34" charset="0"/>
                </a:rPr>
                <a:t>Journey</a:t>
              </a:r>
              <a:br>
                <a:rPr lang="en-US" sz="1600" b="1" dirty="0">
                  <a:solidFill>
                    <a:schemeClr val="accent2"/>
                  </a:solidFill>
                  <a:cs typeface="Arial" pitchFamily="34" charset="0"/>
                </a:rPr>
              </a:br>
              <a:r>
                <a:rPr lang="en-US" sz="1600" b="1" dirty="0">
                  <a:solidFill>
                    <a:schemeClr val="accent2"/>
                  </a:solidFill>
                  <a:cs typeface="Arial" pitchFamily="34" charset="0"/>
                </a:rPr>
                <a:t>Maps</a:t>
              </a:r>
            </a:p>
          </p:txBody>
        </p:sp>
        <p:sp>
          <p:nvSpPr>
            <p:cNvPr id="72" name="TextBox 71">
              <a:extLst>
                <a:ext uri="{FF2B5EF4-FFF2-40B4-BE49-F238E27FC236}">
                  <a16:creationId xmlns:a16="http://schemas.microsoft.com/office/drawing/2014/main" id="{C2DEE8A2-5EAC-4F96-8072-707C0C3D5E64}"/>
                </a:ext>
              </a:extLst>
            </p:cNvPr>
            <p:cNvSpPr txBox="1">
              <a:spLocks/>
            </p:cNvSpPr>
            <p:nvPr>
              <p:custDataLst>
                <p:tags r:id="rId5"/>
              </p:custDataLst>
            </p:nvPr>
          </p:nvSpPr>
          <p:spPr>
            <a:xfrm>
              <a:off x="3194227" y="5069673"/>
              <a:ext cx="8471592" cy="553998"/>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ts val="0"/>
                </a:spcBef>
              </a:pPr>
              <a:r>
                <a:rPr lang="en-CA" sz="1800" dirty="0"/>
                <a:t>Used to narrate the persona(s) interaction in the current state</a:t>
              </a:r>
            </a:p>
            <a:p>
              <a:pPr lvl="1">
                <a:spcBef>
                  <a:spcPts val="0"/>
                </a:spcBef>
              </a:pPr>
              <a:r>
                <a:rPr lang="en-US" sz="1800" dirty="0"/>
                <a:t>H</a:t>
              </a:r>
              <a:r>
                <a:rPr lang="en-CA" sz="1800" dirty="0" err="1"/>
                <a:t>elp</a:t>
              </a:r>
              <a:r>
                <a:rPr lang="en-CA" sz="1800" dirty="0"/>
                <a:t> understand user pain points and current frustrations</a:t>
              </a:r>
              <a:endParaRPr lang="en-US" sz="1800" dirty="0"/>
            </a:p>
          </p:txBody>
        </p:sp>
        <p:grpSp>
          <p:nvGrpSpPr>
            <p:cNvPr id="73" name="CustomIcon">
              <a:extLst>
                <a:ext uri="{FF2B5EF4-FFF2-40B4-BE49-F238E27FC236}">
                  <a16:creationId xmlns:a16="http://schemas.microsoft.com/office/drawing/2014/main" id="{1E2BE106-A069-42E3-BC0B-C0BAB3722DEC}"/>
                </a:ext>
              </a:extLst>
            </p:cNvPr>
            <p:cNvGrpSpPr>
              <a:grpSpLocks noChangeAspect="1"/>
            </p:cNvGrpSpPr>
            <p:nvPr>
              <p:custDataLst>
                <p:tags r:id="rId6"/>
              </p:custDataLst>
            </p:nvPr>
          </p:nvGrpSpPr>
          <p:grpSpPr>
            <a:xfrm>
              <a:off x="2395757" y="5088771"/>
              <a:ext cx="525472" cy="515802"/>
              <a:chOff x="0" y="1588"/>
              <a:chExt cx="6986588" cy="6858000"/>
            </a:xfrm>
            <a:solidFill>
              <a:schemeClr val="accent2"/>
            </a:solidFill>
          </p:grpSpPr>
          <p:sp>
            <p:nvSpPr>
              <p:cNvPr id="74" name="Freeform 140">
                <a:extLst>
                  <a:ext uri="{FF2B5EF4-FFF2-40B4-BE49-F238E27FC236}">
                    <a16:creationId xmlns:a16="http://schemas.microsoft.com/office/drawing/2014/main" id="{3B21A503-29CE-47FD-8F5D-92227C4B46E8}"/>
                  </a:ext>
                </a:extLst>
              </p:cNvPr>
              <p:cNvSpPr>
                <a:spLocks noEditPoints="1"/>
              </p:cNvSpPr>
              <p:nvPr/>
            </p:nvSpPr>
            <p:spPr bwMode="auto">
              <a:xfrm>
                <a:off x="1897063" y="1588"/>
                <a:ext cx="1511300" cy="1512888"/>
              </a:xfrm>
              <a:custGeom>
                <a:avLst/>
                <a:gdLst>
                  <a:gd name="T0" fmla="*/ 347 w 694"/>
                  <a:gd name="T1" fmla="*/ 694 h 694"/>
                  <a:gd name="T2" fmla="*/ 694 w 694"/>
                  <a:gd name="T3" fmla="*/ 347 h 694"/>
                  <a:gd name="T4" fmla="*/ 347 w 694"/>
                  <a:gd name="T5" fmla="*/ 0 h 694"/>
                  <a:gd name="T6" fmla="*/ 0 w 694"/>
                  <a:gd name="T7" fmla="*/ 347 h 694"/>
                  <a:gd name="T8" fmla="*/ 347 w 694"/>
                  <a:gd name="T9" fmla="*/ 694 h 694"/>
                  <a:gd name="T10" fmla="*/ 347 w 694"/>
                  <a:gd name="T11" fmla="*/ 140 h 694"/>
                  <a:gd name="T12" fmla="*/ 554 w 694"/>
                  <a:gd name="T13" fmla="*/ 347 h 694"/>
                  <a:gd name="T14" fmla="*/ 347 w 694"/>
                  <a:gd name="T15" fmla="*/ 554 h 694"/>
                  <a:gd name="T16" fmla="*/ 140 w 694"/>
                  <a:gd name="T17" fmla="*/ 347 h 694"/>
                  <a:gd name="T18" fmla="*/ 347 w 694"/>
                  <a:gd name="T19" fmla="*/ 14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4" h="694">
                    <a:moveTo>
                      <a:pt x="347" y="694"/>
                    </a:moveTo>
                    <a:cubicBezTo>
                      <a:pt x="538" y="694"/>
                      <a:pt x="694" y="538"/>
                      <a:pt x="694" y="347"/>
                    </a:cubicBezTo>
                    <a:cubicBezTo>
                      <a:pt x="694" y="156"/>
                      <a:pt x="538" y="0"/>
                      <a:pt x="347" y="0"/>
                    </a:cubicBezTo>
                    <a:cubicBezTo>
                      <a:pt x="156" y="0"/>
                      <a:pt x="0" y="156"/>
                      <a:pt x="0" y="347"/>
                    </a:cubicBezTo>
                    <a:cubicBezTo>
                      <a:pt x="0" y="538"/>
                      <a:pt x="156" y="694"/>
                      <a:pt x="347" y="694"/>
                    </a:cubicBezTo>
                    <a:close/>
                    <a:moveTo>
                      <a:pt x="347" y="140"/>
                    </a:moveTo>
                    <a:cubicBezTo>
                      <a:pt x="461" y="140"/>
                      <a:pt x="554" y="233"/>
                      <a:pt x="554" y="347"/>
                    </a:cubicBezTo>
                    <a:cubicBezTo>
                      <a:pt x="554" y="461"/>
                      <a:pt x="461" y="554"/>
                      <a:pt x="347" y="554"/>
                    </a:cubicBezTo>
                    <a:cubicBezTo>
                      <a:pt x="233" y="554"/>
                      <a:pt x="140" y="461"/>
                      <a:pt x="140" y="347"/>
                    </a:cubicBezTo>
                    <a:cubicBezTo>
                      <a:pt x="140" y="233"/>
                      <a:pt x="233" y="140"/>
                      <a:pt x="347" y="14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41">
                <a:extLst>
                  <a:ext uri="{FF2B5EF4-FFF2-40B4-BE49-F238E27FC236}">
                    <a16:creationId xmlns:a16="http://schemas.microsoft.com/office/drawing/2014/main" id="{9780DD6E-3454-47BD-B458-CFE87B9161C7}"/>
                  </a:ext>
                </a:extLst>
              </p:cNvPr>
              <p:cNvSpPr>
                <a:spLocks noEditPoints="1"/>
              </p:cNvSpPr>
              <p:nvPr/>
            </p:nvSpPr>
            <p:spPr bwMode="auto">
              <a:xfrm>
                <a:off x="12700" y="1414463"/>
                <a:ext cx="3857625" cy="5016500"/>
              </a:xfrm>
              <a:custGeom>
                <a:avLst/>
                <a:gdLst>
                  <a:gd name="T0" fmla="*/ 321 w 1771"/>
                  <a:gd name="T1" fmla="*/ 778 h 2302"/>
                  <a:gd name="T2" fmla="*/ 396 w 1771"/>
                  <a:gd name="T3" fmla="*/ 803 h 2302"/>
                  <a:gd name="T4" fmla="*/ 406 w 1771"/>
                  <a:gd name="T5" fmla="*/ 1008 h 2302"/>
                  <a:gd name="T6" fmla="*/ 258 w 1771"/>
                  <a:gd name="T7" fmla="*/ 1996 h 2302"/>
                  <a:gd name="T8" fmla="*/ 454 w 1771"/>
                  <a:gd name="T9" fmla="*/ 2302 h 2302"/>
                  <a:gd name="T10" fmla="*/ 629 w 1771"/>
                  <a:gd name="T11" fmla="*/ 2184 h 2302"/>
                  <a:gd name="T12" fmla="*/ 842 w 1771"/>
                  <a:gd name="T13" fmla="*/ 1579 h 2302"/>
                  <a:gd name="T14" fmla="*/ 1019 w 1771"/>
                  <a:gd name="T15" fmla="*/ 1334 h 2302"/>
                  <a:gd name="T16" fmla="*/ 1245 w 1771"/>
                  <a:gd name="T17" fmla="*/ 1888 h 2302"/>
                  <a:gd name="T18" fmla="*/ 1446 w 1771"/>
                  <a:gd name="T19" fmla="*/ 1155 h 2302"/>
                  <a:gd name="T20" fmla="*/ 1381 w 1771"/>
                  <a:gd name="T21" fmla="*/ 1000 h 2302"/>
                  <a:gd name="T22" fmla="*/ 1075 w 1771"/>
                  <a:gd name="T23" fmla="*/ 654 h 2302"/>
                  <a:gd name="T24" fmla="*/ 1184 w 1771"/>
                  <a:gd name="T25" fmla="*/ 749 h 2302"/>
                  <a:gd name="T26" fmla="*/ 1484 w 1771"/>
                  <a:gd name="T27" fmla="*/ 895 h 2302"/>
                  <a:gd name="T28" fmla="*/ 1760 w 1771"/>
                  <a:gd name="T29" fmla="*/ 715 h 2302"/>
                  <a:gd name="T30" fmla="*/ 1428 w 1771"/>
                  <a:gd name="T31" fmla="*/ 450 h 2302"/>
                  <a:gd name="T32" fmla="*/ 997 w 1771"/>
                  <a:gd name="T33" fmla="*/ 20 h 2302"/>
                  <a:gd name="T34" fmla="*/ 762 w 1771"/>
                  <a:gd name="T35" fmla="*/ 31 h 2302"/>
                  <a:gd name="T36" fmla="*/ 398 w 1771"/>
                  <a:gd name="T37" fmla="*/ 173 h 2302"/>
                  <a:gd name="T38" fmla="*/ 308 w 1771"/>
                  <a:gd name="T39" fmla="*/ 232 h 2302"/>
                  <a:gd name="T40" fmla="*/ 1 w 1771"/>
                  <a:gd name="T41" fmla="*/ 661 h 2302"/>
                  <a:gd name="T42" fmla="*/ 743 w 1771"/>
                  <a:gd name="T43" fmla="*/ 1234 h 2302"/>
                  <a:gd name="T44" fmla="*/ 504 w 1771"/>
                  <a:gd name="T45" fmla="*/ 2122 h 2302"/>
                  <a:gd name="T46" fmla="*/ 427 w 1771"/>
                  <a:gd name="T47" fmla="*/ 2155 h 2302"/>
                  <a:gd name="T48" fmla="*/ 529 w 1771"/>
                  <a:gd name="T49" fmla="*/ 1502 h 2302"/>
                  <a:gd name="T50" fmla="*/ 542 w 1771"/>
                  <a:gd name="T51" fmla="*/ 1126 h 2302"/>
                  <a:gd name="T52" fmla="*/ 743 w 1771"/>
                  <a:gd name="T53" fmla="*/ 1234 h 2302"/>
                  <a:gd name="T54" fmla="*/ 172 w 1771"/>
                  <a:gd name="T55" fmla="*/ 598 h 2302"/>
                  <a:gd name="T56" fmla="*/ 456 w 1771"/>
                  <a:gd name="T57" fmla="*/ 300 h 2302"/>
                  <a:gd name="T58" fmla="*/ 812 w 1771"/>
                  <a:gd name="T59" fmla="*/ 162 h 2302"/>
                  <a:gd name="T60" fmla="*/ 1097 w 1771"/>
                  <a:gd name="T61" fmla="*/ 254 h 2302"/>
                  <a:gd name="T62" fmla="*/ 1343 w 1771"/>
                  <a:gd name="T63" fmla="*/ 563 h 2302"/>
                  <a:gd name="T64" fmla="*/ 1591 w 1771"/>
                  <a:gd name="T65" fmla="*/ 716 h 2302"/>
                  <a:gd name="T66" fmla="*/ 1620 w 1771"/>
                  <a:gd name="T67" fmla="*/ 774 h 2302"/>
                  <a:gd name="T68" fmla="*/ 1547 w 1771"/>
                  <a:gd name="T69" fmla="*/ 770 h 2302"/>
                  <a:gd name="T70" fmla="*/ 1213 w 1771"/>
                  <a:gd name="T71" fmla="*/ 593 h 2302"/>
                  <a:gd name="T72" fmla="*/ 1100 w 1771"/>
                  <a:gd name="T73" fmla="*/ 484 h 2302"/>
                  <a:gd name="T74" fmla="*/ 987 w 1771"/>
                  <a:gd name="T75" fmla="*/ 507 h 2302"/>
                  <a:gd name="T76" fmla="*/ 891 w 1771"/>
                  <a:gd name="T77" fmla="*/ 889 h 2302"/>
                  <a:gd name="T78" fmla="*/ 1306 w 1771"/>
                  <a:gd name="T79" fmla="*/ 1148 h 2302"/>
                  <a:gd name="T80" fmla="*/ 1302 w 1771"/>
                  <a:gd name="T81" fmla="*/ 1670 h 2302"/>
                  <a:gd name="T82" fmla="*/ 1179 w 1771"/>
                  <a:gd name="T83" fmla="*/ 1699 h 2302"/>
                  <a:gd name="T84" fmla="*/ 1113 w 1771"/>
                  <a:gd name="T85" fmla="*/ 1220 h 2302"/>
                  <a:gd name="T86" fmla="*/ 569 w 1771"/>
                  <a:gd name="T87" fmla="*/ 981 h 2302"/>
                  <a:gd name="T88" fmla="*/ 637 w 1771"/>
                  <a:gd name="T89" fmla="*/ 618 h 2302"/>
                  <a:gd name="T90" fmla="*/ 711 w 1771"/>
                  <a:gd name="T91" fmla="*/ 344 h 2302"/>
                  <a:gd name="T92" fmla="*/ 627 w 1771"/>
                  <a:gd name="T93" fmla="*/ 338 h 2302"/>
                  <a:gd name="T94" fmla="*/ 456 w 1771"/>
                  <a:gd name="T95" fmla="*/ 454 h 2302"/>
                  <a:gd name="T96" fmla="*/ 151 w 1771"/>
                  <a:gd name="T97" fmla="*/ 683 h 2302"/>
                  <a:gd name="T98" fmla="*/ 168 w 1771"/>
                  <a:gd name="T99" fmla="*/ 602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1" h="2302">
                    <a:moveTo>
                      <a:pt x="59" y="788"/>
                    </a:moveTo>
                    <a:cubicBezTo>
                      <a:pt x="135" y="856"/>
                      <a:pt x="246" y="852"/>
                      <a:pt x="321" y="778"/>
                    </a:cubicBezTo>
                    <a:cubicBezTo>
                      <a:pt x="473" y="631"/>
                      <a:pt x="473" y="631"/>
                      <a:pt x="473" y="631"/>
                    </a:cubicBezTo>
                    <a:cubicBezTo>
                      <a:pt x="445" y="690"/>
                      <a:pt x="418" y="747"/>
                      <a:pt x="396" y="803"/>
                    </a:cubicBezTo>
                    <a:cubicBezTo>
                      <a:pt x="372" y="864"/>
                      <a:pt x="371" y="939"/>
                      <a:pt x="406" y="1005"/>
                    </a:cubicBezTo>
                    <a:cubicBezTo>
                      <a:pt x="406" y="1006"/>
                      <a:pt x="406" y="1007"/>
                      <a:pt x="406" y="1008"/>
                    </a:cubicBezTo>
                    <a:cubicBezTo>
                      <a:pt x="391" y="1475"/>
                      <a:pt x="391" y="1475"/>
                      <a:pt x="391" y="1475"/>
                    </a:cubicBezTo>
                    <a:cubicBezTo>
                      <a:pt x="376" y="1532"/>
                      <a:pt x="280" y="1911"/>
                      <a:pt x="258" y="1996"/>
                    </a:cubicBezTo>
                    <a:cubicBezTo>
                      <a:pt x="220" y="2140"/>
                      <a:pt x="285" y="2236"/>
                      <a:pt x="359" y="2277"/>
                    </a:cubicBezTo>
                    <a:cubicBezTo>
                      <a:pt x="388" y="2294"/>
                      <a:pt x="421" y="2302"/>
                      <a:pt x="454" y="2302"/>
                    </a:cubicBezTo>
                    <a:cubicBezTo>
                      <a:pt x="472" y="2302"/>
                      <a:pt x="490" y="2300"/>
                      <a:pt x="507" y="2294"/>
                    </a:cubicBezTo>
                    <a:cubicBezTo>
                      <a:pt x="544" y="2283"/>
                      <a:pt x="594" y="2255"/>
                      <a:pt x="629" y="2184"/>
                    </a:cubicBezTo>
                    <a:cubicBezTo>
                      <a:pt x="673" y="2098"/>
                      <a:pt x="823" y="1643"/>
                      <a:pt x="839" y="1591"/>
                    </a:cubicBezTo>
                    <a:cubicBezTo>
                      <a:pt x="841" y="1587"/>
                      <a:pt x="842" y="1583"/>
                      <a:pt x="842" y="1579"/>
                    </a:cubicBezTo>
                    <a:cubicBezTo>
                      <a:pt x="843" y="1577"/>
                      <a:pt x="864" y="1422"/>
                      <a:pt x="879" y="1276"/>
                    </a:cubicBezTo>
                    <a:cubicBezTo>
                      <a:pt x="936" y="1300"/>
                      <a:pt x="986" y="1320"/>
                      <a:pt x="1019" y="1334"/>
                    </a:cubicBezTo>
                    <a:cubicBezTo>
                      <a:pt x="1039" y="1706"/>
                      <a:pt x="1039" y="1706"/>
                      <a:pt x="1039" y="1706"/>
                    </a:cubicBezTo>
                    <a:cubicBezTo>
                      <a:pt x="1045" y="1797"/>
                      <a:pt x="1110" y="1888"/>
                      <a:pt x="1245" y="1888"/>
                    </a:cubicBezTo>
                    <a:cubicBezTo>
                      <a:pt x="1359" y="1888"/>
                      <a:pt x="1438" y="1802"/>
                      <a:pt x="1442" y="1675"/>
                    </a:cubicBezTo>
                    <a:cubicBezTo>
                      <a:pt x="1446" y="1544"/>
                      <a:pt x="1448" y="1210"/>
                      <a:pt x="1446" y="1155"/>
                    </a:cubicBezTo>
                    <a:cubicBezTo>
                      <a:pt x="1446" y="1152"/>
                      <a:pt x="1446" y="1149"/>
                      <a:pt x="1446" y="1146"/>
                    </a:cubicBezTo>
                    <a:cubicBezTo>
                      <a:pt x="1445" y="1116"/>
                      <a:pt x="1445" y="1045"/>
                      <a:pt x="1381" y="1000"/>
                    </a:cubicBezTo>
                    <a:cubicBezTo>
                      <a:pt x="1305" y="948"/>
                      <a:pt x="1112" y="845"/>
                      <a:pt x="1014" y="794"/>
                    </a:cubicBezTo>
                    <a:cubicBezTo>
                      <a:pt x="1075" y="654"/>
                      <a:pt x="1075" y="654"/>
                      <a:pt x="1075" y="654"/>
                    </a:cubicBezTo>
                    <a:cubicBezTo>
                      <a:pt x="1110" y="688"/>
                      <a:pt x="1110" y="688"/>
                      <a:pt x="1110" y="688"/>
                    </a:cubicBezTo>
                    <a:cubicBezTo>
                      <a:pt x="1132" y="712"/>
                      <a:pt x="1153" y="732"/>
                      <a:pt x="1184" y="749"/>
                    </a:cubicBezTo>
                    <a:cubicBezTo>
                      <a:pt x="1186" y="750"/>
                      <a:pt x="1187" y="751"/>
                      <a:pt x="1188" y="751"/>
                    </a:cubicBezTo>
                    <a:cubicBezTo>
                      <a:pt x="1484" y="895"/>
                      <a:pt x="1484" y="895"/>
                      <a:pt x="1484" y="895"/>
                    </a:cubicBezTo>
                    <a:cubicBezTo>
                      <a:pt x="1585" y="950"/>
                      <a:pt x="1688" y="931"/>
                      <a:pt x="1739" y="847"/>
                    </a:cubicBezTo>
                    <a:cubicBezTo>
                      <a:pt x="1764" y="806"/>
                      <a:pt x="1771" y="759"/>
                      <a:pt x="1760" y="715"/>
                    </a:cubicBezTo>
                    <a:cubicBezTo>
                      <a:pt x="1747" y="666"/>
                      <a:pt x="1712" y="624"/>
                      <a:pt x="1661" y="595"/>
                    </a:cubicBezTo>
                    <a:cubicBezTo>
                      <a:pt x="1428" y="450"/>
                      <a:pt x="1428" y="450"/>
                      <a:pt x="1428" y="450"/>
                    </a:cubicBezTo>
                    <a:cubicBezTo>
                      <a:pt x="1209" y="170"/>
                      <a:pt x="1209" y="170"/>
                      <a:pt x="1209" y="170"/>
                    </a:cubicBezTo>
                    <a:cubicBezTo>
                      <a:pt x="1157" y="95"/>
                      <a:pt x="1084" y="44"/>
                      <a:pt x="997" y="20"/>
                    </a:cubicBezTo>
                    <a:cubicBezTo>
                      <a:pt x="919" y="0"/>
                      <a:pt x="836" y="3"/>
                      <a:pt x="763" y="30"/>
                    </a:cubicBezTo>
                    <a:cubicBezTo>
                      <a:pt x="763" y="31"/>
                      <a:pt x="762" y="31"/>
                      <a:pt x="762" y="31"/>
                    </a:cubicBezTo>
                    <a:cubicBezTo>
                      <a:pt x="586" y="100"/>
                      <a:pt x="506" y="130"/>
                      <a:pt x="464" y="146"/>
                    </a:cubicBezTo>
                    <a:cubicBezTo>
                      <a:pt x="427" y="161"/>
                      <a:pt x="417" y="164"/>
                      <a:pt x="398" y="173"/>
                    </a:cubicBezTo>
                    <a:cubicBezTo>
                      <a:pt x="367" y="187"/>
                      <a:pt x="340" y="202"/>
                      <a:pt x="313" y="228"/>
                    </a:cubicBezTo>
                    <a:cubicBezTo>
                      <a:pt x="311" y="229"/>
                      <a:pt x="310" y="231"/>
                      <a:pt x="308" y="232"/>
                    </a:cubicBezTo>
                    <a:cubicBezTo>
                      <a:pt x="69" y="503"/>
                      <a:pt x="69" y="503"/>
                      <a:pt x="69" y="503"/>
                    </a:cubicBezTo>
                    <a:cubicBezTo>
                      <a:pt x="25" y="547"/>
                      <a:pt x="0" y="604"/>
                      <a:pt x="1" y="661"/>
                    </a:cubicBezTo>
                    <a:cubicBezTo>
                      <a:pt x="2" y="711"/>
                      <a:pt x="23" y="756"/>
                      <a:pt x="59" y="788"/>
                    </a:cubicBezTo>
                    <a:close/>
                    <a:moveTo>
                      <a:pt x="743" y="1234"/>
                    </a:moveTo>
                    <a:cubicBezTo>
                      <a:pt x="729" y="1368"/>
                      <a:pt x="709" y="1521"/>
                      <a:pt x="704" y="1554"/>
                    </a:cubicBezTo>
                    <a:cubicBezTo>
                      <a:pt x="639" y="1753"/>
                      <a:pt x="533" y="2064"/>
                      <a:pt x="504" y="2122"/>
                    </a:cubicBezTo>
                    <a:cubicBezTo>
                      <a:pt x="497" y="2136"/>
                      <a:pt x="484" y="2155"/>
                      <a:pt x="466" y="2161"/>
                    </a:cubicBezTo>
                    <a:cubicBezTo>
                      <a:pt x="449" y="2166"/>
                      <a:pt x="433" y="2159"/>
                      <a:pt x="427" y="2155"/>
                    </a:cubicBezTo>
                    <a:cubicBezTo>
                      <a:pt x="391" y="2134"/>
                      <a:pt x="378" y="2089"/>
                      <a:pt x="393" y="2031"/>
                    </a:cubicBezTo>
                    <a:cubicBezTo>
                      <a:pt x="418" y="1939"/>
                      <a:pt x="528" y="1506"/>
                      <a:pt x="529" y="1502"/>
                    </a:cubicBezTo>
                    <a:cubicBezTo>
                      <a:pt x="530" y="1497"/>
                      <a:pt x="531" y="1492"/>
                      <a:pt x="531" y="1487"/>
                    </a:cubicBezTo>
                    <a:cubicBezTo>
                      <a:pt x="542" y="1126"/>
                      <a:pt x="542" y="1126"/>
                      <a:pt x="542" y="1126"/>
                    </a:cubicBezTo>
                    <a:cubicBezTo>
                      <a:pt x="546" y="1128"/>
                      <a:pt x="551" y="1130"/>
                      <a:pt x="555" y="1132"/>
                    </a:cubicBezTo>
                    <a:lnTo>
                      <a:pt x="743" y="1234"/>
                    </a:lnTo>
                    <a:close/>
                    <a:moveTo>
                      <a:pt x="168" y="602"/>
                    </a:moveTo>
                    <a:cubicBezTo>
                      <a:pt x="169" y="601"/>
                      <a:pt x="170" y="600"/>
                      <a:pt x="172" y="598"/>
                    </a:cubicBezTo>
                    <a:cubicBezTo>
                      <a:pt x="411" y="328"/>
                      <a:pt x="411" y="328"/>
                      <a:pt x="411" y="328"/>
                    </a:cubicBezTo>
                    <a:cubicBezTo>
                      <a:pt x="424" y="316"/>
                      <a:pt x="436" y="309"/>
                      <a:pt x="456" y="300"/>
                    </a:cubicBezTo>
                    <a:cubicBezTo>
                      <a:pt x="471" y="294"/>
                      <a:pt x="477" y="291"/>
                      <a:pt x="514" y="277"/>
                    </a:cubicBezTo>
                    <a:cubicBezTo>
                      <a:pt x="556" y="261"/>
                      <a:pt x="636" y="230"/>
                      <a:pt x="812" y="162"/>
                    </a:cubicBezTo>
                    <a:cubicBezTo>
                      <a:pt x="898" y="130"/>
                      <a:pt x="1023" y="145"/>
                      <a:pt x="1094" y="251"/>
                    </a:cubicBezTo>
                    <a:cubicBezTo>
                      <a:pt x="1095" y="252"/>
                      <a:pt x="1096" y="253"/>
                      <a:pt x="1097" y="254"/>
                    </a:cubicBezTo>
                    <a:cubicBezTo>
                      <a:pt x="1325" y="546"/>
                      <a:pt x="1325" y="546"/>
                      <a:pt x="1325" y="546"/>
                    </a:cubicBezTo>
                    <a:cubicBezTo>
                      <a:pt x="1330" y="553"/>
                      <a:pt x="1336" y="558"/>
                      <a:pt x="1343" y="563"/>
                    </a:cubicBezTo>
                    <a:cubicBezTo>
                      <a:pt x="1588" y="714"/>
                      <a:pt x="1588" y="714"/>
                      <a:pt x="1588" y="714"/>
                    </a:cubicBezTo>
                    <a:cubicBezTo>
                      <a:pt x="1589" y="715"/>
                      <a:pt x="1590" y="715"/>
                      <a:pt x="1591" y="716"/>
                    </a:cubicBezTo>
                    <a:cubicBezTo>
                      <a:pt x="1609" y="726"/>
                      <a:pt x="1621" y="739"/>
                      <a:pt x="1624" y="751"/>
                    </a:cubicBezTo>
                    <a:cubicBezTo>
                      <a:pt x="1625" y="754"/>
                      <a:pt x="1627" y="762"/>
                      <a:pt x="1620" y="774"/>
                    </a:cubicBezTo>
                    <a:cubicBezTo>
                      <a:pt x="1609" y="792"/>
                      <a:pt x="1586" y="791"/>
                      <a:pt x="1551" y="772"/>
                    </a:cubicBezTo>
                    <a:cubicBezTo>
                      <a:pt x="1549" y="771"/>
                      <a:pt x="1548" y="770"/>
                      <a:pt x="1547" y="770"/>
                    </a:cubicBezTo>
                    <a:cubicBezTo>
                      <a:pt x="1251" y="626"/>
                      <a:pt x="1251" y="626"/>
                      <a:pt x="1251" y="626"/>
                    </a:cubicBezTo>
                    <a:cubicBezTo>
                      <a:pt x="1238" y="619"/>
                      <a:pt x="1229" y="610"/>
                      <a:pt x="1213" y="593"/>
                    </a:cubicBezTo>
                    <a:cubicBezTo>
                      <a:pt x="1212" y="591"/>
                      <a:pt x="1211" y="590"/>
                      <a:pt x="1209" y="589"/>
                    </a:cubicBezTo>
                    <a:cubicBezTo>
                      <a:pt x="1100" y="484"/>
                      <a:pt x="1100" y="484"/>
                      <a:pt x="1100" y="484"/>
                    </a:cubicBezTo>
                    <a:cubicBezTo>
                      <a:pt x="1083" y="468"/>
                      <a:pt x="1060" y="462"/>
                      <a:pt x="1038" y="466"/>
                    </a:cubicBezTo>
                    <a:cubicBezTo>
                      <a:pt x="1015" y="471"/>
                      <a:pt x="996" y="486"/>
                      <a:pt x="987" y="507"/>
                    </a:cubicBezTo>
                    <a:cubicBezTo>
                      <a:pt x="859" y="798"/>
                      <a:pt x="859" y="798"/>
                      <a:pt x="859" y="798"/>
                    </a:cubicBezTo>
                    <a:cubicBezTo>
                      <a:pt x="844" y="832"/>
                      <a:pt x="858" y="872"/>
                      <a:pt x="891" y="889"/>
                    </a:cubicBezTo>
                    <a:cubicBezTo>
                      <a:pt x="894" y="890"/>
                      <a:pt x="1207" y="1050"/>
                      <a:pt x="1301" y="1115"/>
                    </a:cubicBezTo>
                    <a:cubicBezTo>
                      <a:pt x="1305" y="1118"/>
                      <a:pt x="1305" y="1137"/>
                      <a:pt x="1306" y="1148"/>
                    </a:cubicBezTo>
                    <a:cubicBezTo>
                      <a:pt x="1306" y="1152"/>
                      <a:pt x="1306" y="1156"/>
                      <a:pt x="1306" y="1160"/>
                    </a:cubicBezTo>
                    <a:cubicBezTo>
                      <a:pt x="1308" y="1207"/>
                      <a:pt x="1306" y="1537"/>
                      <a:pt x="1302" y="1670"/>
                    </a:cubicBezTo>
                    <a:cubicBezTo>
                      <a:pt x="1301" y="1706"/>
                      <a:pt x="1290" y="1748"/>
                      <a:pt x="1245" y="1748"/>
                    </a:cubicBezTo>
                    <a:cubicBezTo>
                      <a:pt x="1218" y="1748"/>
                      <a:pt x="1182" y="1743"/>
                      <a:pt x="1179" y="1699"/>
                    </a:cubicBezTo>
                    <a:cubicBezTo>
                      <a:pt x="1157" y="1282"/>
                      <a:pt x="1157" y="1282"/>
                      <a:pt x="1157" y="1282"/>
                    </a:cubicBezTo>
                    <a:cubicBezTo>
                      <a:pt x="1155" y="1254"/>
                      <a:pt x="1138" y="1230"/>
                      <a:pt x="1113" y="1220"/>
                    </a:cubicBezTo>
                    <a:cubicBezTo>
                      <a:pt x="1109" y="1219"/>
                      <a:pt x="779" y="1088"/>
                      <a:pt x="620" y="1008"/>
                    </a:cubicBezTo>
                    <a:cubicBezTo>
                      <a:pt x="569" y="981"/>
                      <a:pt x="569" y="981"/>
                      <a:pt x="569" y="981"/>
                    </a:cubicBezTo>
                    <a:cubicBezTo>
                      <a:pt x="503" y="937"/>
                      <a:pt x="517" y="878"/>
                      <a:pt x="527" y="853"/>
                    </a:cubicBezTo>
                    <a:cubicBezTo>
                      <a:pt x="556" y="780"/>
                      <a:pt x="595" y="701"/>
                      <a:pt x="637" y="618"/>
                    </a:cubicBezTo>
                    <a:cubicBezTo>
                      <a:pt x="668" y="556"/>
                      <a:pt x="699" y="492"/>
                      <a:pt x="730" y="426"/>
                    </a:cubicBezTo>
                    <a:cubicBezTo>
                      <a:pt x="742" y="397"/>
                      <a:pt x="735" y="364"/>
                      <a:pt x="711" y="344"/>
                    </a:cubicBezTo>
                    <a:cubicBezTo>
                      <a:pt x="698" y="332"/>
                      <a:pt x="682" y="327"/>
                      <a:pt x="666" y="327"/>
                    </a:cubicBezTo>
                    <a:cubicBezTo>
                      <a:pt x="652" y="327"/>
                      <a:pt x="639" y="331"/>
                      <a:pt x="627" y="338"/>
                    </a:cubicBezTo>
                    <a:cubicBezTo>
                      <a:pt x="590" y="363"/>
                      <a:pt x="471" y="443"/>
                      <a:pt x="465" y="446"/>
                    </a:cubicBezTo>
                    <a:cubicBezTo>
                      <a:pt x="462" y="448"/>
                      <a:pt x="459" y="451"/>
                      <a:pt x="456" y="454"/>
                    </a:cubicBezTo>
                    <a:cubicBezTo>
                      <a:pt x="224" y="678"/>
                      <a:pt x="224" y="678"/>
                      <a:pt x="224" y="678"/>
                    </a:cubicBezTo>
                    <a:cubicBezTo>
                      <a:pt x="202" y="699"/>
                      <a:pt x="172" y="702"/>
                      <a:pt x="151" y="683"/>
                    </a:cubicBezTo>
                    <a:cubicBezTo>
                      <a:pt x="145" y="677"/>
                      <a:pt x="141" y="669"/>
                      <a:pt x="141" y="658"/>
                    </a:cubicBezTo>
                    <a:cubicBezTo>
                      <a:pt x="141" y="640"/>
                      <a:pt x="151" y="619"/>
                      <a:pt x="168" y="602"/>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42">
                <a:extLst>
                  <a:ext uri="{FF2B5EF4-FFF2-40B4-BE49-F238E27FC236}">
                    <a16:creationId xmlns:a16="http://schemas.microsoft.com/office/drawing/2014/main" id="{95C2CE15-C90B-45C0-BA8F-A406517E3B66}"/>
                  </a:ext>
                </a:extLst>
              </p:cNvPr>
              <p:cNvSpPr>
                <a:spLocks/>
              </p:cNvSpPr>
              <p:nvPr/>
            </p:nvSpPr>
            <p:spPr bwMode="auto">
              <a:xfrm>
                <a:off x="0" y="4838700"/>
                <a:ext cx="6986588" cy="2020888"/>
              </a:xfrm>
              <a:custGeom>
                <a:avLst/>
                <a:gdLst>
                  <a:gd name="T0" fmla="*/ 3138 w 3208"/>
                  <a:gd name="T1" fmla="*/ 0 h 928"/>
                  <a:gd name="T2" fmla="*/ 2136 w 3208"/>
                  <a:gd name="T3" fmla="*/ 0 h 928"/>
                  <a:gd name="T4" fmla="*/ 2066 w 3208"/>
                  <a:gd name="T5" fmla="*/ 70 h 928"/>
                  <a:gd name="T6" fmla="*/ 2066 w 3208"/>
                  <a:gd name="T7" fmla="*/ 404 h 928"/>
                  <a:gd name="T8" fmla="*/ 1068 w 3208"/>
                  <a:gd name="T9" fmla="*/ 404 h 928"/>
                  <a:gd name="T10" fmla="*/ 998 w 3208"/>
                  <a:gd name="T11" fmla="*/ 474 h 928"/>
                  <a:gd name="T12" fmla="*/ 998 w 3208"/>
                  <a:gd name="T13" fmla="*/ 788 h 928"/>
                  <a:gd name="T14" fmla="*/ 70 w 3208"/>
                  <a:gd name="T15" fmla="*/ 788 h 928"/>
                  <a:gd name="T16" fmla="*/ 0 w 3208"/>
                  <a:gd name="T17" fmla="*/ 858 h 928"/>
                  <a:gd name="T18" fmla="*/ 70 w 3208"/>
                  <a:gd name="T19" fmla="*/ 928 h 928"/>
                  <a:gd name="T20" fmla="*/ 1068 w 3208"/>
                  <a:gd name="T21" fmla="*/ 928 h 928"/>
                  <a:gd name="T22" fmla="*/ 1138 w 3208"/>
                  <a:gd name="T23" fmla="*/ 858 h 928"/>
                  <a:gd name="T24" fmla="*/ 1138 w 3208"/>
                  <a:gd name="T25" fmla="*/ 544 h 928"/>
                  <a:gd name="T26" fmla="*/ 2136 w 3208"/>
                  <a:gd name="T27" fmla="*/ 544 h 928"/>
                  <a:gd name="T28" fmla="*/ 2206 w 3208"/>
                  <a:gd name="T29" fmla="*/ 474 h 928"/>
                  <a:gd name="T30" fmla="*/ 2206 w 3208"/>
                  <a:gd name="T31" fmla="*/ 140 h 928"/>
                  <a:gd name="T32" fmla="*/ 3138 w 3208"/>
                  <a:gd name="T33" fmla="*/ 140 h 928"/>
                  <a:gd name="T34" fmla="*/ 3208 w 3208"/>
                  <a:gd name="T35" fmla="*/ 70 h 928"/>
                  <a:gd name="T36" fmla="*/ 3138 w 3208"/>
                  <a:gd name="T3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8" h="928">
                    <a:moveTo>
                      <a:pt x="3138" y="0"/>
                    </a:moveTo>
                    <a:cubicBezTo>
                      <a:pt x="2136" y="0"/>
                      <a:pt x="2136" y="0"/>
                      <a:pt x="2136" y="0"/>
                    </a:cubicBezTo>
                    <a:cubicBezTo>
                      <a:pt x="2097" y="0"/>
                      <a:pt x="2066" y="31"/>
                      <a:pt x="2066" y="70"/>
                    </a:cubicBezTo>
                    <a:cubicBezTo>
                      <a:pt x="2066" y="404"/>
                      <a:pt x="2066" y="404"/>
                      <a:pt x="2066" y="404"/>
                    </a:cubicBezTo>
                    <a:cubicBezTo>
                      <a:pt x="1068" y="404"/>
                      <a:pt x="1068" y="404"/>
                      <a:pt x="1068" y="404"/>
                    </a:cubicBezTo>
                    <a:cubicBezTo>
                      <a:pt x="1029" y="404"/>
                      <a:pt x="998" y="435"/>
                      <a:pt x="998" y="474"/>
                    </a:cubicBezTo>
                    <a:cubicBezTo>
                      <a:pt x="998" y="788"/>
                      <a:pt x="998" y="788"/>
                      <a:pt x="998" y="788"/>
                    </a:cubicBezTo>
                    <a:cubicBezTo>
                      <a:pt x="70" y="788"/>
                      <a:pt x="70" y="788"/>
                      <a:pt x="70" y="788"/>
                    </a:cubicBezTo>
                    <a:cubicBezTo>
                      <a:pt x="31" y="788"/>
                      <a:pt x="0" y="819"/>
                      <a:pt x="0" y="858"/>
                    </a:cubicBezTo>
                    <a:cubicBezTo>
                      <a:pt x="0" y="896"/>
                      <a:pt x="31" y="928"/>
                      <a:pt x="70" y="928"/>
                    </a:cubicBezTo>
                    <a:cubicBezTo>
                      <a:pt x="1068" y="928"/>
                      <a:pt x="1068" y="928"/>
                      <a:pt x="1068" y="928"/>
                    </a:cubicBezTo>
                    <a:cubicBezTo>
                      <a:pt x="1107" y="928"/>
                      <a:pt x="1138" y="896"/>
                      <a:pt x="1138" y="858"/>
                    </a:cubicBezTo>
                    <a:cubicBezTo>
                      <a:pt x="1138" y="544"/>
                      <a:pt x="1138" y="544"/>
                      <a:pt x="1138" y="544"/>
                    </a:cubicBezTo>
                    <a:cubicBezTo>
                      <a:pt x="2136" y="544"/>
                      <a:pt x="2136" y="544"/>
                      <a:pt x="2136" y="544"/>
                    </a:cubicBezTo>
                    <a:cubicBezTo>
                      <a:pt x="2175" y="544"/>
                      <a:pt x="2206" y="512"/>
                      <a:pt x="2206" y="474"/>
                    </a:cubicBezTo>
                    <a:cubicBezTo>
                      <a:pt x="2206" y="140"/>
                      <a:pt x="2206" y="140"/>
                      <a:pt x="2206" y="140"/>
                    </a:cubicBezTo>
                    <a:cubicBezTo>
                      <a:pt x="3138" y="140"/>
                      <a:pt x="3138" y="140"/>
                      <a:pt x="3138" y="140"/>
                    </a:cubicBezTo>
                    <a:cubicBezTo>
                      <a:pt x="3176" y="140"/>
                      <a:pt x="3208" y="108"/>
                      <a:pt x="3208" y="70"/>
                    </a:cubicBezTo>
                    <a:cubicBezTo>
                      <a:pt x="3208" y="31"/>
                      <a:pt x="3176" y="0"/>
                      <a:pt x="3138" y="0"/>
                    </a:cubicBezTo>
                    <a:close/>
                  </a:path>
                </a:pathLst>
              </a:custGeom>
              <a:grpFill/>
              <a:ln>
                <a:noFill/>
              </a:ln>
              <a:extLst>
                <a:ext uri="{91240B29-F687-4F45-9708-019B960494DF}">
                  <a14:hiddenLine xmlns:a14="http://schemas.microsoft.com/office/drawing/2010/main" w="0" cap="flat" cmpd="sng" algn="ctr">
                    <a:solidFill>
                      <a:srgbClr val="FFFFFF">
                        <a:alpha val="0"/>
                      </a:srgbClr>
                    </a:solidFill>
                    <a:prstDash val="solid"/>
                    <a:round/>
                    <a:headEnd type="none" w="med" len="med"/>
                    <a:tailEnd type="none" w="med" len="me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09818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84898" name="Rectangle 2" hidden="1"/>
          <p:cNvGraphicFramePr>
            <a:graphicFrameLocks/>
          </p:cNvGraphicFramePr>
          <p:nvPr>
            <p:custDataLst>
              <p:tags r:id="rId2"/>
            </p:custDataLst>
            <p:extLst>
              <p:ext uri="{D42A27DB-BD31-4B8C-83A1-F6EECF244321}">
                <p14:modId xmlns:p14="http://schemas.microsoft.com/office/powerpoint/2010/main" val="2892526060"/>
              </p:ext>
            </p:extLst>
          </p:nvPr>
        </p:nvGraphicFramePr>
        <p:xfrm>
          <a:off x="2667355" y="857365"/>
          <a:ext cx="121475" cy="121475"/>
        </p:xfrm>
        <a:graphic>
          <a:graphicData uri="http://schemas.openxmlformats.org/presentationml/2006/ole">
            <mc:AlternateContent xmlns:mc="http://schemas.openxmlformats.org/markup-compatibility/2006">
              <mc:Choice xmlns:v="urn:schemas-microsoft-com:vml" Requires="v">
                <p:oleObj spid="_x0000_s31746" name="think-cell Slide" r:id="rId7" imgW="0" imgH="0" progId="TCLayout.ActiveDocument.1">
                  <p:embed/>
                </p:oleObj>
              </mc:Choice>
              <mc:Fallback>
                <p:oleObj name="think-cell Slide" r:id="rId7" imgW="0" imgH="0" progId="TCLayout.ActiveDocument.1">
                  <p:embed/>
                  <p:pic>
                    <p:nvPicPr>
                      <p:cNvPr id="2384898"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2667355" y="857365"/>
                        <a:ext cx="121475" cy="12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Rectangle 2" hidden="1">
            <a:extLst>
              <a:ext uri="{FF2B5EF4-FFF2-40B4-BE49-F238E27FC236}">
                <a16:creationId xmlns:a16="http://schemas.microsoft.com/office/drawing/2014/main" id="{8B39C645-0273-4F6F-BD10-D14BC49F5A6D}"/>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59" name="Title 3">
            <a:extLst>
              <a:ext uri="{FF2B5EF4-FFF2-40B4-BE49-F238E27FC236}">
                <a16:creationId xmlns:a16="http://schemas.microsoft.com/office/drawing/2014/main" id="{F81B14F7-6530-4AF1-BF5E-889EC5E4C188}"/>
              </a:ext>
            </a:extLst>
          </p:cNvPr>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Structured user interviews are a key source of </a:t>
            </a:r>
            <a:br>
              <a:rPr lang="en-CA" dirty="0"/>
            </a:br>
            <a:r>
              <a:rPr lang="en-CA" dirty="0"/>
              <a:t>insights on what your users value most</a:t>
            </a:r>
          </a:p>
        </p:txBody>
      </p:sp>
      <p:grpSp>
        <p:nvGrpSpPr>
          <p:cNvPr id="4" name="Group 3">
            <a:extLst>
              <a:ext uri="{FF2B5EF4-FFF2-40B4-BE49-F238E27FC236}">
                <a16:creationId xmlns:a16="http://schemas.microsoft.com/office/drawing/2014/main" id="{146A804A-C8D6-4023-A062-7634DC2BFE30}"/>
              </a:ext>
            </a:extLst>
          </p:cNvPr>
          <p:cNvGrpSpPr/>
          <p:nvPr/>
        </p:nvGrpSpPr>
        <p:grpSpPr>
          <a:xfrm>
            <a:off x="632468" y="2026716"/>
            <a:ext cx="8530288" cy="3834657"/>
            <a:chOff x="632468" y="1642914"/>
            <a:chExt cx="8530288" cy="3834657"/>
          </a:xfrm>
        </p:grpSpPr>
        <p:sp>
          <p:nvSpPr>
            <p:cNvPr id="65" name="TextBox 64">
              <a:extLst>
                <a:ext uri="{FF2B5EF4-FFF2-40B4-BE49-F238E27FC236}">
                  <a16:creationId xmlns:a16="http://schemas.microsoft.com/office/drawing/2014/main" id="{CD756EB5-DEF0-47F5-B28D-95B88B629CBE}"/>
                </a:ext>
              </a:extLst>
            </p:cNvPr>
            <p:cNvSpPr txBox="1">
              <a:spLocks/>
            </p:cNvSpPr>
            <p:nvPr>
              <p:custDataLst>
                <p:tags r:id="rId4"/>
              </p:custDataLst>
            </p:nvPr>
          </p:nvSpPr>
          <p:spPr>
            <a:xfrm>
              <a:off x="632468" y="2092029"/>
              <a:ext cx="8530288" cy="3385542"/>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marL="287866" lvl="1" indent="-285750">
                <a:spcBef>
                  <a:spcPct val="0"/>
                </a:spcBef>
                <a:buSzPct val="100000"/>
                <a:buFont typeface="Wingdings" panose="05000000000000000000" pitchFamily="2" charset="2"/>
                <a:buChar char="§"/>
              </a:pPr>
              <a:r>
                <a:rPr lang="en-US" sz="1800" b="0" dirty="0">
                  <a:cs typeface="Arial" panose="020B0604020202020204" pitchFamily="34" charset="0"/>
                </a:rPr>
                <a:t>User-centered design is all about </a:t>
              </a:r>
              <a:r>
                <a:rPr lang="en-US" sz="1800" dirty="0">
                  <a:solidFill>
                    <a:schemeClr val="tx2"/>
                  </a:solidFill>
                  <a:cs typeface="Arial" panose="020B0604020202020204" pitchFamily="34" charset="0"/>
                </a:rPr>
                <a:t>talking with people about their challenges, goals and constraints</a:t>
              </a:r>
            </a:p>
            <a:p>
              <a:pPr marL="287866" lvl="1" indent="-285750">
                <a:spcBef>
                  <a:spcPct val="0"/>
                </a:spcBef>
                <a:buSzPct val="100000"/>
                <a:buFont typeface="Wingdings" panose="05000000000000000000" pitchFamily="2" charset="2"/>
                <a:buChar char="§"/>
              </a:pPr>
              <a:r>
                <a:rPr lang="en-US" sz="1800" b="0" dirty="0">
                  <a:cs typeface="Arial" panose="020B0604020202020204" pitchFamily="34" charset="0"/>
                </a:rPr>
                <a:t>Interviews are the core of the inspiratory phase. It is important to </a:t>
              </a:r>
              <a:r>
                <a:rPr lang="en-US" sz="1800" b="0" dirty="0">
                  <a:solidFill>
                    <a:schemeClr val="tx2"/>
                  </a:solidFill>
                  <a:cs typeface="Arial" panose="020B0604020202020204" pitchFamily="34" charset="0"/>
                </a:rPr>
                <a:t>hear </a:t>
              </a:r>
              <a:r>
                <a:rPr lang="en-US" sz="1800" dirty="0">
                  <a:solidFill>
                    <a:schemeClr val="tx2"/>
                  </a:solidFill>
                  <a:cs typeface="Arial" panose="020B0604020202020204" pitchFamily="34" charset="0"/>
                </a:rPr>
                <a:t>their needs</a:t>
              </a:r>
              <a:r>
                <a:rPr lang="en-US" sz="1800" b="0" dirty="0">
                  <a:cs typeface="Arial" panose="020B0604020202020204" pitchFamily="34" charset="0"/>
                </a:rPr>
                <a:t> in their own words</a:t>
              </a:r>
            </a:p>
            <a:p>
              <a:pPr>
                <a:spcBef>
                  <a:spcPct val="0"/>
                </a:spcBef>
              </a:pPr>
              <a:r>
                <a:rPr lang="en-US" sz="2000" b="0" dirty="0">
                  <a:solidFill>
                    <a:schemeClr val="accent1"/>
                  </a:solidFill>
                  <a:cs typeface="Arial" panose="020B0604020202020204" pitchFamily="34" charset="0"/>
                </a:rPr>
                <a:t>How to do them </a:t>
              </a:r>
              <a:endParaRPr lang="en-US" sz="1800" b="0" dirty="0">
                <a:cs typeface="Arial" panose="020B0604020202020204" pitchFamily="34" charset="0"/>
              </a:endParaRPr>
            </a:p>
            <a:p>
              <a:pPr marL="285750" indent="-285750">
                <a:spcBef>
                  <a:spcPct val="0"/>
                </a:spcBef>
                <a:buFont typeface="Wingdings" panose="05000000000000000000" pitchFamily="2" charset="2"/>
                <a:buChar char="§"/>
              </a:pPr>
              <a:r>
                <a:rPr lang="en-US" sz="1800" b="0" dirty="0">
                  <a:cs typeface="Arial" panose="020B0604020202020204" pitchFamily="34" charset="0"/>
                </a:rPr>
                <a:t>Conduct interview in the environment, or context, in which the experience occurs (e.g. putting in a change order, updating the schedule or performing a quality control). </a:t>
              </a:r>
            </a:p>
            <a:p>
              <a:pPr marL="285750" indent="-285750">
                <a:spcBef>
                  <a:spcPct val="0"/>
                </a:spcBef>
                <a:buFont typeface="Wingdings" panose="05000000000000000000" pitchFamily="2" charset="2"/>
                <a:buChar char="§"/>
              </a:pPr>
              <a:r>
                <a:rPr lang="en-US" sz="1800" b="0" dirty="0">
                  <a:cs typeface="Arial" panose="020B0604020202020204" pitchFamily="34" charset="0"/>
                </a:rPr>
                <a:t>Results are usually qualitative, observed data, rather than quantitative, measured data and give a more holistic understanding of the design and construction processes than is possible via traditional interviewing techniques</a:t>
              </a:r>
              <a:endParaRPr lang="en-US" sz="1800" dirty="0">
                <a:solidFill>
                  <a:schemeClr val="tx2"/>
                </a:solidFill>
                <a:cs typeface="Arial" panose="020B0604020202020204" pitchFamily="34" charset="0"/>
              </a:endParaRPr>
            </a:p>
          </p:txBody>
        </p:sp>
        <p:sp>
          <p:nvSpPr>
            <p:cNvPr id="67" name="TextBox 66">
              <a:extLst>
                <a:ext uri="{FF2B5EF4-FFF2-40B4-BE49-F238E27FC236}">
                  <a16:creationId xmlns:a16="http://schemas.microsoft.com/office/drawing/2014/main" id="{67492937-0624-4559-AE44-74136A10B37E}"/>
                </a:ext>
              </a:extLst>
            </p:cNvPr>
            <p:cNvSpPr txBox="1">
              <a:spLocks/>
            </p:cNvSpPr>
            <p:nvPr/>
          </p:nvSpPr>
          <p:spPr>
            <a:xfrm>
              <a:off x="632468" y="1642914"/>
              <a:ext cx="5582412" cy="402290"/>
            </a:xfrm>
            <a:prstGeom prst="rect">
              <a:avLst/>
            </a:prstGeom>
          </p:spPr>
          <p:txBody>
            <a:bodyPr vert="horz" wrap="square" lIns="0" tIns="0" rIns="0" bIns="0" rtlCol="0" anchor="b" anchorCtr="0">
              <a:no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r>
                <a:rPr lang="en-US" sz="2000" b="0" dirty="0">
                  <a:solidFill>
                    <a:schemeClr val="accent1"/>
                  </a:solidFill>
                  <a:latin typeface="+mj-lt"/>
                  <a:cs typeface="Arial" panose="020B0604020202020204" pitchFamily="34" charset="0"/>
                </a:rPr>
                <a:t>User Interviews</a:t>
              </a:r>
            </a:p>
          </p:txBody>
        </p:sp>
      </p:grpSp>
      <p:sp>
        <p:nvSpPr>
          <p:cNvPr id="12" name="TextBox 11">
            <a:extLst>
              <a:ext uri="{FF2B5EF4-FFF2-40B4-BE49-F238E27FC236}">
                <a16:creationId xmlns:a16="http://schemas.microsoft.com/office/drawing/2014/main" id="{6CE54E11-63B7-4437-80CD-BB0F7A28C4E1}"/>
              </a:ext>
            </a:extLst>
          </p:cNvPr>
          <p:cNvSpPr txBox="1">
            <a:spLocks/>
          </p:cNvSpPr>
          <p:nvPr/>
        </p:nvSpPr>
        <p:spPr>
          <a:xfrm>
            <a:off x="632468" y="3290958"/>
            <a:ext cx="5582412" cy="402290"/>
          </a:xfrm>
          <a:prstGeom prst="rect">
            <a:avLst/>
          </a:prstGeom>
        </p:spPr>
        <p:txBody>
          <a:bodyPr vert="horz" wrap="square" lIns="0" tIns="0" rIns="0" bIns="0" rtlCol="0" anchor="b" anchorCtr="0">
            <a:no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endParaRPr lang="en-US" sz="2000" b="0" dirty="0">
              <a:solidFill>
                <a:schemeClr val="accent1"/>
              </a:solidFill>
              <a:latin typeface="+mj-lt"/>
              <a:cs typeface="Arial" panose="020B0604020202020204" pitchFamily="34" charset="0"/>
            </a:endParaRPr>
          </a:p>
        </p:txBody>
      </p:sp>
      <p:sp>
        <p:nvSpPr>
          <p:cNvPr id="14" name="Arrow: Chevron 13">
            <a:extLst>
              <a:ext uri="{FF2B5EF4-FFF2-40B4-BE49-F238E27FC236}">
                <a16:creationId xmlns:a16="http://schemas.microsoft.com/office/drawing/2014/main" id="{9A68F93F-2A70-448E-AAF6-BFEB6CD321D0}"/>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5" name="Arrow: Chevron 14">
            <a:extLst>
              <a:ext uri="{FF2B5EF4-FFF2-40B4-BE49-F238E27FC236}">
                <a16:creationId xmlns:a16="http://schemas.microsoft.com/office/drawing/2014/main" id="{3FF0264E-9A43-4B74-A25F-9022FC0F8A3E}"/>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6" name="Arrow: Chevron 15">
            <a:extLst>
              <a:ext uri="{FF2B5EF4-FFF2-40B4-BE49-F238E27FC236}">
                <a16:creationId xmlns:a16="http://schemas.microsoft.com/office/drawing/2014/main" id="{89450B20-2990-4268-B18E-045642750567}"/>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7" name="Arrow: Pentagon 16">
            <a:extLst>
              <a:ext uri="{FF2B5EF4-FFF2-40B4-BE49-F238E27FC236}">
                <a16:creationId xmlns:a16="http://schemas.microsoft.com/office/drawing/2014/main" id="{E6FF32C7-84ED-4273-9B76-C3B809C0505C}"/>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8" name="Flowchart: Process 17">
            <a:extLst>
              <a:ext uri="{FF2B5EF4-FFF2-40B4-BE49-F238E27FC236}">
                <a16:creationId xmlns:a16="http://schemas.microsoft.com/office/drawing/2014/main" id="{234EA9E3-133C-4B95-859B-6E2AB45EB489}"/>
              </a:ext>
            </a:extLst>
          </p:cNvPr>
          <p:cNvSpPr/>
          <p:nvPr/>
        </p:nvSpPr>
        <p:spPr>
          <a:xfrm>
            <a:off x="503281" y="608361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9" name="Arrow: Chevron 18">
            <a:extLst>
              <a:ext uri="{FF2B5EF4-FFF2-40B4-BE49-F238E27FC236}">
                <a16:creationId xmlns:a16="http://schemas.microsoft.com/office/drawing/2014/main" id="{01622776-A6C2-49DD-8D11-330BE0FA87E8}"/>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68" name="Group 67">
            <a:extLst>
              <a:ext uri="{FF2B5EF4-FFF2-40B4-BE49-F238E27FC236}">
                <a16:creationId xmlns:a16="http://schemas.microsoft.com/office/drawing/2014/main" id="{084D7777-D219-4C39-9C47-540B8306D431}"/>
              </a:ext>
            </a:extLst>
          </p:cNvPr>
          <p:cNvGrpSpPr/>
          <p:nvPr/>
        </p:nvGrpSpPr>
        <p:grpSpPr>
          <a:xfrm>
            <a:off x="9725035" y="1535174"/>
            <a:ext cx="2074805" cy="4882047"/>
            <a:chOff x="8898638" y="457200"/>
            <a:chExt cx="2344141" cy="5515799"/>
          </a:xfrm>
        </p:grpSpPr>
        <p:pic>
          <p:nvPicPr>
            <p:cNvPr id="69" name="Picture 8" descr="Image result for truck sales manager">
              <a:extLst>
                <a:ext uri="{FF2B5EF4-FFF2-40B4-BE49-F238E27FC236}">
                  <a16:creationId xmlns:a16="http://schemas.microsoft.com/office/drawing/2014/main" id="{65C28D0D-4A72-4D63-BE05-4D24CA4B3EF4}"/>
                </a:ext>
              </a:extLst>
            </p:cNvPr>
            <p:cNvPicPr>
              <a:picLocks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8898638" y="457200"/>
              <a:ext cx="2344141" cy="274887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1" descr="Related image">
              <a:extLst>
                <a:ext uri="{FF2B5EF4-FFF2-40B4-BE49-F238E27FC236}">
                  <a16:creationId xmlns:a16="http://schemas.microsoft.com/office/drawing/2014/main" id="{6EEE37B2-8D1B-43CE-B677-AC7339F5F756}"/>
                </a:ext>
              </a:extLst>
            </p:cNvPr>
            <p:cNvPicPr>
              <a:picLocks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898638" y="3224127"/>
              <a:ext cx="2344141" cy="27488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880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2355555250"/>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2770" name="think-cell Slide" r:id="rId6" imgW="530" imgH="528" progId="TCLayout.ActiveDocument.1">
                  <p:embed/>
                </p:oleObj>
              </mc:Choice>
              <mc:Fallback>
                <p:oleObj name="think-cell Slide" r:id="rId6" imgW="530" imgH="528" progId="TCLayout.ActiveDocument.1">
                  <p:embed/>
                  <p:pic>
                    <p:nvPicPr>
                      <p:cNvPr id="68" name="Object 67" hidden="1"/>
                      <p:cNvPicPr/>
                      <p:nvPr/>
                    </p:nvPicPr>
                    <p:blipFill>
                      <a:blip r:embed="rId7"/>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GB" dirty="0"/>
              <a:t>Building user personas helps product teams understand the user and their pain points</a:t>
            </a:r>
            <a:endParaRPr lang="en-US" dirty="0"/>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32" name="TextBox 131">
            <a:extLst>
              <a:ext uri="{FF2B5EF4-FFF2-40B4-BE49-F238E27FC236}">
                <a16:creationId xmlns:a16="http://schemas.microsoft.com/office/drawing/2014/main" id="{A754C2E7-D514-47AF-969A-9A15315684F4}"/>
              </a:ext>
            </a:extLst>
          </p:cNvPr>
          <p:cNvSpPr txBox="1">
            <a:spLocks/>
          </p:cNvSpPr>
          <p:nvPr/>
        </p:nvSpPr>
        <p:spPr>
          <a:xfrm>
            <a:off x="419107" y="1950275"/>
            <a:ext cx="7183171" cy="3477875"/>
          </a:xfrm>
          <a:prstGeom prst="rect">
            <a:avLst/>
          </a:prstGeom>
        </p:spPr>
        <p:txBody>
          <a:bodyPr vert="horz" wrap="square" lIns="0" tIns="0" rIns="0" bIns="0" rtlCol="0" anchor="t" anchorCtr="0">
            <a:spAutoFit/>
          </a:bodyPr>
          <a:lstStyle>
            <a:lvl1pPr marR="0" lvl="0" indent="0" defTabSz="1170073" fontAlgn="base">
              <a:lnSpc>
                <a:spcPct val="100000"/>
              </a:lnSpc>
              <a:spcBef>
                <a:spcPts val="588"/>
              </a:spcBef>
              <a:spcAft>
                <a:spcPts val="588"/>
              </a:spcAft>
              <a:buClr>
                <a:srgbClr val="000000"/>
              </a:buClr>
              <a:buSzTx/>
              <a:buFontTx/>
              <a:buNone/>
              <a:tabLst/>
              <a:defRPr lang="x-none" sz="1568" b="1" baseline="0"/>
            </a:lvl1pPr>
            <a:lvl2pPr marL="2074" marR="0" lvl="1" indent="0" defTabSz="1170073" fontAlgn="base">
              <a:lnSpc>
                <a:spcPct val="100000"/>
              </a:lnSpc>
              <a:spcBef>
                <a:spcPts val="588"/>
              </a:spcBef>
              <a:spcAft>
                <a:spcPts val="588"/>
              </a:spcAft>
              <a:buClr>
                <a:srgbClr val="000000"/>
              </a:buClr>
              <a:buSzPct val="125000"/>
              <a:buFontTx/>
              <a:buNone/>
              <a:tabLst/>
              <a:defRPr lang="x-none" sz="1568" baseline="0"/>
            </a:lvl2pPr>
            <a:lvl3pPr marL="172702" marR="0" lvl="2" indent="-172702" defTabSz="1170073" fontAlgn="base">
              <a:lnSpc>
                <a:spcPct val="100000"/>
              </a:lnSpc>
              <a:spcBef>
                <a:spcPct val="0"/>
              </a:spcBef>
              <a:spcAft>
                <a:spcPts val="588"/>
              </a:spcAft>
              <a:buClr>
                <a:srgbClr val="000000"/>
              </a:buClr>
              <a:buSzPct val="100000"/>
              <a:buFont typeface="Arial" panose="020B0604020202020204" pitchFamily="34" charset="0"/>
              <a:buChar char="•"/>
              <a:tabLst/>
              <a:defRPr lang="x-none" sz="1568" baseline="0"/>
            </a:lvl3pPr>
            <a:lvl4pPr marL="336067" marR="0" lvl="3" indent="-163367" defTabSz="1170073" fontAlgn="base">
              <a:lnSpc>
                <a:spcPct val="100000"/>
              </a:lnSpc>
              <a:spcBef>
                <a:spcPct val="0"/>
              </a:spcBef>
              <a:spcAft>
                <a:spcPts val="588"/>
              </a:spcAft>
              <a:buClr>
                <a:schemeClr val="accent6">
                  <a:lumMod val="75000"/>
                </a:schemeClr>
              </a:buClr>
              <a:buSzPct val="100000"/>
              <a:buFont typeface="Arial" panose="020B0604020202020204" pitchFamily="34" charset="0"/>
              <a:buChar char="•"/>
              <a:tabLst/>
              <a:defRPr lang="x-none" sz="1568" baseline="0">
                <a:solidFill>
                  <a:schemeClr val="tx2"/>
                </a:solidFill>
              </a:defRPr>
            </a:lvl4pPr>
            <a:lvl5pPr marL="979875" lvl="4" indent="-170116" defTabSz="1170073" fontAlgn="base">
              <a:spcBef>
                <a:spcPct val="0"/>
              </a:spcBef>
              <a:spcAft>
                <a:spcPct val="0"/>
              </a:spcAft>
              <a:buClr>
                <a:schemeClr val="tx2"/>
              </a:buClr>
              <a:buSzPct val="89000"/>
              <a:buFont typeface="Arial" charset="0"/>
              <a:buChar char="-"/>
              <a:defRPr lang="x-none" sz="1568" baseline="0"/>
            </a:lvl5pPr>
            <a:lvl6pPr marL="979875" indent="-170116" defTabSz="1170073" fontAlgn="base">
              <a:spcBef>
                <a:spcPct val="0"/>
              </a:spcBef>
              <a:spcAft>
                <a:spcPct val="0"/>
              </a:spcAft>
              <a:buClr>
                <a:schemeClr val="tx2"/>
              </a:buClr>
              <a:buSzPct val="89000"/>
              <a:buFont typeface="Arial" charset="0"/>
              <a:buChar char="-"/>
              <a:defRPr lang="x-none" sz="2091" baseline="0"/>
            </a:lvl6pPr>
            <a:lvl7pPr marL="979875" indent="-170116" defTabSz="1170073" fontAlgn="base">
              <a:spcBef>
                <a:spcPct val="0"/>
              </a:spcBef>
              <a:spcAft>
                <a:spcPct val="0"/>
              </a:spcAft>
              <a:buClr>
                <a:schemeClr val="tx2"/>
              </a:buClr>
              <a:buSzPct val="89000"/>
              <a:buFont typeface="Arial" charset="0"/>
              <a:buChar char="-"/>
              <a:defRPr lang="x-none" sz="2091" baseline="0"/>
            </a:lvl7pPr>
            <a:lvl8pPr marL="979875" indent="-170116" defTabSz="1170073" fontAlgn="base">
              <a:spcBef>
                <a:spcPct val="0"/>
              </a:spcBef>
              <a:spcAft>
                <a:spcPct val="0"/>
              </a:spcAft>
              <a:buClr>
                <a:schemeClr val="tx2"/>
              </a:buClr>
              <a:buSzPct val="89000"/>
              <a:buFont typeface="Arial" charset="0"/>
              <a:buChar char="-"/>
              <a:defRPr lang="x-none" sz="2091" baseline="0"/>
            </a:lvl8pPr>
            <a:lvl9pPr marL="979875" indent="-170116" defTabSz="1170073" fontAlgn="base">
              <a:spcBef>
                <a:spcPct val="0"/>
              </a:spcBef>
              <a:spcAft>
                <a:spcPct val="0"/>
              </a:spcAft>
              <a:buClr>
                <a:schemeClr val="tx2"/>
              </a:buClr>
              <a:buSzPct val="89000"/>
              <a:buFont typeface="Arial" charset="0"/>
              <a:buChar char="-"/>
              <a:defRPr lang="x-none" sz="2091" baseline="0"/>
            </a:lvl9pPr>
          </a:lstStyle>
          <a:p>
            <a:pPr lvl="1">
              <a:spcBef>
                <a:spcPct val="50000"/>
              </a:spcBef>
            </a:pPr>
            <a:r>
              <a:rPr lang="en-GB" sz="1400" dirty="0"/>
              <a:t>User personas are behavioural and psychographic profiles of target users or companies. These fictional user profiles (e.g. micro-budgeter, spontaneous spender) represent distinct user needs, values, pains, and motivations throughout the user lifecycle. </a:t>
            </a:r>
          </a:p>
          <a:p>
            <a:pPr lvl="1">
              <a:spcBef>
                <a:spcPct val="50000"/>
              </a:spcBef>
            </a:pPr>
            <a:r>
              <a:rPr lang="en-GB" sz="1400" b="1" dirty="0">
                <a:solidFill>
                  <a:schemeClr val="accent4"/>
                </a:solidFill>
              </a:rPr>
              <a:t>When to use this?</a:t>
            </a:r>
          </a:p>
          <a:p>
            <a:pPr lvl="2">
              <a:spcBef>
                <a:spcPct val="25000"/>
              </a:spcBef>
              <a:buFont typeface="Wingdings" panose="05000000000000000000" pitchFamily="2" charset="2"/>
              <a:buChar char="§"/>
            </a:pPr>
            <a:r>
              <a:rPr lang="en-GB" sz="1400" dirty="0"/>
              <a:t>Option 1: Proto-persona developed amongst the team to identify the user and begin to empathise with them </a:t>
            </a:r>
          </a:p>
          <a:p>
            <a:pPr lvl="2">
              <a:spcBef>
                <a:spcPct val="25000"/>
              </a:spcBef>
              <a:buFont typeface="Wingdings" panose="05000000000000000000" pitchFamily="2" charset="2"/>
              <a:buChar char="§"/>
            </a:pPr>
            <a:r>
              <a:rPr lang="en-GB" sz="1400" dirty="0"/>
              <a:t>Option 2: After interviewing the target user groups to create a real user profile</a:t>
            </a:r>
          </a:p>
          <a:p>
            <a:pPr lvl="1">
              <a:spcBef>
                <a:spcPct val="50000"/>
              </a:spcBef>
            </a:pPr>
            <a:r>
              <a:rPr lang="en-GB" sz="1400" b="1" dirty="0">
                <a:solidFill>
                  <a:schemeClr val="accent4"/>
                </a:solidFill>
              </a:rPr>
              <a:t>Tips:</a:t>
            </a:r>
          </a:p>
          <a:p>
            <a:pPr lvl="2">
              <a:spcBef>
                <a:spcPct val="25000"/>
              </a:spcBef>
              <a:buFont typeface="Wingdings" panose="05000000000000000000" pitchFamily="2" charset="2"/>
              <a:buChar char="§"/>
            </a:pPr>
            <a:r>
              <a:rPr lang="en-GB" sz="1400" dirty="0"/>
              <a:t>Give your persona a name to bring it to life. Key characteristics and motivations can be amended based on your specific scenario.</a:t>
            </a:r>
          </a:p>
          <a:p>
            <a:pPr lvl="2">
              <a:spcBef>
                <a:spcPct val="25000"/>
              </a:spcBef>
              <a:buFont typeface="Wingdings" panose="05000000000000000000" pitchFamily="2" charset="2"/>
              <a:buChar char="§"/>
            </a:pPr>
            <a:r>
              <a:rPr lang="en-GB" sz="1400" dirty="0"/>
              <a:t>Encourage people to individually write their thoughts on post-its at the beginning, then get everyone to put up their notes and discuss  </a:t>
            </a:r>
          </a:p>
        </p:txBody>
      </p:sp>
      <p:pic>
        <p:nvPicPr>
          <p:cNvPr id="133" name="Picture 132">
            <a:extLst>
              <a:ext uri="{FF2B5EF4-FFF2-40B4-BE49-F238E27FC236}">
                <a16:creationId xmlns:a16="http://schemas.microsoft.com/office/drawing/2014/main" id="{69A7FE4D-BC83-456B-A0B6-DE2EDB22E22C}"/>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rot="360000">
            <a:off x="8061742" y="2562944"/>
            <a:ext cx="3809061" cy="2480743"/>
          </a:xfrm>
          <a:prstGeom prst="rect">
            <a:avLst/>
          </a:prstGeom>
          <a:no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15" name="Straight Connector 14">
            <a:extLst>
              <a:ext uri="{FF2B5EF4-FFF2-40B4-BE49-F238E27FC236}">
                <a16:creationId xmlns:a16="http://schemas.microsoft.com/office/drawing/2014/main" id="{8C680014-A933-420C-8D31-1B1D411CBB12}"/>
              </a:ext>
            </a:extLst>
          </p:cNvPr>
          <p:cNvCxnSpPr>
            <a:cxnSpLocks/>
          </p:cNvCxnSpPr>
          <p:nvPr/>
        </p:nvCxnSpPr>
        <p:spPr>
          <a:xfrm>
            <a:off x="7693242" y="1958810"/>
            <a:ext cx="0" cy="356727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6" name="sticker">
            <a:extLst>
              <a:ext uri="{FF2B5EF4-FFF2-40B4-BE49-F238E27FC236}">
                <a16:creationId xmlns:a16="http://schemas.microsoft.com/office/drawing/2014/main" id="{7BC42A9D-F2DA-4967-B944-A9B6EECA4E1C}"/>
              </a:ext>
            </a:extLst>
          </p:cNvPr>
          <p:cNvGrpSpPr/>
          <p:nvPr/>
        </p:nvGrpSpPr>
        <p:grpSpPr>
          <a:xfrm>
            <a:off x="10679406" y="1162759"/>
            <a:ext cx="1093504" cy="212366"/>
            <a:chOff x="10679405" y="1540371"/>
            <a:chExt cx="1093504" cy="212366"/>
          </a:xfrm>
        </p:grpSpPr>
        <p:sp>
          <p:nvSpPr>
            <p:cNvPr id="17" name="StickerRectangle">
              <a:extLst>
                <a:ext uri="{FF2B5EF4-FFF2-40B4-BE49-F238E27FC236}">
                  <a16:creationId xmlns:a16="http://schemas.microsoft.com/office/drawing/2014/main" id="{0BF1A501-E983-4001-A69E-58E2F4F34BCB}"/>
                </a:ext>
              </a:extLst>
            </p:cNvPr>
            <p:cNvSpPr>
              <a:spLocks noChangeArrowheads="1"/>
            </p:cNvSpPr>
            <p:nvPr/>
          </p:nvSpPr>
          <p:spPr bwMode="auto">
            <a:xfrm>
              <a:off x="10679405" y="1540371"/>
              <a:ext cx="109350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ILLUSTRATIVE</a:t>
              </a:r>
              <a:endParaRPr lang="en-US" sz="1200" dirty="0">
                <a:solidFill>
                  <a:srgbClr val="808080"/>
                </a:solidFill>
                <a:latin typeface="+mn-lt"/>
              </a:endParaRPr>
            </a:p>
          </p:txBody>
        </p:sp>
        <p:cxnSp>
          <p:nvCxnSpPr>
            <p:cNvPr id="18" name="AutoShape 31">
              <a:extLst>
                <a:ext uri="{FF2B5EF4-FFF2-40B4-BE49-F238E27FC236}">
                  <a16:creationId xmlns:a16="http://schemas.microsoft.com/office/drawing/2014/main" id="{0FE700CC-3A93-47BC-84A1-8129D8BCCA55}"/>
                </a:ext>
              </a:extLst>
            </p:cNvPr>
            <p:cNvCxnSpPr>
              <a:cxnSpLocks noChangeShapeType="1"/>
              <a:stCxn id="17" idx="2"/>
              <a:endCxn id="17" idx="4"/>
            </p:cNvCxnSpPr>
            <p:nvPr/>
          </p:nvCxnSpPr>
          <p:spPr bwMode="auto">
            <a:xfrm>
              <a:off x="10679405"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9" name="AutoShape 32">
              <a:extLst>
                <a:ext uri="{FF2B5EF4-FFF2-40B4-BE49-F238E27FC236}">
                  <a16:creationId xmlns:a16="http://schemas.microsoft.com/office/drawing/2014/main" id="{380F2C7E-7964-4B52-B9D3-C832B0CC12CF}"/>
                </a:ext>
              </a:extLst>
            </p:cNvPr>
            <p:cNvCxnSpPr>
              <a:cxnSpLocks noChangeShapeType="1"/>
              <a:stCxn id="17" idx="4"/>
              <a:endCxn id="17" idx="6"/>
            </p:cNvCxnSpPr>
            <p:nvPr/>
          </p:nvCxnSpPr>
          <p:spPr bwMode="auto">
            <a:xfrm>
              <a:off x="10679405" y="1752737"/>
              <a:ext cx="1093504"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007659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1742236349"/>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3794" name="think-cell Slide" r:id="rId6" imgW="530" imgH="528" progId="TCLayout.ActiveDocument.1">
                  <p:embed/>
                </p:oleObj>
              </mc:Choice>
              <mc:Fallback>
                <p:oleObj name="think-cell Slide" r:id="rId6" imgW="530" imgH="528" progId="TCLayout.ActiveDocument.1">
                  <p:embed/>
                  <p:pic>
                    <p:nvPicPr>
                      <p:cNvPr id="68" name="Object 67" hidden="1"/>
                      <p:cNvPicPr/>
                      <p:nvPr/>
                    </p:nvPicPr>
                    <p:blipFill>
                      <a:blip r:embed="rId7"/>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GB" dirty="0"/>
              <a:t>User Persona: Example from Terminal Utilization</a:t>
            </a:r>
            <a:endParaRPr lang="en-US" dirty="0"/>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2" name="sticker">
            <a:extLst>
              <a:ext uri="{FF2B5EF4-FFF2-40B4-BE49-F238E27FC236}">
                <a16:creationId xmlns:a16="http://schemas.microsoft.com/office/drawing/2014/main" id="{23A82A38-74E3-47C6-B419-53A8929FEA8A}"/>
              </a:ext>
            </a:extLst>
          </p:cNvPr>
          <p:cNvGrpSpPr/>
          <p:nvPr/>
        </p:nvGrpSpPr>
        <p:grpSpPr>
          <a:xfrm>
            <a:off x="11019049" y="1141423"/>
            <a:ext cx="753860" cy="212366"/>
            <a:chOff x="11019049" y="1540371"/>
            <a:chExt cx="753860" cy="212366"/>
          </a:xfrm>
        </p:grpSpPr>
        <p:sp>
          <p:nvSpPr>
            <p:cNvPr id="20" name="StickerRectangle">
              <a:extLst>
                <a:ext uri="{FF2B5EF4-FFF2-40B4-BE49-F238E27FC236}">
                  <a16:creationId xmlns:a16="http://schemas.microsoft.com/office/drawing/2014/main" id="{F4975E6C-1C77-42F9-A9F9-C282834C1940}"/>
                </a:ext>
              </a:extLst>
            </p:cNvPr>
            <p:cNvSpPr>
              <a:spLocks noChangeArrowheads="1"/>
            </p:cNvSpPr>
            <p:nvPr/>
          </p:nvSpPr>
          <p:spPr bwMode="auto">
            <a:xfrm>
              <a:off x="11019049" y="1540371"/>
              <a:ext cx="753860"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EXAMPLE</a:t>
              </a:r>
            </a:p>
          </p:txBody>
        </p:sp>
        <p:cxnSp>
          <p:nvCxnSpPr>
            <p:cNvPr id="21" name="AutoShape 31">
              <a:extLst>
                <a:ext uri="{FF2B5EF4-FFF2-40B4-BE49-F238E27FC236}">
                  <a16:creationId xmlns:a16="http://schemas.microsoft.com/office/drawing/2014/main" id="{17C3DB9E-356C-4676-83AE-7AEDA988F578}"/>
                </a:ext>
              </a:extLst>
            </p:cNvPr>
            <p:cNvCxnSpPr>
              <a:cxnSpLocks noChangeShapeType="1"/>
              <a:stCxn id="20" idx="2"/>
              <a:endCxn id="20" idx="4"/>
            </p:cNvCxnSpPr>
            <p:nvPr/>
          </p:nvCxnSpPr>
          <p:spPr bwMode="auto">
            <a:xfrm>
              <a:off x="11019049"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a:extLst>
                <a:ext uri="{FF2B5EF4-FFF2-40B4-BE49-F238E27FC236}">
                  <a16:creationId xmlns:a16="http://schemas.microsoft.com/office/drawing/2014/main" id="{44C5F055-3657-4919-94CF-83D9CA6C7889}"/>
                </a:ext>
              </a:extLst>
            </p:cNvPr>
            <p:cNvCxnSpPr>
              <a:cxnSpLocks noChangeShapeType="1"/>
              <a:stCxn id="20" idx="4"/>
              <a:endCxn id="20" idx="6"/>
            </p:cNvCxnSpPr>
            <p:nvPr/>
          </p:nvCxnSpPr>
          <p:spPr bwMode="auto">
            <a:xfrm>
              <a:off x="11019049" y="1752737"/>
              <a:ext cx="753860"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pic>
        <p:nvPicPr>
          <p:cNvPr id="6" name="Picture 5">
            <a:extLst>
              <a:ext uri="{FF2B5EF4-FFF2-40B4-BE49-F238E27FC236}">
                <a16:creationId xmlns:a16="http://schemas.microsoft.com/office/drawing/2014/main" id="{D820FDE4-82BA-4AAD-A736-7003B8AAE803}"/>
              </a:ext>
            </a:extLst>
          </p:cNvPr>
          <p:cNvPicPr>
            <a:picLocks noChangeAspect="1"/>
          </p:cNvPicPr>
          <p:nvPr/>
        </p:nvPicPr>
        <p:blipFill>
          <a:blip r:embed="rId8"/>
          <a:stretch>
            <a:fillRect/>
          </a:stretch>
        </p:blipFill>
        <p:spPr>
          <a:xfrm>
            <a:off x="406408" y="1638296"/>
            <a:ext cx="7769776" cy="4370499"/>
          </a:xfrm>
          <a:prstGeom prst="rect">
            <a:avLst/>
          </a:prstGeom>
        </p:spPr>
      </p:pic>
      <p:pic>
        <p:nvPicPr>
          <p:cNvPr id="5" name="Picture 4">
            <a:extLst>
              <a:ext uri="{FF2B5EF4-FFF2-40B4-BE49-F238E27FC236}">
                <a16:creationId xmlns:a16="http://schemas.microsoft.com/office/drawing/2014/main" id="{05F92EB0-90A8-462E-AFEF-50FEEEEA3D6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731496" y="1645622"/>
            <a:ext cx="2995229" cy="1679490"/>
          </a:xfrm>
          <a:prstGeom prst="rect">
            <a:avLst/>
          </a:prstGeom>
        </p:spPr>
      </p:pic>
      <p:pic>
        <p:nvPicPr>
          <p:cNvPr id="7" name="Picture 6">
            <a:extLst>
              <a:ext uri="{FF2B5EF4-FFF2-40B4-BE49-F238E27FC236}">
                <a16:creationId xmlns:a16="http://schemas.microsoft.com/office/drawing/2014/main" id="{7FDC6595-99FF-4FC7-BDB9-7D37880809C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400750" y="2986375"/>
            <a:ext cx="2995229" cy="1686249"/>
          </a:xfrm>
          <a:prstGeom prst="rect">
            <a:avLst/>
          </a:prstGeom>
        </p:spPr>
      </p:pic>
      <p:pic>
        <p:nvPicPr>
          <p:cNvPr id="8" name="Picture 7">
            <a:extLst>
              <a:ext uri="{FF2B5EF4-FFF2-40B4-BE49-F238E27FC236}">
                <a16:creationId xmlns:a16="http://schemas.microsoft.com/office/drawing/2014/main" id="{0647AA11-CCD4-4037-9FED-AEA4E2FBFC13}"/>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758031" y="4333887"/>
            <a:ext cx="2995229" cy="1674908"/>
          </a:xfrm>
          <a:prstGeom prst="rect">
            <a:avLst/>
          </a:prstGeom>
        </p:spPr>
      </p:pic>
      <p:sp>
        <p:nvSpPr>
          <p:cNvPr id="23" name="Rectangle 22">
            <a:extLst>
              <a:ext uri="{FF2B5EF4-FFF2-40B4-BE49-F238E27FC236}">
                <a16:creationId xmlns:a16="http://schemas.microsoft.com/office/drawing/2014/main" id="{624AFC4C-989F-4A9B-9282-5B0403478AB3}"/>
              </a:ext>
            </a:extLst>
          </p:cNvPr>
          <p:cNvSpPr/>
          <p:nvPr/>
        </p:nvSpPr>
        <p:spPr>
          <a:xfrm>
            <a:off x="487497" y="5818780"/>
            <a:ext cx="5513656" cy="307777"/>
          </a:xfrm>
          <a:prstGeom prst="rect">
            <a:avLst/>
          </a:prstGeom>
        </p:spPr>
        <p:txBody>
          <a:bodyPr wrap="square">
            <a:spAutoFit/>
          </a:bodyPr>
          <a:lstStyle/>
          <a:p>
            <a:r>
              <a:rPr lang="en-GB" sz="1400" i="1" dirty="0"/>
              <a:t>Example of a developed digitised Persona’s</a:t>
            </a:r>
          </a:p>
        </p:txBody>
      </p:sp>
    </p:spTree>
    <p:extLst>
      <p:ext uri="{BB962C8B-B14F-4D97-AF65-F5344CB8AC3E}">
        <p14:creationId xmlns:p14="http://schemas.microsoft.com/office/powerpoint/2010/main" val="4089442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1194640772"/>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4818" name="think-cell Slide" r:id="rId6" imgW="530" imgH="528" progId="TCLayout.ActiveDocument.1">
                  <p:embed/>
                </p:oleObj>
              </mc:Choice>
              <mc:Fallback>
                <p:oleObj name="think-cell Slide" r:id="rId6" imgW="530" imgH="528" progId="TCLayout.ActiveDocument.1">
                  <p:embed/>
                  <p:pic>
                    <p:nvPicPr>
                      <p:cNvPr id="68" name="Object 67" hidden="1"/>
                      <p:cNvPicPr/>
                      <p:nvPr/>
                    </p:nvPicPr>
                    <p:blipFill>
                      <a:blip r:embed="rId7"/>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GB" dirty="0"/>
              <a:t>Building empathy maps assume the perspective of their personas and design more meaningfully</a:t>
            </a:r>
            <a:endParaRPr lang="en-US" dirty="0"/>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9" name="TextBox 18">
            <a:extLst>
              <a:ext uri="{FF2B5EF4-FFF2-40B4-BE49-F238E27FC236}">
                <a16:creationId xmlns:a16="http://schemas.microsoft.com/office/drawing/2014/main" id="{ECBE50F0-3120-48B1-BA9C-9FCBD744245F}"/>
              </a:ext>
            </a:extLst>
          </p:cNvPr>
          <p:cNvSpPr txBox="1">
            <a:spLocks/>
          </p:cNvSpPr>
          <p:nvPr/>
        </p:nvSpPr>
        <p:spPr>
          <a:xfrm>
            <a:off x="523346" y="1960909"/>
            <a:ext cx="6662027" cy="3431709"/>
          </a:xfrm>
          <a:prstGeom prst="rect">
            <a:avLst/>
          </a:prstGeom>
        </p:spPr>
        <p:txBody>
          <a:bodyPr vert="horz" wrap="square" lIns="0" tIns="0" rIns="0" bIns="0" rtlCol="0" anchor="t" anchorCtr="0">
            <a:spAutoFit/>
          </a:bodyPr>
          <a:lstStyle>
            <a:lvl1pPr marR="0" lvl="0" indent="0" defTabSz="1170073" fontAlgn="base">
              <a:lnSpc>
                <a:spcPct val="100000"/>
              </a:lnSpc>
              <a:spcBef>
                <a:spcPts val="588"/>
              </a:spcBef>
              <a:spcAft>
                <a:spcPts val="588"/>
              </a:spcAft>
              <a:buClr>
                <a:srgbClr val="000000"/>
              </a:buClr>
              <a:buSzTx/>
              <a:buFontTx/>
              <a:buNone/>
              <a:tabLst/>
              <a:defRPr lang="x-none" sz="1568" b="1" baseline="0"/>
            </a:lvl1pPr>
            <a:lvl2pPr marL="2074" marR="0" lvl="1" indent="0" defTabSz="1170073" fontAlgn="base">
              <a:lnSpc>
                <a:spcPct val="100000"/>
              </a:lnSpc>
              <a:spcBef>
                <a:spcPts val="588"/>
              </a:spcBef>
              <a:spcAft>
                <a:spcPts val="588"/>
              </a:spcAft>
              <a:buClr>
                <a:srgbClr val="000000"/>
              </a:buClr>
              <a:buSzPct val="125000"/>
              <a:buFontTx/>
              <a:buNone/>
              <a:tabLst/>
              <a:defRPr lang="x-none" sz="1568" baseline="0"/>
            </a:lvl2pPr>
            <a:lvl3pPr marL="172702" marR="0" lvl="2" indent="-172702" defTabSz="1170073" fontAlgn="base">
              <a:lnSpc>
                <a:spcPct val="100000"/>
              </a:lnSpc>
              <a:spcBef>
                <a:spcPct val="0"/>
              </a:spcBef>
              <a:spcAft>
                <a:spcPts val="588"/>
              </a:spcAft>
              <a:buClr>
                <a:srgbClr val="000000"/>
              </a:buClr>
              <a:buSzPct val="100000"/>
              <a:buFont typeface="Arial" panose="020B0604020202020204" pitchFamily="34" charset="0"/>
              <a:buChar char="•"/>
              <a:tabLst/>
              <a:defRPr lang="x-none" sz="1568" baseline="0"/>
            </a:lvl3pPr>
            <a:lvl4pPr marL="336067" marR="0" lvl="3" indent="-163367" defTabSz="1170073" fontAlgn="base">
              <a:lnSpc>
                <a:spcPct val="100000"/>
              </a:lnSpc>
              <a:spcBef>
                <a:spcPct val="0"/>
              </a:spcBef>
              <a:spcAft>
                <a:spcPts val="588"/>
              </a:spcAft>
              <a:buClr>
                <a:schemeClr val="accent6">
                  <a:lumMod val="75000"/>
                </a:schemeClr>
              </a:buClr>
              <a:buSzPct val="100000"/>
              <a:buFont typeface="Arial" panose="020B0604020202020204" pitchFamily="34" charset="0"/>
              <a:buChar char="•"/>
              <a:tabLst/>
              <a:defRPr lang="x-none" sz="1568" baseline="0">
                <a:solidFill>
                  <a:schemeClr val="tx2"/>
                </a:solidFill>
              </a:defRPr>
            </a:lvl4pPr>
            <a:lvl5pPr marL="979875" lvl="4" indent="-170116" defTabSz="1170073" fontAlgn="base">
              <a:spcBef>
                <a:spcPct val="0"/>
              </a:spcBef>
              <a:spcAft>
                <a:spcPct val="0"/>
              </a:spcAft>
              <a:buClr>
                <a:schemeClr val="tx2"/>
              </a:buClr>
              <a:buSzPct val="89000"/>
              <a:buFont typeface="Arial" charset="0"/>
              <a:buChar char="-"/>
              <a:defRPr lang="x-none" sz="1568" baseline="0"/>
            </a:lvl5pPr>
            <a:lvl6pPr marL="979875" indent="-170116" defTabSz="1170073" fontAlgn="base">
              <a:spcBef>
                <a:spcPct val="0"/>
              </a:spcBef>
              <a:spcAft>
                <a:spcPct val="0"/>
              </a:spcAft>
              <a:buClr>
                <a:schemeClr val="tx2"/>
              </a:buClr>
              <a:buSzPct val="89000"/>
              <a:buFont typeface="Arial" charset="0"/>
              <a:buChar char="-"/>
              <a:defRPr lang="x-none" sz="2091" baseline="0"/>
            </a:lvl6pPr>
            <a:lvl7pPr marL="979875" indent="-170116" defTabSz="1170073" fontAlgn="base">
              <a:spcBef>
                <a:spcPct val="0"/>
              </a:spcBef>
              <a:spcAft>
                <a:spcPct val="0"/>
              </a:spcAft>
              <a:buClr>
                <a:schemeClr val="tx2"/>
              </a:buClr>
              <a:buSzPct val="89000"/>
              <a:buFont typeface="Arial" charset="0"/>
              <a:buChar char="-"/>
              <a:defRPr lang="x-none" sz="2091" baseline="0"/>
            </a:lvl7pPr>
            <a:lvl8pPr marL="979875" indent="-170116" defTabSz="1170073" fontAlgn="base">
              <a:spcBef>
                <a:spcPct val="0"/>
              </a:spcBef>
              <a:spcAft>
                <a:spcPct val="0"/>
              </a:spcAft>
              <a:buClr>
                <a:schemeClr val="tx2"/>
              </a:buClr>
              <a:buSzPct val="89000"/>
              <a:buFont typeface="Arial" charset="0"/>
              <a:buChar char="-"/>
              <a:defRPr lang="x-none" sz="2091" baseline="0"/>
            </a:lvl8pPr>
            <a:lvl9pPr marL="979875" indent="-170116" defTabSz="1170073" fontAlgn="base">
              <a:spcBef>
                <a:spcPct val="0"/>
              </a:spcBef>
              <a:spcAft>
                <a:spcPct val="0"/>
              </a:spcAft>
              <a:buClr>
                <a:schemeClr val="tx2"/>
              </a:buClr>
              <a:buSzPct val="89000"/>
              <a:buFont typeface="Arial" charset="0"/>
              <a:buChar char="-"/>
              <a:defRPr lang="x-none" sz="2091" baseline="0"/>
            </a:lvl9pPr>
          </a:lstStyle>
          <a:p>
            <a:pPr lvl="1">
              <a:spcBef>
                <a:spcPct val="50000"/>
              </a:spcBef>
            </a:pPr>
            <a:r>
              <a:rPr lang="en-GB" sz="1400" dirty="0"/>
              <a:t>Empathy mapping is a process to understand the whys of a user’s motivation for a particular solution to tasks. It takes your team from simply knowing your audience to </a:t>
            </a:r>
            <a:r>
              <a:rPr lang="en-GB" sz="1400" b="1" dirty="0"/>
              <a:t>understanding and identifying</a:t>
            </a:r>
            <a:r>
              <a:rPr lang="en-GB" sz="1400" dirty="0"/>
              <a:t> with them. Empathy mapping allows you to consider and examine your target user’s greatest motivations, desires and hurdles when it comes to your business or product, in turn, allowing you to make meaningful content and design decisions.</a:t>
            </a:r>
          </a:p>
          <a:p>
            <a:pPr lvl="1">
              <a:spcBef>
                <a:spcPct val="50000"/>
              </a:spcBef>
            </a:pPr>
            <a:r>
              <a:rPr lang="en-GB" sz="1400" b="1" dirty="0">
                <a:solidFill>
                  <a:schemeClr val="accent4"/>
                </a:solidFill>
              </a:rPr>
              <a:t>When to use this?</a:t>
            </a:r>
          </a:p>
          <a:p>
            <a:pPr lvl="2">
              <a:spcBef>
                <a:spcPct val="25000"/>
              </a:spcBef>
              <a:buFont typeface="Wingdings" panose="05000000000000000000" pitchFamily="2" charset="2"/>
              <a:buChar char="§"/>
            </a:pPr>
            <a:r>
              <a:rPr lang="en-GB" sz="1400" dirty="0"/>
              <a:t>After user interviews and ideally in conjunction with a Persona exercise to get a deeper understanding of the emotional motivations of your Persona</a:t>
            </a:r>
          </a:p>
          <a:p>
            <a:pPr lvl="1">
              <a:spcBef>
                <a:spcPct val="50000"/>
              </a:spcBef>
            </a:pPr>
            <a:r>
              <a:rPr lang="en-GB" sz="1400" b="1" dirty="0">
                <a:solidFill>
                  <a:schemeClr val="accent4"/>
                </a:solidFill>
              </a:rPr>
              <a:t>Tips:</a:t>
            </a:r>
          </a:p>
          <a:p>
            <a:pPr lvl="2">
              <a:spcBef>
                <a:spcPct val="25000"/>
              </a:spcBef>
              <a:buFont typeface="Wingdings" panose="05000000000000000000" pitchFamily="2" charset="2"/>
              <a:buChar char="§"/>
            </a:pPr>
            <a:r>
              <a:rPr lang="en-GB" sz="1400" dirty="0"/>
              <a:t>Build on your Empathy Map from your Persona. It creates alignment on user needs, goals, and pain points, and bridges the gap between an audience’s personas and the content you create.</a:t>
            </a:r>
          </a:p>
        </p:txBody>
      </p:sp>
      <p:cxnSp>
        <p:nvCxnSpPr>
          <p:cNvPr id="20" name="Straight Connector 19">
            <a:extLst>
              <a:ext uri="{FF2B5EF4-FFF2-40B4-BE49-F238E27FC236}">
                <a16:creationId xmlns:a16="http://schemas.microsoft.com/office/drawing/2014/main" id="{50B18C22-4D9E-4128-8BD1-CD277B0F7D4C}"/>
              </a:ext>
            </a:extLst>
          </p:cNvPr>
          <p:cNvCxnSpPr>
            <a:cxnSpLocks/>
          </p:cNvCxnSpPr>
          <p:nvPr/>
        </p:nvCxnSpPr>
        <p:spPr>
          <a:xfrm>
            <a:off x="7385236" y="1958810"/>
            <a:ext cx="0" cy="3567270"/>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70A8109F-0DE7-438B-95E4-DBC269BB56CE}"/>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rot="360000">
            <a:off x="7713901" y="2335678"/>
            <a:ext cx="4145173" cy="2682170"/>
          </a:xfrm>
          <a:prstGeom prst="rect">
            <a:avLst/>
          </a:prstGeom>
          <a:noFill/>
          <a:ln w="190500" cap="sq">
            <a:no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202171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2672204235"/>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5842" name="think-cell Slide" r:id="rId7" imgW="530" imgH="528" progId="TCLayout.ActiveDocument.1">
                  <p:embed/>
                </p:oleObj>
              </mc:Choice>
              <mc:Fallback>
                <p:oleObj name="think-cell Slide" r:id="rId7" imgW="530" imgH="528" progId="TCLayout.ActiveDocument.1">
                  <p:embed/>
                  <p:pic>
                    <p:nvPicPr>
                      <p:cNvPr id="68" name="Object 67" hidden="1"/>
                      <p:cNvPicPr/>
                      <p:nvPr/>
                    </p:nvPicPr>
                    <p:blipFill>
                      <a:blip r:embed="rId8"/>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000" b="1" i="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custDataLst>
              <p:tags r:id="rId4"/>
            </p:custDataLst>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spcBef>
                <a:spcPct val="120000"/>
              </a:spcBef>
              <a:spcAft>
                <a:spcPts val="2400"/>
              </a:spcAft>
              <a:tabLst>
                <a:tab pos="112713" algn="l"/>
                <a:tab pos="274638" algn="l"/>
              </a:tabLst>
            </a:pPr>
            <a:r>
              <a:rPr lang="en-CA" dirty="0"/>
              <a:t>Empathy Map: Examples</a:t>
            </a:r>
            <a:r>
              <a:rPr lang="en-CA" baseline="30000" dirty="0"/>
              <a:t>1</a:t>
            </a:r>
            <a:r>
              <a:rPr lang="en-CA" dirty="0"/>
              <a:t> </a:t>
            </a:r>
            <a:br>
              <a:rPr lang="en-CA" dirty="0"/>
            </a:br>
            <a:r>
              <a:rPr lang="en-CA" sz="2000" i="1" dirty="0">
                <a:solidFill>
                  <a:schemeClr val="accent2"/>
                </a:solidFill>
              </a:rPr>
              <a:t>Used for products with single user type</a:t>
            </a:r>
            <a:endParaRPr lang="en-US" i="1" dirty="0">
              <a:solidFill>
                <a:schemeClr val="accent2"/>
              </a:solidFill>
            </a:endParaRPr>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pic>
        <p:nvPicPr>
          <p:cNvPr id="16" name="Picture 15">
            <a:extLst>
              <a:ext uri="{FF2B5EF4-FFF2-40B4-BE49-F238E27FC236}">
                <a16:creationId xmlns:a16="http://schemas.microsoft.com/office/drawing/2014/main" id="{9B7F7BFE-F20D-4690-B210-0B33881BDDA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97498" y="2010113"/>
            <a:ext cx="5453110" cy="3851259"/>
          </a:xfrm>
          <a:prstGeom prst="rect">
            <a:avLst/>
          </a:prstGeom>
          <a:ln w="1587">
            <a:solidFill>
              <a:schemeClr val="accent6">
                <a:lumMod val="20000"/>
                <a:lumOff val="80000"/>
              </a:schemeClr>
            </a:solidFill>
          </a:ln>
        </p:spPr>
      </p:pic>
      <p:pic>
        <p:nvPicPr>
          <p:cNvPr id="17" name="Picture 16">
            <a:extLst>
              <a:ext uri="{FF2B5EF4-FFF2-40B4-BE49-F238E27FC236}">
                <a16:creationId xmlns:a16="http://schemas.microsoft.com/office/drawing/2014/main" id="{1A32D879-18A9-4D20-8782-A656D5ECD20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7199" y="2006025"/>
            <a:ext cx="5453109" cy="3855348"/>
          </a:xfrm>
          <a:prstGeom prst="rect">
            <a:avLst/>
          </a:prstGeom>
          <a:ln w="1587">
            <a:solidFill>
              <a:schemeClr val="accent6">
                <a:lumMod val="20000"/>
                <a:lumOff val="80000"/>
              </a:schemeClr>
            </a:solidFill>
          </a:ln>
        </p:spPr>
      </p:pic>
      <p:grpSp>
        <p:nvGrpSpPr>
          <p:cNvPr id="15" name="sticker">
            <a:extLst>
              <a:ext uri="{FF2B5EF4-FFF2-40B4-BE49-F238E27FC236}">
                <a16:creationId xmlns:a16="http://schemas.microsoft.com/office/drawing/2014/main" id="{9A242987-E919-4613-A13B-85D1B050D090}"/>
              </a:ext>
            </a:extLst>
          </p:cNvPr>
          <p:cNvGrpSpPr/>
          <p:nvPr/>
        </p:nvGrpSpPr>
        <p:grpSpPr>
          <a:xfrm>
            <a:off x="11019049" y="1141423"/>
            <a:ext cx="753860" cy="212366"/>
            <a:chOff x="11019049" y="1540371"/>
            <a:chExt cx="753860" cy="212366"/>
          </a:xfrm>
        </p:grpSpPr>
        <p:sp>
          <p:nvSpPr>
            <p:cNvPr id="18" name="StickerRectangle">
              <a:extLst>
                <a:ext uri="{FF2B5EF4-FFF2-40B4-BE49-F238E27FC236}">
                  <a16:creationId xmlns:a16="http://schemas.microsoft.com/office/drawing/2014/main" id="{6CA75EE1-9419-4AE2-98E0-743CC77968B8}"/>
                </a:ext>
              </a:extLst>
            </p:cNvPr>
            <p:cNvSpPr>
              <a:spLocks noChangeArrowheads="1"/>
            </p:cNvSpPr>
            <p:nvPr/>
          </p:nvSpPr>
          <p:spPr bwMode="auto">
            <a:xfrm>
              <a:off x="11019049" y="1540371"/>
              <a:ext cx="753860"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EXAMPLE</a:t>
              </a:r>
            </a:p>
          </p:txBody>
        </p:sp>
        <p:cxnSp>
          <p:nvCxnSpPr>
            <p:cNvPr id="19" name="AutoShape 31">
              <a:extLst>
                <a:ext uri="{FF2B5EF4-FFF2-40B4-BE49-F238E27FC236}">
                  <a16:creationId xmlns:a16="http://schemas.microsoft.com/office/drawing/2014/main" id="{D979E728-8E7D-45E1-A304-01B670429D8F}"/>
                </a:ext>
              </a:extLst>
            </p:cNvPr>
            <p:cNvCxnSpPr>
              <a:cxnSpLocks noChangeShapeType="1"/>
              <a:stCxn id="18" idx="2"/>
              <a:endCxn id="18" idx="4"/>
            </p:cNvCxnSpPr>
            <p:nvPr/>
          </p:nvCxnSpPr>
          <p:spPr bwMode="auto">
            <a:xfrm>
              <a:off x="11019049"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0" name="AutoShape 32">
              <a:extLst>
                <a:ext uri="{FF2B5EF4-FFF2-40B4-BE49-F238E27FC236}">
                  <a16:creationId xmlns:a16="http://schemas.microsoft.com/office/drawing/2014/main" id="{E77F87D2-FC41-423A-B7C1-37E1E5A963F9}"/>
                </a:ext>
              </a:extLst>
            </p:cNvPr>
            <p:cNvCxnSpPr>
              <a:cxnSpLocks noChangeShapeType="1"/>
              <a:stCxn id="18" idx="4"/>
              <a:endCxn id="18" idx="6"/>
            </p:cNvCxnSpPr>
            <p:nvPr/>
          </p:nvCxnSpPr>
          <p:spPr bwMode="auto">
            <a:xfrm>
              <a:off x="11019049" y="1752737"/>
              <a:ext cx="753860"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22" name="4. Footnote">
            <a:extLst>
              <a:ext uri="{FF2B5EF4-FFF2-40B4-BE49-F238E27FC236}">
                <a16:creationId xmlns:a16="http://schemas.microsoft.com/office/drawing/2014/main" id="{65752249-BBF7-4917-8F9E-064767AD269A}"/>
              </a:ext>
            </a:extLst>
          </p:cNvPr>
          <p:cNvSpPr txBox="1">
            <a:spLocks noChangeArrowheads="1"/>
          </p:cNvSpPr>
          <p:nvPr/>
        </p:nvSpPr>
        <p:spPr bwMode="auto">
          <a:xfrm>
            <a:off x="419101" y="6664855"/>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CA" sz="1000" baseline="0" dirty="0">
                <a:solidFill>
                  <a:srgbClr val="7F7F7F"/>
                </a:solidFill>
                <a:latin typeface="+mn-lt"/>
                <a:ea typeface="+mn-ea"/>
              </a:rPr>
              <a:t>1 No Terminal Optimization example due to multiple user base of TO product</a:t>
            </a:r>
            <a:endParaRPr lang="en-US" sz="1000" baseline="0" dirty="0">
              <a:solidFill>
                <a:srgbClr val="7F7F7F"/>
              </a:solidFill>
              <a:latin typeface="+mn-lt"/>
              <a:ea typeface="+mn-ea"/>
            </a:endParaRPr>
          </a:p>
        </p:txBody>
      </p:sp>
    </p:spTree>
    <p:extLst>
      <p:ext uri="{BB962C8B-B14F-4D97-AF65-F5344CB8AC3E}">
        <p14:creationId xmlns:p14="http://schemas.microsoft.com/office/powerpoint/2010/main" val="67967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2516860167"/>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6866" name="think-cell Slide" r:id="rId7" imgW="530" imgH="528" progId="TCLayout.ActiveDocument.1">
                  <p:embed/>
                </p:oleObj>
              </mc:Choice>
              <mc:Fallback>
                <p:oleObj name="think-cell Slide" r:id="rId7" imgW="530" imgH="528" progId="TCLayout.ActiveDocument.1">
                  <p:embed/>
                  <p:pic>
                    <p:nvPicPr>
                      <p:cNvPr id="68" name="Object 67" hidden="1"/>
                      <p:cNvPicPr/>
                      <p:nvPr/>
                    </p:nvPicPr>
                    <p:blipFill>
                      <a:blip r:embed="rId8"/>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User Journey Maps are used to narrate the persona(s) interaction with the current state</a:t>
            </a:r>
            <a:endParaRPr lang="en-US" dirty="0"/>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9" name="TextBox 18">
            <a:extLst>
              <a:ext uri="{FF2B5EF4-FFF2-40B4-BE49-F238E27FC236}">
                <a16:creationId xmlns:a16="http://schemas.microsoft.com/office/drawing/2014/main" id="{ECBE50F0-3120-48B1-BA9C-9FCBD744245F}"/>
              </a:ext>
            </a:extLst>
          </p:cNvPr>
          <p:cNvSpPr txBox="1">
            <a:spLocks/>
          </p:cNvSpPr>
          <p:nvPr>
            <p:custDataLst>
              <p:tags r:id="rId4"/>
            </p:custDataLst>
          </p:nvPr>
        </p:nvSpPr>
        <p:spPr>
          <a:xfrm>
            <a:off x="523346" y="1675737"/>
            <a:ext cx="6662027" cy="4216539"/>
          </a:xfrm>
          <a:prstGeom prst="rect">
            <a:avLst/>
          </a:prstGeom>
        </p:spPr>
        <p:txBody>
          <a:bodyPr vert="horz" wrap="square" lIns="0" tIns="0" rIns="0" bIns="0" rtlCol="0" anchor="t" anchorCtr="0">
            <a:spAutoFit/>
          </a:bodyPr>
          <a:lstStyle>
            <a:lvl1pPr marR="0" lvl="0" indent="0" defTabSz="1170073" fontAlgn="base">
              <a:lnSpc>
                <a:spcPct val="100000"/>
              </a:lnSpc>
              <a:spcBef>
                <a:spcPts val="588"/>
              </a:spcBef>
              <a:spcAft>
                <a:spcPts val="588"/>
              </a:spcAft>
              <a:buClr>
                <a:srgbClr val="000000"/>
              </a:buClr>
              <a:buSzTx/>
              <a:buFontTx/>
              <a:buNone/>
              <a:tabLst/>
              <a:defRPr lang="x-none" sz="1568" b="1" baseline="0"/>
            </a:lvl1pPr>
            <a:lvl2pPr marL="2074" marR="0" lvl="1" indent="0" defTabSz="1170073" fontAlgn="base">
              <a:lnSpc>
                <a:spcPct val="100000"/>
              </a:lnSpc>
              <a:spcBef>
                <a:spcPts val="588"/>
              </a:spcBef>
              <a:spcAft>
                <a:spcPts val="588"/>
              </a:spcAft>
              <a:buClr>
                <a:srgbClr val="000000"/>
              </a:buClr>
              <a:buSzPct val="125000"/>
              <a:buFontTx/>
              <a:buNone/>
              <a:tabLst/>
              <a:defRPr lang="x-none" sz="1568" baseline="0"/>
            </a:lvl2pPr>
            <a:lvl3pPr marL="172702" marR="0" lvl="2" indent="-172702" defTabSz="1170073" fontAlgn="base">
              <a:lnSpc>
                <a:spcPct val="100000"/>
              </a:lnSpc>
              <a:spcBef>
                <a:spcPct val="0"/>
              </a:spcBef>
              <a:spcAft>
                <a:spcPts val="588"/>
              </a:spcAft>
              <a:buClr>
                <a:srgbClr val="000000"/>
              </a:buClr>
              <a:buSzPct val="100000"/>
              <a:buFont typeface="Arial" panose="020B0604020202020204" pitchFamily="34" charset="0"/>
              <a:buChar char="•"/>
              <a:tabLst/>
              <a:defRPr lang="x-none" sz="1568" baseline="0"/>
            </a:lvl3pPr>
            <a:lvl4pPr marL="336067" marR="0" lvl="3" indent="-163367" defTabSz="1170073" fontAlgn="base">
              <a:lnSpc>
                <a:spcPct val="100000"/>
              </a:lnSpc>
              <a:spcBef>
                <a:spcPct val="0"/>
              </a:spcBef>
              <a:spcAft>
                <a:spcPts val="588"/>
              </a:spcAft>
              <a:buClr>
                <a:schemeClr val="accent6">
                  <a:lumMod val="75000"/>
                </a:schemeClr>
              </a:buClr>
              <a:buSzPct val="100000"/>
              <a:buFont typeface="Arial" panose="020B0604020202020204" pitchFamily="34" charset="0"/>
              <a:buChar char="•"/>
              <a:tabLst/>
              <a:defRPr lang="x-none" sz="1568" baseline="0">
                <a:solidFill>
                  <a:schemeClr val="tx2"/>
                </a:solidFill>
              </a:defRPr>
            </a:lvl4pPr>
            <a:lvl5pPr marL="979875" lvl="4" indent="-170116" defTabSz="1170073" fontAlgn="base">
              <a:spcBef>
                <a:spcPct val="0"/>
              </a:spcBef>
              <a:spcAft>
                <a:spcPct val="0"/>
              </a:spcAft>
              <a:buClr>
                <a:schemeClr val="tx2"/>
              </a:buClr>
              <a:buSzPct val="89000"/>
              <a:buFont typeface="Arial" charset="0"/>
              <a:buChar char="-"/>
              <a:defRPr lang="x-none" sz="1568" baseline="0"/>
            </a:lvl5pPr>
            <a:lvl6pPr marL="979875" indent="-170116" defTabSz="1170073" fontAlgn="base">
              <a:spcBef>
                <a:spcPct val="0"/>
              </a:spcBef>
              <a:spcAft>
                <a:spcPct val="0"/>
              </a:spcAft>
              <a:buClr>
                <a:schemeClr val="tx2"/>
              </a:buClr>
              <a:buSzPct val="89000"/>
              <a:buFont typeface="Arial" charset="0"/>
              <a:buChar char="-"/>
              <a:defRPr lang="x-none" sz="2091" baseline="0"/>
            </a:lvl6pPr>
            <a:lvl7pPr marL="979875" indent="-170116" defTabSz="1170073" fontAlgn="base">
              <a:spcBef>
                <a:spcPct val="0"/>
              </a:spcBef>
              <a:spcAft>
                <a:spcPct val="0"/>
              </a:spcAft>
              <a:buClr>
                <a:schemeClr val="tx2"/>
              </a:buClr>
              <a:buSzPct val="89000"/>
              <a:buFont typeface="Arial" charset="0"/>
              <a:buChar char="-"/>
              <a:defRPr lang="x-none" sz="2091" baseline="0"/>
            </a:lvl7pPr>
            <a:lvl8pPr marL="979875" indent="-170116" defTabSz="1170073" fontAlgn="base">
              <a:spcBef>
                <a:spcPct val="0"/>
              </a:spcBef>
              <a:spcAft>
                <a:spcPct val="0"/>
              </a:spcAft>
              <a:buClr>
                <a:schemeClr val="tx2"/>
              </a:buClr>
              <a:buSzPct val="89000"/>
              <a:buFont typeface="Arial" charset="0"/>
              <a:buChar char="-"/>
              <a:defRPr lang="x-none" sz="2091" baseline="0"/>
            </a:lvl8pPr>
            <a:lvl9pPr marL="979875" indent="-170116" defTabSz="1170073" fontAlgn="base">
              <a:spcBef>
                <a:spcPct val="0"/>
              </a:spcBef>
              <a:spcAft>
                <a:spcPct val="0"/>
              </a:spcAft>
              <a:buClr>
                <a:schemeClr val="tx2"/>
              </a:buClr>
              <a:buSzPct val="89000"/>
              <a:buFont typeface="Arial" charset="0"/>
              <a:buChar char="-"/>
              <a:defRPr lang="x-none" sz="2091" baseline="0"/>
            </a:lvl9pPr>
          </a:lstStyle>
          <a:p>
            <a:pPr lvl="1">
              <a:spcBef>
                <a:spcPct val="0"/>
              </a:spcBef>
            </a:pPr>
            <a:r>
              <a:rPr lang="en-CA" sz="1400" dirty="0"/>
              <a:t>Journey mapping narrates persona(s) interaction with a product/service. It focuses key events, pains and opportunities from each persona’s unique perspective. It highlights which user and issues your team is solving for.</a:t>
            </a:r>
          </a:p>
          <a:p>
            <a:pPr lvl="1">
              <a:spcBef>
                <a:spcPct val="0"/>
              </a:spcBef>
            </a:pPr>
            <a:endParaRPr lang="en-CA" sz="1400" dirty="0"/>
          </a:p>
          <a:p>
            <a:pPr lvl="1">
              <a:spcBef>
                <a:spcPct val="0"/>
              </a:spcBef>
            </a:pPr>
            <a:r>
              <a:rPr lang="en-CA" sz="1400" b="1" dirty="0">
                <a:solidFill>
                  <a:schemeClr val="accent4"/>
                </a:solidFill>
              </a:rPr>
              <a:t>Why use current state journey maps?</a:t>
            </a:r>
          </a:p>
          <a:p>
            <a:pPr lvl="2">
              <a:buFont typeface="Wingdings" panose="05000000000000000000" pitchFamily="2" charset="2"/>
              <a:buChar char="§"/>
            </a:pPr>
            <a:r>
              <a:rPr lang="en-CA" sz="1400" dirty="0"/>
              <a:t>It provides a holistic view of quantitative and qualitative data</a:t>
            </a:r>
          </a:p>
          <a:p>
            <a:pPr lvl="2">
              <a:buFont typeface="Wingdings" panose="05000000000000000000" pitchFamily="2" charset="2"/>
              <a:buChar char="§"/>
            </a:pPr>
            <a:r>
              <a:rPr lang="en-CA" sz="1400" dirty="0"/>
              <a:t>It forces emphasis on user experience  </a:t>
            </a:r>
          </a:p>
          <a:p>
            <a:pPr lvl="2">
              <a:buFont typeface="Wingdings" panose="05000000000000000000" pitchFamily="2" charset="2"/>
              <a:buChar char="§"/>
            </a:pPr>
            <a:r>
              <a:rPr lang="en-CA" sz="1400" dirty="0"/>
              <a:t>It creates a shared language around current user experience</a:t>
            </a:r>
          </a:p>
          <a:p>
            <a:pPr lvl="2">
              <a:buFont typeface="Wingdings" panose="05000000000000000000" pitchFamily="2" charset="2"/>
              <a:buChar char="§"/>
            </a:pPr>
            <a:r>
              <a:rPr lang="en-CA" sz="1400" dirty="0"/>
              <a:t>It helps to identify opportunity areas and pain points (ideal state journey)</a:t>
            </a:r>
          </a:p>
          <a:p>
            <a:pPr lvl="2">
              <a:buFont typeface="Wingdings" panose="05000000000000000000" pitchFamily="2" charset="2"/>
              <a:buChar char="§"/>
            </a:pPr>
            <a:r>
              <a:rPr lang="en-CA" sz="1400" dirty="0"/>
              <a:t>It focuses key events, pain points and opportunities from each persona’s unique perspective</a:t>
            </a:r>
          </a:p>
          <a:p>
            <a:pPr lvl="2">
              <a:buFont typeface="Wingdings" panose="05000000000000000000" pitchFamily="2" charset="2"/>
              <a:buChar char="§"/>
            </a:pPr>
            <a:endParaRPr lang="en-GB" sz="1400" dirty="0"/>
          </a:p>
          <a:p>
            <a:pPr lvl="1">
              <a:spcBef>
                <a:spcPct val="0"/>
              </a:spcBef>
            </a:pPr>
            <a:r>
              <a:rPr lang="en-GB" sz="1400" b="1" dirty="0">
                <a:solidFill>
                  <a:schemeClr val="accent4"/>
                </a:solidFill>
              </a:rPr>
              <a:t>Tips:</a:t>
            </a:r>
          </a:p>
          <a:p>
            <a:pPr lvl="2">
              <a:buFont typeface="Wingdings" panose="05000000000000000000" pitchFamily="2" charset="2"/>
              <a:buChar char="§"/>
            </a:pPr>
            <a:r>
              <a:rPr lang="en-US" sz="1400" dirty="0"/>
              <a:t>Keep your persona in mind as you are creating their current journey and really put yourself in the persona’s shoes – how are they feeling at each step? What questions and thoughts do they have?</a:t>
            </a:r>
          </a:p>
        </p:txBody>
      </p:sp>
      <p:cxnSp>
        <p:nvCxnSpPr>
          <p:cNvPr id="20" name="Straight Connector 19">
            <a:extLst>
              <a:ext uri="{FF2B5EF4-FFF2-40B4-BE49-F238E27FC236}">
                <a16:creationId xmlns:a16="http://schemas.microsoft.com/office/drawing/2014/main" id="{50B18C22-4D9E-4128-8BD1-CD277B0F7D4C}"/>
              </a:ext>
            </a:extLst>
          </p:cNvPr>
          <p:cNvCxnSpPr>
            <a:cxnSpLocks/>
          </p:cNvCxnSpPr>
          <p:nvPr/>
        </p:nvCxnSpPr>
        <p:spPr>
          <a:xfrm>
            <a:off x="7315663" y="1653099"/>
            <a:ext cx="0" cy="4141414"/>
          </a:xfrm>
          <a:prstGeom prst="line">
            <a:avLst/>
          </a:prstGeom>
          <a:ln w="317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nvGrpSpPr>
          <p:cNvPr id="16" name="sticker">
            <a:extLst>
              <a:ext uri="{FF2B5EF4-FFF2-40B4-BE49-F238E27FC236}">
                <a16:creationId xmlns:a16="http://schemas.microsoft.com/office/drawing/2014/main" id="{E41C0EA0-45CB-459A-B9E4-650D69EC5A17}"/>
              </a:ext>
            </a:extLst>
          </p:cNvPr>
          <p:cNvGrpSpPr/>
          <p:nvPr/>
        </p:nvGrpSpPr>
        <p:grpSpPr>
          <a:xfrm>
            <a:off x="10679406" y="1174924"/>
            <a:ext cx="1093504" cy="212366"/>
            <a:chOff x="10679405" y="1540371"/>
            <a:chExt cx="1093504" cy="212366"/>
          </a:xfrm>
        </p:grpSpPr>
        <p:sp>
          <p:nvSpPr>
            <p:cNvPr id="17" name="StickerRectangle">
              <a:extLst>
                <a:ext uri="{FF2B5EF4-FFF2-40B4-BE49-F238E27FC236}">
                  <a16:creationId xmlns:a16="http://schemas.microsoft.com/office/drawing/2014/main" id="{B18054BD-1130-4DB2-B43F-9120FD93E736}"/>
                </a:ext>
              </a:extLst>
            </p:cNvPr>
            <p:cNvSpPr>
              <a:spLocks noChangeArrowheads="1"/>
            </p:cNvSpPr>
            <p:nvPr/>
          </p:nvSpPr>
          <p:spPr bwMode="auto">
            <a:xfrm>
              <a:off x="10679405" y="1540371"/>
              <a:ext cx="109350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ILLUSTRATIVE</a:t>
              </a:r>
              <a:endParaRPr lang="en-US" sz="1200" dirty="0">
                <a:solidFill>
                  <a:srgbClr val="808080"/>
                </a:solidFill>
                <a:latin typeface="+mn-lt"/>
              </a:endParaRPr>
            </a:p>
          </p:txBody>
        </p:sp>
        <p:cxnSp>
          <p:nvCxnSpPr>
            <p:cNvPr id="18" name="AutoShape 31">
              <a:extLst>
                <a:ext uri="{FF2B5EF4-FFF2-40B4-BE49-F238E27FC236}">
                  <a16:creationId xmlns:a16="http://schemas.microsoft.com/office/drawing/2014/main" id="{AE0120B2-6C43-435C-A888-24414F89F994}"/>
                </a:ext>
              </a:extLst>
            </p:cNvPr>
            <p:cNvCxnSpPr>
              <a:cxnSpLocks noChangeShapeType="1"/>
              <a:stCxn id="17" idx="2"/>
              <a:endCxn id="17" idx="4"/>
            </p:cNvCxnSpPr>
            <p:nvPr/>
          </p:nvCxnSpPr>
          <p:spPr bwMode="auto">
            <a:xfrm>
              <a:off x="10679405"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2" name="AutoShape 32">
              <a:extLst>
                <a:ext uri="{FF2B5EF4-FFF2-40B4-BE49-F238E27FC236}">
                  <a16:creationId xmlns:a16="http://schemas.microsoft.com/office/drawing/2014/main" id="{BACFA9E7-18C8-40F1-8370-87DEDEE9CD55}"/>
                </a:ext>
              </a:extLst>
            </p:cNvPr>
            <p:cNvCxnSpPr>
              <a:cxnSpLocks noChangeShapeType="1"/>
              <a:stCxn id="17" idx="4"/>
              <a:endCxn id="17" idx="6"/>
            </p:cNvCxnSpPr>
            <p:nvPr/>
          </p:nvCxnSpPr>
          <p:spPr bwMode="auto">
            <a:xfrm>
              <a:off x="10679405" y="1752737"/>
              <a:ext cx="1093504"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pic>
        <p:nvPicPr>
          <p:cNvPr id="5" name="Picture 4">
            <a:extLst>
              <a:ext uri="{FF2B5EF4-FFF2-40B4-BE49-F238E27FC236}">
                <a16:creationId xmlns:a16="http://schemas.microsoft.com/office/drawing/2014/main" id="{B08DDD21-D993-4888-AE7C-E813F3B6F72A}"/>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rot="5400000">
            <a:off x="7920442" y="1117893"/>
            <a:ext cx="3343447" cy="4413859"/>
          </a:xfrm>
          <a:prstGeom prst="rect">
            <a:avLst/>
          </a:prstGeom>
        </p:spPr>
      </p:pic>
      <p:sp>
        <p:nvSpPr>
          <p:cNvPr id="9" name="TextBox 8">
            <a:extLst>
              <a:ext uri="{FF2B5EF4-FFF2-40B4-BE49-F238E27FC236}">
                <a16:creationId xmlns:a16="http://schemas.microsoft.com/office/drawing/2014/main" id="{A52D77EC-3914-409A-8BAD-6C3EACAA4405}"/>
              </a:ext>
            </a:extLst>
          </p:cNvPr>
          <p:cNvSpPr txBox="1"/>
          <p:nvPr/>
        </p:nvSpPr>
        <p:spPr>
          <a:xfrm>
            <a:off x="7385236" y="5072438"/>
            <a:ext cx="3303880" cy="369332"/>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200" i="1" dirty="0"/>
              <a:t>Example User Journey: Terminal Optimization, January 2019</a:t>
            </a:r>
          </a:p>
        </p:txBody>
      </p:sp>
    </p:spTree>
    <p:extLst>
      <p:ext uri="{BB962C8B-B14F-4D97-AF65-F5344CB8AC3E}">
        <p14:creationId xmlns:p14="http://schemas.microsoft.com/office/powerpoint/2010/main" val="94363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1820498052"/>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7890" name="think-cell Slide" r:id="rId9" imgW="530" imgH="528" progId="TCLayout.ActiveDocument.1">
                  <p:embed/>
                </p:oleObj>
              </mc:Choice>
              <mc:Fallback>
                <p:oleObj name="think-cell Slide" r:id="rId9" imgW="530" imgH="528" progId="TCLayout.ActiveDocument.1">
                  <p:embed/>
                  <p:pic>
                    <p:nvPicPr>
                      <p:cNvPr id="68" name="Object 67" hidden="1"/>
                      <p:cNvPicPr/>
                      <p:nvPr/>
                    </p:nvPicPr>
                    <p:blipFill>
                      <a:blip r:embed="rId10"/>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Example user journey map: Terminal Optimization</a:t>
            </a:r>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12" name="sticker">
            <a:extLst>
              <a:ext uri="{FF2B5EF4-FFF2-40B4-BE49-F238E27FC236}">
                <a16:creationId xmlns:a16="http://schemas.microsoft.com/office/drawing/2014/main" id="{98919083-62CD-40F2-9BC1-A15DDAF70108}"/>
              </a:ext>
            </a:extLst>
          </p:cNvPr>
          <p:cNvGrpSpPr/>
          <p:nvPr/>
        </p:nvGrpSpPr>
        <p:grpSpPr>
          <a:xfrm>
            <a:off x="9074093" y="1143376"/>
            <a:ext cx="2698817" cy="212366"/>
            <a:chOff x="9074092" y="1540371"/>
            <a:chExt cx="2698817" cy="212366"/>
          </a:xfrm>
        </p:grpSpPr>
        <p:sp>
          <p:nvSpPr>
            <p:cNvPr id="99" name="StickerRectangle">
              <a:extLst>
                <a:ext uri="{FF2B5EF4-FFF2-40B4-BE49-F238E27FC236}">
                  <a16:creationId xmlns:a16="http://schemas.microsoft.com/office/drawing/2014/main" id="{35133685-8E54-4742-8A88-E3CACA303AA4}"/>
                </a:ext>
              </a:extLst>
            </p:cNvPr>
            <p:cNvSpPr>
              <a:spLocks noChangeArrowheads="1"/>
            </p:cNvSpPr>
            <p:nvPr/>
          </p:nvSpPr>
          <p:spPr bwMode="auto">
            <a:xfrm>
              <a:off x="9074092" y="1540371"/>
              <a:ext cx="2698817"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TERMINAL OPTIMIZATION EXAMPLE</a:t>
              </a:r>
            </a:p>
          </p:txBody>
        </p:sp>
        <p:cxnSp>
          <p:nvCxnSpPr>
            <p:cNvPr id="100" name="AutoShape 31">
              <a:extLst>
                <a:ext uri="{FF2B5EF4-FFF2-40B4-BE49-F238E27FC236}">
                  <a16:creationId xmlns:a16="http://schemas.microsoft.com/office/drawing/2014/main" id="{48DFC86D-BA83-41E6-BC6F-F8BC759D4E9D}"/>
                </a:ext>
              </a:extLst>
            </p:cNvPr>
            <p:cNvCxnSpPr>
              <a:cxnSpLocks noChangeShapeType="1"/>
              <a:stCxn id="99" idx="2"/>
              <a:endCxn id="99" idx="4"/>
            </p:cNvCxnSpPr>
            <p:nvPr/>
          </p:nvCxnSpPr>
          <p:spPr bwMode="auto">
            <a:xfrm>
              <a:off x="9074092"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1" name="AutoShape 32">
              <a:extLst>
                <a:ext uri="{FF2B5EF4-FFF2-40B4-BE49-F238E27FC236}">
                  <a16:creationId xmlns:a16="http://schemas.microsoft.com/office/drawing/2014/main" id="{CE536EE1-1906-4B54-B1E3-6591D6EEF0DB}"/>
                </a:ext>
              </a:extLst>
            </p:cNvPr>
            <p:cNvCxnSpPr>
              <a:cxnSpLocks noChangeShapeType="1"/>
              <a:stCxn id="99" idx="4"/>
              <a:endCxn id="99" idx="6"/>
            </p:cNvCxnSpPr>
            <p:nvPr/>
          </p:nvCxnSpPr>
          <p:spPr bwMode="auto">
            <a:xfrm>
              <a:off x="9074092" y="1752737"/>
              <a:ext cx="2698817"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107" name="DoubleChevron">
            <a:extLst>
              <a:ext uri="{FF2B5EF4-FFF2-40B4-BE49-F238E27FC236}">
                <a16:creationId xmlns:a16="http://schemas.microsoft.com/office/drawing/2014/main" id="{87F9EDB0-BA1E-44BA-B4B4-993EC97D91BD}"/>
              </a:ext>
            </a:extLst>
          </p:cNvPr>
          <p:cNvGrpSpPr>
            <a:grpSpLocks noChangeAspect="1"/>
          </p:cNvGrpSpPr>
          <p:nvPr>
            <p:custDataLst>
              <p:tags r:id="rId4"/>
            </p:custDataLst>
          </p:nvPr>
        </p:nvGrpSpPr>
        <p:grpSpPr>
          <a:xfrm>
            <a:off x="4510738" y="1776544"/>
            <a:ext cx="626730" cy="3951775"/>
            <a:chOff x="1270000" y="1089025"/>
            <a:chExt cx="2488209" cy="3981450"/>
          </a:xfrm>
          <a:solidFill>
            <a:schemeClr val="accent1"/>
          </a:solidFill>
        </p:grpSpPr>
        <p:sp>
          <p:nvSpPr>
            <p:cNvPr id="108" name="Chevron1">
              <a:extLst>
                <a:ext uri="{FF2B5EF4-FFF2-40B4-BE49-F238E27FC236}">
                  <a16:creationId xmlns:a16="http://schemas.microsoft.com/office/drawing/2014/main" id="{758DFE89-05FC-48DF-95F8-100A37FE784E}"/>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err="1">
                <a:solidFill>
                  <a:schemeClr val="tx1"/>
                </a:solidFill>
              </a:endParaRPr>
            </a:p>
          </p:txBody>
        </p:sp>
        <p:sp>
          <p:nvSpPr>
            <p:cNvPr id="109" name="Chevron2">
              <a:extLst>
                <a:ext uri="{FF2B5EF4-FFF2-40B4-BE49-F238E27FC236}">
                  <a16:creationId xmlns:a16="http://schemas.microsoft.com/office/drawing/2014/main" id="{3D15D6B5-E397-4828-A098-431E7735C7F1}"/>
                </a:ext>
              </a:extLst>
            </p:cNvPr>
            <p:cNvSpPr>
              <a:spLocks noChangeAspect="1"/>
            </p:cNvSpPr>
            <p:nvPr>
              <p:custDataLst>
                <p:tags r:id="rId6"/>
              </p:custDataLst>
            </p:nvPr>
          </p:nvSpPr>
          <p:spPr>
            <a:xfrm>
              <a:off x="2016324" y="1089025"/>
              <a:ext cx="1741885" cy="398145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err="1">
                <a:solidFill>
                  <a:schemeClr val="tx1"/>
                </a:solidFill>
              </a:endParaRPr>
            </a:p>
          </p:txBody>
        </p:sp>
      </p:grpSp>
      <p:sp>
        <p:nvSpPr>
          <p:cNvPr id="110" name="TextBox 109">
            <a:extLst>
              <a:ext uri="{FF2B5EF4-FFF2-40B4-BE49-F238E27FC236}">
                <a16:creationId xmlns:a16="http://schemas.microsoft.com/office/drawing/2014/main" id="{4C7CF399-C0B5-461D-9F45-C76F4B53B4CC}"/>
              </a:ext>
            </a:extLst>
          </p:cNvPr>
          <p:cNvSpPr txBox="1"/>
          <p:nvPr>
            <p:custDataLst>
              <p:tags r:id="rId5"/>
            </p:custDataLst>
          </p:nvPr>
        </p:nvSpPr>
        <p:spPr>
          <a:xfrm>
            <a:off x="1445175" y="1776544"/>
            <a:ext cx="3285568" cy="3951774"/>
          </a:xfrm>
          <a:prstGeom prst="rect">
            <a:avLst/>
          </a:prstGeom>
          <a:solidFill>
            <a:schemeClr val="accent2"/>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Aft>
                <a:spcPts val="1200"/>
              </a:spcAft>
              <a:buClr>
                <a:schemeClr val="bg1"/>
              </a:buClr>
              <a:buSzPct val="100000"/>
              <a:buNone/>
              <a:tabLst>
                <a:tab pos="216663" algn="l"/>
              </a:tabLst>
            </a:pPr>
            <a:r>
              <a:rPr lang="en-US" sz="1400" b="1" dirty="0">
                <a:solidFill>
                  <a:schemeClr val="bg1"/>
                </a:solidFill>
              </a:rPr>
              <a:t>Typical Approach:</a:t>
            </a:r>
          </a:p>
          <a:p>
            <a:pPr marL="219075" lvl="1" indent="-219075">
              <a:spcAft>
                <a:spcPts val="294"/>
              </a:spcAft>
              <a:buClr>
                <a:schemeClr val="bg1"/>
              </a:buClr>
              <a:buSzPct val="100000"/>
              <a:buFont typeface="+mj-lt"/>
              <a:buAutoNum type="arabicPeriod"/>
              <a:tabLst>
                <a:tab pos="216663" algn="l"/>
              </a:tabLst>
            </a:pPr>
            <a:r>
              <a:rPr lang="en-US" sz="1400" b="1" dirty="0">
                <a:solidFill>
                  <a:schemeClr val="accent1"/>
                </a:solidFill>
              </a:rPr>
              <a:t>Identify the phases</a:t>
            </a:r>
            <a:r>
              <a:rPr lang="en-US" sz="1400" dirty="0">
                <a:solidFill>
                  <a:schemeClr val="bg1"/>
                </a:solidFill>
              </a:rPr>
              <a:t> of the persona’s journey - keep it simple </a:t>
            </a:r>
          </a:p>
          <a:p>
            <a:pPr marL="219075" lvl="1" indent="-219075">
              <a:spcAft>
                <a:spcPts val="294"/>
              </a:spcAft>
              <a:buClr>
                <a:schemeClr val="bg1"/>
              </a:buClr>
              <a:buSzPct val="100000"/>
              <a:buFont typeface="+mj-lt"/>
              <a:buAutoNum type="arabicPeriod"/>
              <a:tabLst>
                <a:tab pos="216663" algn="l"/>
              </a:tabLst>
            </a:pPr>
            <a:r>
              <a:rPr lang="en-US" sz="1400" dirty="0">
                <a:solidFill>
                  <a:schemeClr val="bg1"/>
                </a:solidFill>
              </a:rPr>
              <a:t>For each phase, identify </a:t>
            </a:r>
            <a:r>
              <a:rPr lang="en-US" sz="1400" b="1" dirty="0">
                <a:solidFill>
                  <a:schemeClr val="accent1"/>
                </a:solidFill>
              </a:rPr>
              <a:t>activity touchpoints </a:t>
            </a:r>
            <a:r>
              <a:rPr lang="en-US" sz="1400" dirty="0">
                <a:solidFill>
                  <a:schemeClr val="bg1"/>
                </a:solidFill>
              </a:rPr>
              <a:t>the persona encounters (e.g., speaks to a person, visits a website, etc.) </a:t>
            </a:r>
          </a:p>
          <a:p>
            <a:pPr marL="219075" lvl="1" indent="-219075">
              <a:spcAft>
                <a:spcPts val="294"/>
              </a:spcAft>
              <a:buClr>
                <a:schemeClr val="bg1"/>
              </a:buClr>
              <a:buSzPct val="100000"/>
              <a:buFont typeface="+mj-lt"/>
              <a:buAutoNum type="arabicPeriod"/>
              <a:tabLst>
                <a:tab pos="216663" algn="l"/>
              </a:tabLst>
            </a:pPr>
            <a:r>
              <a:rPr lang="en-US" sz="1400" dirty="0">
                <a:solidFill>
                  <a:schemeClr val="bg1"/>
                </a:solidFill>
              </a:rPr>
              <a:t>Identify </a:t>
            </a:r>
            <a:r>
              <a:rPr lang="en-US" sz="1400" b="1" dirty="0">
                <a:solidFill>
                  <a:schemeClr val="accent1"/>
                </a:solidFill>
              </a:rPr>
              <a:t>thoughts and emotions</a:t>
            </a:r>
            <a:r>
              <a:rPr lang="en-US" sz="1400" dirty="0">
                <a:solidFill>
                  <a:schemeClr val="bg1"/>
                </a:solidFill>
              </a:rPr>
              <a:t> your persona would have during each phase of their journey. Plot these with an emoticon and explain (e.g., questions, thoughts, feelings)</a:t>
            </a:r>
          </a:p>
          <a:p>
            <a:pPr marL="219075" lvl="1" indent="-219075">
              <a:spcAft>
                <a:spcPts val="294"/>
              </a:spcAft>
              <a:buClr>
                <a:schemeClr val="bg1"/>
              </a:buClr>
              <a:buSzPct val="100000"/>
              <a:buFont typeface="+mj-lt"/>
              <a:buAutoNum type="arabicPeriod"/>
              <a:tabLst>
                <a:tab pos="216663" algn="l"/>
              </a:tabLst>
            </a:pPr>
            <a:r>
              <a:rPr lang="en-US" sz="1400" dirty="0">
                <a:solidFill>
                  <a:schemeClr val="bg1"/>
                </a:solidFill>
              </a:rPr>
              <a:t>Think about </a:t>
            </a:r>
            <a:r>
              <a:rPr lang="en-US" sz="1400" b="1" dirty="0">
                <a:solidFill>
                  <a:schemeClr val="accent1"/>
                </a:solidFill>
              </a:rPr>
              <a:t>what your persona wants to accomplish</a:t>
            </a:r>
            <a:r>
              <a:rPr lang="en-US" sz="1400" dirty="0">
                <a:solidFill>
                  <a:schemeClr val="bg1"/>
                </a:solidFill>
              </a:rPr>
              <a:t> </a:t>
            </a:r>
            <a:br>
              <a:rPr lang="en-US" sz="1400" dirty="0">
                <a:solidFill>
                  <a:schemeClr val="bg1"/>
                </a:solidFill>
              </a:rPr>
            </a:br>
            <a:r>
              <a:rPr lang="en-US" sz="1400" dirty="0">
                <a:solidFill>
                  <a:schemeClr val="bg1"/>
                </a:solidFill>
              </a:rPr>
              <a:t>at each phase of the journey </a:t>
            </a:r>
          </a:p>
        </p:txBody>
      </p:sp>
      <p:cxnSp>
        <p:nvCxnSpPr>
          <p:cNvPr id="6" name="Straight Connector 5">
            <a:extLst>
              <a:ext uri="{FF2B5EF4-FFF2-40B4-BE49-F238E27FC236}">
                <a16:creationId xmlns:a16="http://schemas.microsoft.com/office/drawing/2014/main" id="{1EE922BB-843C-46E7-A2F3-8E44B8EFD6B3}"/>
              </a:ext>
            </a:extLst>
          </p:cNvPr>
          <p:cNvCxnSpPr/>
          <p:nvPr/>
        </p:nvCxnSpPr>
        <p:spPr>
          <a:xfrm>
            <a:off x="1526608" y="2256182"/>
            <a:ext cx="29443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6DC6168-7C15-47C2-8DE7-268545E582BE}"/>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5400000">
            <a:off x="6080946" y="1143960"/>
            <a:ext cx="3951774" cy="5216944"/>
          </a:xfrm>
          <a:prstGeom prst="rect">
            <a:avLst/>
          </a:prstGeom>
        </p:spPr>
      </p:pic>
    </p:spTree>
    <p:extLst>
      <p:ext uri="{BB962C8B-B14F-4D97-AF65-F5344CB8AC3E}">
        <p14:creationId xmlns:p14="http://schemas.microsoft.com/office/powerpoint/2010/main" val="790837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1891616570"/>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38914" name="think-cell Slide" r:id="rId6" imgW="530" imgH="528" progId="TCLayout.ActiveDocument.1">
                  <p:embed/>
                </p:oleObj>
              </mc:Choice>
              <mc:Fallback>
                <p:oleObj name="think-cell Slide" r:id="rId6" imgW="530" imgH="528" progId="TCLayout.ActiveDocument.1">
                  <p:embed/>
                  <p:pic>
                    <p:nvPicPr>
                      <p:cNvPr id="68" name="Object 67" hidden="1"/>
                      <p:cNvPicPr/>
                      <p:nvPr/>
                    </p:nvPicPr>
                    <p:blipFill>
                      <a:blip r:embed="rId7"/>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pic>
        <p:nvPicPr>
          <p:cNvPr id="2" name="Picture 1">
            <a:extLst>
              <a:ext uri="{FF2B5EF4-FFF2-40B4-BE49-F238E27FC236}">
                <a16:creationId xmlns:a16="http://schemas.microsoft.com/office/drawing/2014/main" id="{A509DBA8-FA4E-42D8-9F92-6CEA53B4A96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355085" y="1518413"/>
            <a:ext cx="9697229" cy="4827042"/>
          </a:xfrm>
          <a:prstGeom prst="rect">
            <a:avLst/>
          </a:prstGeom>
        </p:spPr>
      </p:pic>
      <p:sp>
        <p:nvSpPr>
          <p:cNvPr id="4" name="Title 3"/>
          <p:cNvSpPr>
            <a:spLocks noGrp="1"/>
          </p:cNvSpPr>
          <p:nvPr>
            <p:ph type="title"/>
          </p:nvPr>
        </p:nvSpPr>
        <p:spPr>
          <a:xfrm>
            <a:off x="419108" y="513351"/>
            <a:ext cx="988642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Example user journey map: Terminal Optimization</a:t>
            </a:r>
          </a:p>
        </p:txBody>
      </p:sp>
      <p:sp>
        <p:nvSpPr>
          <p:cNvPr id="125" name="Arrow: Chevron 124">
            <a:extLst>
              <a:ext uri="{FF2B5EF4-FFF2-40B4-BE49-F238E27FC236}">
                <a16:creationId xmlns:a16="http://schemas.microsoft.com/office/drawing/2014/main" id="{85EC95FA-6372-4F4C-9BCA-507C1E667F8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26" name="Arrow: Chevron 125">
            <a:extLst>
              <a:ext uri="{FF2B5EF4-FFF2-40B4-BE49-F238E27FC236}">
                <a16:creationId xmlns:a16="http://schemas.microsoft.com/office/drawing/2014/main" id="{E02140F8-46FE-479B-9785-6357C54981C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8" name="Arrow: Chevron 127">
            <a:extLst>
              <a:ext uri="{FF2B5EF4-FFF2-40B4-BE49-F238E27FC236}">
                <a16:creationId xmlns:a16="http://schemas.microsoft.com/office/drawing/2014/main" id="{6DD2DE03-84A5-4FCA-89D2-817086EBD2F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9" name="Arrow: Pentagon 128">
            <a:extLst>
              <a:ext uri="{FF2B5EF4-FFF2-40B4-BE49-F238E27FC236}">
                <a16:creationId xmlns:a16="http://schemas.microsoft.com/office/drawing/2014/main" id="{DFA29977-2B70-4BD7-AE96-C08A2D7C8C95}"/>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30" name="Flowchart: Process 129">
            <a:extLst>
              <a:ext uri="{FF2B5EF4-FFF2-40B4-BE49-F238E27FC236}">
                <a16:creationId xmlns:a16="http://schemas.microsoft.com/office/drawing/2014/main" id="{5E076267-F7D9-4B7B-A790-B53C05C3F0D0}"/>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27" name="Arrow: Chevron 126">
            <a:extLst>
              <a:ext uri="{FF2B5EF4-FFF2-40B4-BE49-F238E27FC236}">
                <a16:creationId xmlns:a16="http://schemas.microsoft.com/office/drawing/2014/main" id="{F4AFFF0A-87D8-418B-8E54-6D3E0F7D400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pSp>
        <p:nvGrpSpPr>
          <p:cNvPr id="12" name="sticker">
            <a:extLst>
              <a:ext uri="{FF2B5EF4-FFF2-40B4-BE49-F238E27FC236}">
                <a16:creationId xmlns:a16="http://schemas.microsoft.com/office/drawing/2014/main" id="{98919083-62CD-40F2-9BC1-A15DDAF70108}"/>
              </a:ext>
            </a:extLst>
          </p:cNvPr>
          <p:cNvGrpSpPr/>
          <p:nvPr/>
        </p:nvGrpSpPr>
        <p:grpSpPr>
          <a:xfrm>
            <a:off x="9074093" y="1143376"/>
            <a:ext cx="2698817" cy="212366"/>
            <a:chOff x="9074092" y="1540371"/>
            <a:chExt cx="2698817" cy="212366"/>
          </a:xfrm>
        </p:grpSpPr>
        <p:sp>
          <p:nvSpPr>
            <p:cNvPr id="99" name="StickerRectangle">
              <a:extLst>
                <a:ext uri="{FF2B5EF4-FFF2-40B4-BE49-F238E27FC236}">
                  <a16:creationId xmlns:a16="http://schemas.microsoft.com/office/drawing/2014/main" id="{35133685-8E54-4742-8A88-E3CACA303AA4}"/>
                </a:ext>
              </a:extLst>
            </p:cNvPr>
            <p:cNvSpPr>
              <a:spLocks noChangeArrowheads="1"/>
            </p:cNvSpPr>
            <p:nvPr/>
          </p:nvSpPr>
          <p:spPr bwMode="auto">
            <a:xfrm>
              <a:off x="9074092" y="1540371"/>
              <a:ext cx="2698817"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TERMINAL OPTIMIZATION EXAMPLE</a:t>
              </a:r>
            </a:p>
          </p:txBody>
        </p:sp>
        <p:cxnSp>
          <p:nvCxnSpPr>
            <p:cNvPr id="100" name="AutoShape 31">
              <a:extLst>
                <a:ext uri="{FF2B5EF4-FFF2-40B4-BE49-F238E27FC236}">
                  <a16:creationId xmlns:a16="http://schemas.microsoft.com/office/drawing/2014/main" id="{48DFC86D-BA83-41E6-BC6F-F8BC759D4E9D}"/>
                </a:ext>
              </a:extLst>
            </p:cNvPr>
            <p:cNvCxnSpPr>
              <a:cxnSpLocks noChangeShapeType="1"/>
              <a:stCxn id="99" idx="2"/>
              <a:endCxn id="99" idx="4"/>
            </p:cNvCxnSpPr>
            <p:nvPr/>
          </p:nvCxnSpPr>
          <p:spPr bwMode="auto">
            <a:xfrm>
              <a:off x="9074092"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1" name="AutoShape 32">
              <a:extLst>
                <a:ext uri="{FF2B5EF4-FFF2-40B4-BE49-F238E27FC236}">
                  <a16:creationId xmlns:a16="http://schemas.microsoft.com/office/drawing/2014/main" id="{CE536EE1-1906-4B54-B1E3-6591D6EEF0DB}"/>
                </a:ext>
              </a:extLst>
            </p:cNvPr>
            <p:cNvCxnSpPr>
              <a:cxnSpLocks noChangeShapeType="1"/>
              <a:stCxn id="99" idx="4"/>
              <a:endCxn id="99" idx="6"/>
            </p:cNvCxnSpPr>
            <p:nvPr/>
          </p:nvCxnSpPr>
          <p:spPr bwMode="auto">
            <a:xfrm>
              <a:off x="9074092" y="1752737"/>
              <a:ext cx="2698817"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6970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19012319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8" imgW="631" imgH="631" progId="TCLayout.ActiveDocument.1">
                  <p:embed/>
                </p:oleObj>
              </mc:Choice>
              <mc:Fallback>
                <p:oleObj name="think-cell Slide" r:id="rId8"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817813"/>
            <a:ext cx="5172075" cy="407988"/>
          </a:xfrm>
          <a:prstGeom prst="rect">
            <a:avLst/>
          </a:prstGeom>
          <a:solidFill>
            <a:schemeClr val="accent1"/>
          </a:solidFill>
          <a:ln w="9525" algn="ctr">
            <a:solidFill>
              <a:schemeClr val="accent6"/>
            </a:solidFill>
          </a:ln>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Overview of the PLC process</a:t>
            </a:r>
            <a:endParaRPr lang="en-US" b="1" dirty="0"/>
          </a:p>
        </p:txBody>
      </p:sp>
      <p:sp>
        <p:nvSpPr>
          <p:cNvPr id="17" name="Text Placeholder 2">
            <a:hlinkClick r:id="rId10" action="ppaction://hlinksldjump"/>
            <a:extLst>
              <a:ext uri="{FF2B5EF4-FFF2-40B4-BE49-F238E27FC236}">
                <a16:creationId xmlns:a16="http://schemas.microsoft.com/office/drawing/2014/main" id="{5F5A1CD6-90C6-42C6-A720-9AA7B8CB7311}"/>
              </a:ext>
            </a:extLst>
          </p:cNvPr>
          <p:cNvSpPr>
            <a:spLocks noGrp="1"/>
          </p:cNvSpPr>
          <p:nvPr>
            <p:custDataLst>
              <p:tags r:id="rId5"/>
            </p:custDataLst>
          </p:nvPr>
        </p:nvSpPr>
        <p:spPr bwMode="gray">
          <a:xfrm>
            <a:off x="3509963" y="32258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Deep-dive on </a:t>
            </a:r>
            <a:r>
              <a:rPr lang="en-US" altLang="en-US"/>
              <a:t>PLC stages and PLC Reviews</a:t>
            </a:r>
            <a:endParaRPr lang="en-US" dirty="0"/>
          </a:p>
        </p:txBody>
      </p:sp>
      <p:sp>
        <p:nvSpPr>
          <p:cNvPr id="13" name="Text Placeholder 2">
            <a:hlinkClick r:id="rId11" action="ppaction://hlinksldjump"/>
            <a:extLst>
              <a:ext uri="{FF2B5EF4-FFF2-40B4-BE49-F238E27FC236}">
                <a16:creationId xmlns:a16="http://schemas.microsoft.com/office/drawing/2014/main" id="{4DA3996B-FB5E-4C22-A537-CAFFBC071FE2}"/>
              </a:ext>
            </a:extLst>
          </p:cNvPr>
          <p:cNvSpPr>
            <a:spLocks noGrp="1"/>
          </p:cNvSpPr>
          <p:nvPr>
            <p:custDataLst>
              <p:tags r:id="rId6"/>
            </p:custDataLst>
          </p:nvPr>
        </p:nvSpPr>
        <p:spPr bwMode="gray">
          <a:xfrm>
            <a:off x="3509963" y="36322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a:t>Tactical guidance </a:t>
            </a:r>
            <a:r>
              <a:rPr lang="en-US" altLang="en-US" dirty="0"/>
              <a:t>for </a:t>
            </a:r>
            <a:r>
              <a:rPr lang="en-US" altLang="en-US"/>
              <a:t>PLC Reviews</a:t>
            </a:r>
            <a:endParaRPr lang="en-US" dirty="0"/>
          </a:p>
        </p:txBody>
      </p:sp>
    </p:spTree>
    <p:extLst>
      <p:ext uri="{BB962C8B-B14F-4D97-AF65-F5344CB8AC3E}">
        <p14:creationId xmlns:p14="http://schemas.microsoft.com/office/powerpoint/2010/main" val="13492688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val="391090175"/>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39938" name="think-cell Slide" r:id="rId10" imgW="530" imgH="528" progId="TCLayout.ActiveDocument.1">
                  <p:embed/>
                </p:oleObj>
              </mc:Choice>
              <mc:Fallback>
                <p:oleObj name="think-cell Slide" r:id="rId10" imgW="530" imgH="528" progId="TCLayout.ActiveDocument.1">
                  <p:embed/>
                  <p:pic>
                    <p:nvPicPr>
                      <p:cNvPr id="27" name="Object 26" hidden="1"/>
                      <p:cNvPicPr/>
                      <p:nvPr/>
                    </p:nvPicPr>
                    <p:blipFill>
                      <a:blip r:embed="rId11"/>
                      <a:stretch>
                        <a:fillRect/>
                      </a:stretch>
                    </p:blipFill>
                    <p:spPr>
                      <a:xfrm>
                        <a:off x="1526432" y="2027"/>
                        <a:ext cx="1619" cy="1619"/>
                      </a:xfrm>
                      <a:prstGeom prst="rect">
                        <a:avLst/>
                      </a:prstGeom>
                    </p:spPr>
                  </p:pic>
                </p:oleObj>
              </mc:Fallback>
            </mc:AlternateContent>
          </a:graphicData>
        </a:graphic>
      </p:graphicFrame>
      <p:sp>
        <p:nvSpPr>
          <p:cNvPr id="17" name="Rectangle 16" hidden="1"/>
          <p:cNvSpPr/>
          <p:nvPr>
            <p:custDataLst>
              <p:tags r:id="rId3"/>
            </p:custDataLst>
          </p:nvPr>
        </p:nvSpPr>
        <p:spPr bwMode="auto">
          <a:xfrm>
            <a:off x="1524811" y="407"/>
            <a:ext cx="161954" cy="161954"/>
          </a:xfrm>
          <a:prstGeom prst="rect">
            <a:avLst/>
          </a:prstGeom>
          <a:solidFill>
            <a:schemeClr val="accent1"/>
          </a:solidFill>
          <a:ln>
            <a:no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endParaRPr lang="en-US" sz="2400" b="1" dirty="0">
              <a:solidFill>
                <a:schemeClr val="bg1"/>
              </a:solidFill>
              <a:latin typeface="Arial" panose="020B0604020202020204" pitchFamily="34" charset="0"/>
              <a:ea typeface="+mj-ea"/>
              <a:cs typeface="+mj-cs"/>
              <a:sym typeface="Arial" panose="020B0604020202020204" pitchFamily="34" charset="0"/>
            </a:endParaRPr>
          </a:p>
        </p:txBody>
      </p:sp>
      <p:sp>
        <p:nvSpPr>
          <p:cNvPr id="29" name="Rectangle 28">
            <a:extLst>
              <a:ext uri="{FF2B5EF4-FFF2-40B4-BE49-F238E27FC236}">
                <a16:creationId xmlns:a16="http://schemas.microsoft.com/office/drawing/2014/main" id="{F51241C8-C0A0-4153-A28E-9EC543F111BC}"/>
              </a:ext>
            </a:extLst>
          </p:cNvPr>
          <p:cNvSpPr/>
          <p:nvPr/>
        </p:nvSpPr>
        <p:spPr>
          <a:xfrm>
            <a:off x="575587" y="1703294"/>
            <a:ext cx="5660748" cy="4217281"/>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38" name="Rectangle 37">
            <a:extLst>
              <a:ext uri="{FF2B5EF4-FFF2-40B4-BE49-F238E27FC236}">
                <a16:creationId xmlns:a16="http://schemas.microsoft.com/office/drawing/2014/main" id="{6D288D14-1306-4677-8F33-C578F90C9FC7}"/>
              </a:ext>
            </a:extLst>
          </p:cNvPr>
          <p:cNvSpPr/>
          <p:nvPr/>
        </p:nvSpPr>
        <p:spPr>
          <a:xfrm>
            <a:off x="7012595" y="2229565"/>
            <a:ext cx="4539108" cy="2809852"/>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2" name="Title 1"/>
          <p:cNvSpPr>
            <a:spLocks noGrp="1"/>
          </p:cNvSpPr>
          <p:nvPr>
            <p:ph type="title"/>
          </p:nvPr>
        </p:nvSpPr>
        <p:spPr>
          <a:xfrm>
            <a:off x="419108" y="513351"/>
            <a:ext cx="10086964"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The product team should conduct a detailed technical impact assessment to help understand the current state</a:t>
            </a:r>
          </a:p>
        </p:txBody>
      </p:sp>
      <p:sp>
        <p:nvSpPr>
          <p:cNvPr id="4" name="TextBox 3">
            <a:extLst>
              <a:ext uri="{FF2B5EF4-FFF2-40B4-BE49-F238E27FC236}">
                <a16:creationId xmlns:a16="http://schemas.microsoft.com/office/drawing/2014/main" id="{673D91E5-4765-4214-8436-A6A57DBD77DF}"/>
              </a:ext>
            </a:extLst>
          </p:cNvPr>
          <p:cNvSpPr txBox="1"/>
          <p:nvPr>
            <p:custDataLst>
              <p:tags r:id="rId4"/>
            </p:custDataLst>
          </p:nvPr>
        </p:nvSpPr>
        <p:spPr>
          <a:xfrm>
            <a:off x="767760" y="2572095"/>
            <a:ext cx="5297537" cy="247914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95000"/>
              </a:spcBef>
            </a:pPr>
            <a:r>
              <a:rPr lang="en-US" sz="1800" dirty="0"/>
              <a:t>Before embarking on product design, the technical members of the product team (e.g., Architect, Data Engineers, Developers) need to understand the technical landscape on which they will build</a:t>
            </a:r>
          </a:p>
          <a:p>
            <a:pPr lvl="1">
              <a:spcBef>
                <a:spcPct val="95000"/>
              </a:spcBef>
            </a:pPr>
            <a:r>
              <a:rPr lang="en-US" sz="1800" dirty="0"/>
              <a:t>The scope of the mapping should include both enterprise applications and non-functional requirements related to them, even if the product itself will not be incorporating them</a:t>
            </a:r>
          </a:p>
        </p:txBody>
      </p:sp>
      <p:sp>
        <p:nvSpPr>
          <p:cNvPr id="18" name="TextBox 17">
            <a:extLst>
              <a:ext uri="{FF2B5EF4-FFF2-40B4-BE49-F238E27FC236}">
                <a16:creationId xmlns:a16="http://schemas.microsoft.com/office/drawing/2014/main" id="{2C2B9D2E-C0D5-4412-A6A9-3277CA31FD15}"/>
              </a:ext>
            </a:extLst>
          </p:cNvPr>
          <p:cNvSpPr txBox="1">
            <a:spLocks/>
          </p:cNvSpPr>
          <p:nvPr/>
        </p:nvSpPr>
        <p:spPr>
          <a:xfrm>
            <a:off x="7277323" y="2462018"/>
            <a:ext cx="3947167" cy="264684"/>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t>Assessment requirements</a:t>
            </a:r>
          </a:p>
        </p:txBody>
      </p:sp>
      <p:cxnSp>
        <p:nvCxnSpPr>
          <p:cNvPr id="19" name="Straight Connector 18">
            <a:extLst>
              <a:ext uri="{FF2B5EF4-FFF2-40B4-BE49-F238E27FC236}">
                <a16:creationId xmlns:a16="http://schemas.microsoft.com/office/drawing/2014/main" id="{D949F51F-281F-45A5-B226-7364A3417E57}"/>
              </a:ext>
            </a:extLst>
          </p:cNvPr>
          <p:cNvCxnSpPr>
            <a:cxnSpLocks/>
          </p:cNvCxnSpPr>
          <p:nvPr/>
        </p:nvCxnSpPr>
        <p:spPr>
          <a:xfrm>
            <a:off x="7277323" y="2753018"/>
            <a:ext cx="4000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B535CB-AB7F-471E-A3BB-B54011E77A57}"/>
              </a:ext>
            </a:extLst>
          </p:cNvPr>
          <p:cNvSpPr txBox="1"/>
          <p:nvPr>
            <p:custDataLst>
              <p:tags r:id="rId5"/>
            </p:custDataLst>
          </p:nvPr>
        </p:nvSpPr>
        <p:spPr>
          <a:xfrm>
            <a:off x="7277324" y="2850481"/>
            <a:ext cx="4000069" cy="2008242"/>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75000"/>
              </a:spcBef>
            </a:pPr>
            <a:r>
              <a:rPr lang="en-US" sz="1800" dirty="0"/>
              <a:t>Enterprise architecture</a:t>
            </a:r>
          </a:p>
          <a:p>
            <a:pPr lvl="1">
              <a:spcBef>
                <a:spcPct val="75000"/>
              </a:spcBef>
            </a:pPr>
            <a:r>
              <a:rPr lang="en-US" sz="1800" dirty="0"/>
              <a:t>Ecosystem maps</a:t>
            </a:r>
          </a:p>
          <a:p>
            <a:pPr lvl="1">
              <a:spcBef>
                <a:spcPct val="75000"/>
              </a:spcBef>
            </a:pPr>
            <a:r>
              <a:rPr lang="en-US" sz="1800" dirty="0"/>
              <a:t>Data flows with high-level data assessment</a:t>
            </a:r>
          </a:p>
          <a:p>
            <a:pPr lvl="1">
              <a:spcBef>
                <a:spcPct val="75000"/>
              </a:spcBef>
            </a:pPr>
            <a:r>
              <a:rPr lang="en-US" sz="1800" dirty="0"/>
              <a:t>Current non-functional requirements</a:t>
            </a:r>
          </a:p>
        </p:txBody>
      </p:sp>
      <p:sp>
        <p:nvSpPr>
          <p:cNvPr id="23" name="TextBox 22">
            <a:extLst>
              <a:ext uri="{FF2B5EF4-FFF2-40B4-BE49-F238E27FC236}">
                <a16:creationId xmlns:a16="http://schemas.microsoft.com/office/drawing/2014/main" id="{C4AD59B8-F3FC-4FD9-9935-D091A06299B0}"/>
              </a:ext>
            </a:extLst>
          </p:cNvPr>
          <p:cNvSpPr txBox="1"/>
          <p:nvPr>
            <p:custDataLst>
              <p:tags r:id="rId6"/>
            </p:custDataLst>
          </p:nvPr>
        </p:nvSpPr>
        <p:spPr>
          <a:xfrm>
            <a:off x="767760" y="1800517"/>
            <a:ext cx="5297537"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95000"/>
              </a:spcBef>
              <a:buNone/>
            </a:pPr>
            <a:r>
              <a:rPr lang="en-US" sz="1800" b="1" dirty="0"/>
              <a:t>Overview of Mapping Current State for Technology</a:t>
            </a:r>
          </a:p>
        </p:txBody>
      </p:sp>
      <p:cxnSp>
        <p:nvCxnSpPr>
          <p:cNvPr id="24" name="Straight Connector 23">
            <a:extLst>
              <a:ext uri="{FF2B5EF4-FFF2-40B4-BE49-F238E27FC236}">
                <a16:creationId xmlns:a16="http://schemas.microsoft.com/office/drawing/2014/main" id="{16B1EE5E-F717-4323-8960-217C217EAC52}"/>
              </a:ext>
            </a:extLst>
          </p:cNvPr>
          <p:cNvCxnSpPr>
            <a:cxnSpLocks/>
          </p:cNvCxnSpPr>
          <p:nvPr/>
        </p:nvCxnSpPr>
        <p:spPr>
          <a:xfrm>
            <a:off x="767760" y="2462018"/>
            <a:ext cx="52975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DoubleChevron3 10">
            <a:extLst>
              <a:ext uri="{FF2B5EF4-FFF2-40B4-BE49-F238E27FC236}">
                <a16:creationId xmlns:a16="http://schemas.microsoft.com/office/drawing/2014/main" id="{F0E69C54-4FA1-4010-A066-F702A7D8C030}"/>
              </a:ext>
            </a:extLst>
          </p:cNvPr>
          <p:cNvGrpSpPr>
            <a:grpSpLocks noChangeAspect="1"/>
          </p:cNvGrpSpPr>
          <p:nvPr>
            <p:custDataLst>
              <p:tags r:id="rId7"/>
            </p:custDataLst>
          </p:nvPr>
        </p:nvGrpSpPr>
        <p:grpSpPr>
          <a:xfrm>
            <a:off x="6412423" y="3386160"/>
            <a:ext cx="450850" cy="508000"/>
            <a:chOff x="1270000" y="1270000"/>
            <a:chExt cx="450850" cy="508000"/>
          </a:xfrm>
        </p:grpSpPr>
        <p:sp>
          <p:nvSpPr>
            <p:cNvPr id="8" name="Chevron1">
              <a:extLst>
                <a:ext uri="{FF2B5EF4-FFF2-40B4-BE49-F238E27FC236}">
                  <a16:creationId xmlns:a16="http://schemas.microsoft.com/office/drawing/2014/main" id="{98E31B54-B38C-464B-A5C9-2F4896294EF3}"/>
                </a:ext>
              </a:extLst>
            </p:cNvPr>
            <p:cNvSpPr>
              <a:spLocks noChangeAspect="1"/>
            </p:cNvSpPr>
            <p:nvPr/>
          </p:nvSpPr>
          <p:spPr>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9" name="Chevron2">
              <a:extLst>
                <a:ext uri="{FF2B5EF4-FFF2-40B4-BE49-F238E27FC236}">
                  <a16:creationId xmlns:a16="http://schemas.microsoft.com/office/drawing/2014/main" id="{F8D282EF-54B5-414D-B1A2-109C47D2F2C3}"/>
                </a:ext>
              </a:extLst>
            </p:cNvPr>
            <p:cNvSpPr>
              <a:spLocks noChangeAspect="1"/>
            </p:cNvSpPr>
            <p:nvPr/>
          </p:nvSpPr>
          <p:spPr>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sp>
        <p:nvSpPr>
          <p:cNvPr id="25" name="Arrow: Chevron 24">
            <a:extLst>
              <a:ext uri="{FF2B5EF4-FFF2-40B4-BE49-F238E27FC236}">
                <a16:creationId xmlns:a16="http://schemas.microsoft.com/office/drawing/2014/main" id="{4EFF33A2-B14C-4405-A7BC-2286C475CFDC}"/>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6" name="Arrow: Chevron 25">
            <a:extLst>
              <a:ext uri="{FF2B5EF4-FFF2-40B4-BE49-F238E27FC236}">
                <a16:creationId xmlns:a16="http://schemas.microsoft.com/office/drawing/2014/main" id="{0B287F00-C086-442E-9A05-EC1DABC21686}"/>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31" name="Arrow: Chevron 30">
            <a:extLst>
              <a:ext uri="{FF2B5EF4-FFF2-40B4-BE49-F238E27FC236}">
                <a16:creationId xmlns:a16="http://schemas.microsoft.com/office/drawing/2014/main" id="{5108CF54-F184-43DE-90F8-EA2CF5132C65}"/>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32" name="Arrow: Pentagon 31">
            <a:extLst>
              <a:ext uri="{FF2B5EF4-FFF2-40B4-BE49-F238E27FC236}">
                <a16:creationId xmlns:a16="http://schemas.microsoft.com/office/drawing/2014/main" id="{086FCB5E-6877-404D-A2DE-AB9CAE12EAE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33" name="Flowchart: Process 32">
            <a:extLst>
              <a:ext uri="{FF2B5EF4-FFF2-40B4-BE49-F238E27FC236}">
                <a16:creationId xmlns:a16="http://schemas.microsoft.com/office/drawing/2014/main" id="{46E025CD-E77A-40FF-93E2-1FA18E6BC2CE}"/>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34" name="Arrow: Chevron 33">
            <a:extLst>
              <a:ext uri="{FF2B5EF4-FFF2-40B4-BE49-F238E27FC236}">
                <a16:creationId xmlns:a16="http://schemas.microsoft.com/office/drawing/2014/main" id="{08DE4893-D8D1-4B51-9FE8-E78F5A17207B}"/>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Tree>
    <p:extLst>
      <p:ext uri="{BB962C8B-B14F-4D97-AF65-F5344CB8AC3E}">
        <p14:creationId xmlns:p14="http://schemas.microsoft.com/office/powerpoint/2010/main" val="4291884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val="2265269891"/>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40962" name="think-cell Slide" r:id="rId6" imgW="530" imgH="528" progId="TCLayout.ActiveDocument.1">
                  <p:embed/>
                </p:oleObj>
              </mc:Choice>
              <mc:Fallback>
                <p:oleObj name="think-cell Slide" r:id="rId6" imgW="530" imgH="528" progId="TCLayout.ActiveDocument.1">
                  <p:embed/>
                  <p:pic>
                    <p:nvPicPr>
                      <p:cNvPr id="27" name="Object 26" hidden="1"/>
                      <p:cNvPicPr/>
                      <p:nvPr/>
                    </p:nvPicPr>
                    <p:blipFill>
                      <a:blip r:embed="rId7"/>
                      <a:stretch>
                        <a:fillRect/>
                      </a:stretch>
                    </p:blipFill>
                    <p:spPr>
                      <a:xfrm>
                        <a:off x="1526432" y="2027"/>
                        <a:ext cx="1619" cy="1619"/>
                      </a:xfrm>
                      <a:prstGeom prst="rect">
                        <a:avLst/>
                      </a:prstGeom>
                    </p:spPr>
                  </p:pic>
                </p:oleObj>
              </mc:Fallback>
            </mc:AlternateContent>
          </a:graphicData>
        </a:graphic>
      </p:graphicFrame>
      <p:sp>
        <p:nvSpPr>
          <p:cNvPr id="17" name="Rectangle 16" hidden="1"/>
          <p:cNvSpPr/>
          <p:nvPr>
            <p:custDataLst>
              <p:tags r:id="rId3"/>
            </p:custDataLst>
          </p:nvPr>
        </p:nvSpPr>
        <p:spPr bwMode="auto">
          <a:xfrm>
            <a:off x="1524811" y="407"/>
            <a:ext cx="161954" cy="161954"/>
          </a:xfrm>
          <a:prstGeom prst="rect">
            <a:avLst/>
          </a:prstGeom>
          <a:solidFill>
            <a:schemeClr val="accent1"/>
          </a:solidFill>
          <a:ln>
            <a:no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endParaRPr lang="en-US" sz="2400" b="1" dirty="0">
              <a:solidFill>
                <a:schemeClr val="bg1"/>
              </a:solidFill>
              <a:latin typeface="Arial" panose="020B0604020202020204" pitchFamily="34" charset="0"/>
              <a:ea typeface="+mj-ea"/>
              <a:cs typeface="+mj-cs"/>
              <a:sym typeface="Arial" panose="020B0604020202020204" pitchFamily="34" charset="0"/>
            </a:endParaRPr>
          </a:p>
        </p:txBody>
      </p:sp>
      <p:pic>
        <p:nvPicPr>
          <p:cNvPr id="3" name="Picture 2">
            <a:extLst>
              <a:ext uri="{FF2B5EF4-FFF2-40B4-BE49-F238E27FC236}">
                <a16:creationId xmlns:a16="http://schemas.microsoft.com/office/drawing/2014/main" id="{80E242C8-F97A-452E-8415-EFB8EC4713E8}"/>
              </a:ext>
            </a:extLst>
          </p:cNvPr>
          <p:cNvPicPr>
            <a:picLocks noChangeAspect="1"/>
          </p:cNvPicPr>
          <p:nvPr/>
        </p:nvPicPr>
        <p:blipFill>
          <a:blip r:embed="rId8"/>
          <a:stretch>
            <a:fillRect/>
          </a:stretch>
        </p:blipFill>
        <p:spPr>
          <a:xfrm>
            <a:off x="1832188" y="1482943"/>
            <a:ext cx="8405116" cy="4727141"/>
          </a:xfrm>
          <a:prstGeom prst="rect">
            <a:avLst/>
          </a:prstGeom>
        </p:spPr>
      </p:pic>
      <p:sp>
        <p:nvSpPr>
          <p:cNvPr id="2" name="Title 1"/>
          <p:cNvSpPr>
            <a:spLocks noGrp="1"/>
          </p:cNvSpPr>
          <p:nvPr>
            <p:ph type="title"/>
          </p:nvPr>
        </p:nvSpPr>
        <p:spPr>
          <a:xfrm>
            <a:off x="419108" y="513351"/>
            <a:ext cx="10086964"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Example: Output technical impact assessment from Terminal Optimization</a:t>
            </a:r>
          </a:p>
        </p:txBody>
      </p:sp>
      <p:sp>
        <p:nvSpPr>
          <p:cNvPr id="25" name="Arrow: Chevron 24">
            <a:extLst>
              <a:ext uri="{FF2B5EF4-FFF2-40B4-BE49-F238E27FC236}">
                <a16:creationId xmlns:a16="http://schemas.microsoft.com/office/drawing/2014/main" id="{4EFF33A2-B14C-4405-A7BC-2286C475CFDC}"/>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6" name="Arrow: Chevron 25">
            <a:extLst>
              <a:ext uri="{FF2B5EF4-FFF2-40B4-BE49-F238E27FC236}">
                <a16:creationId xmlns:a16="http://schemas.microsoft.com/office/drawing/2014/main" id="{0B287F00-C086-442E-9A05-EC1DABC21686}"/>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31" name="Arrow: Chevron 30">
            <a:extLst>
              <a:ext uri="{FF2B5EF4-FFF2-40B4-BE49-F238E27FC236}">
                <a16:creationId xmlns:a16="http://schemas.microsoft.com/office/drawing/2014/main" id="{5108CF54-F184-43DE-90F8-EA2CF5132C65}"/>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32" name="Arrow: Pentagon 31">
            <a:extLst>
              <a:ext uri="{FF2B5EF4-FFF2-40B4-BE49-F238E27FC236}">
                <a16:creationId xmlns:a16="http://schemas.microsoft.com/office/drawing/2014/main" id="{086FCB5E-6877-404D-A2DE-AB9CAE12EAE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33" name="Flowchart: Process 32">
            <a:extLst>
              <a:ext uri="{FF2B5EF4-FFF2-40B4-BE49-F238E27FC236}">
                <a16:creationId xmlns:a16="http://schemas.microsoft.com/office/drawing/2014/main" id="{46E025CD-E77A-40FF-93E2-1FA18E6BC2CE}"/>
              </a:ext>
            </a:extLst>
          </p:cNvPr>
          <p:cNvSpPr/>
          <p:nvPr/>
        </p:nvSpPr>
        <p:spPr>
          <a:xfrm>
            <a:off x="406408" y="6210814"/>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34" name="Arrow: Chevron 33">
            <a:extLst>
              <a:ext uri="{FF2B5EF4-FFF2-40B4-BE49-F238E27FC236}">
                <a16:creationId xmlns:a16="http://schemas.microsoft.com/office/drawing/2014/main" id="{08DE4893-D8D1-4B51-9FE8-E78F5A17207B}"/>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Tree>
    <p:extLst>
      <p:ext uri="{BB962C8B-B14F-4D97-AF65-F5344CB8AC3E}">
        <p14:creationId xmlns:p14="http://schemas.microsoft.com/office/powerpoint/2010/main" val="630558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D5AB1C7-C591-487E-BB6B-DE45DDBCCF82}"/>
              </a:ext>
            </a:extLst>
          </p:cNvPr>
          <p:cNvGrpSpPr/>
          <p:nvPr/>
        </p:nvGrpSpPr>
        <p:grpSpPr>
          <a:xfrm>
            <a:off x="3106966" y="2705359"/>
            <a:ext cx="4722850" cy="3657196"/>
            <a:chOff x="3139717" y="2212928"/>
            <a:chExt cx="4722850" cy="3657196"/>
          </a:xfrm>
        </p:grpSpPr>
        <p:pic>
          <p:nvPicPr>
            <p:cNvPr id="8" name="Picture 7">
              <a:extLst>
                <a:ext uri="{FF2B5EF4-FFF2-40B4-BE49-F238E27FC236}">
                  <a16:creationId xmlns:a16="http://schemas.microsoft.com/office/drawing/2014/main" id="{3B01A1A0-1978-4A7D-9CE5-777CD7D591F0}"/>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583095" y="2212928"/>
              <a:ext cx="3602914" cy="3602914"/>
            </a:xfrm>
            <a:prstGeom prst="rect">
              <a:avLst/>
            </a:prstGeom>
          </p:spPr>
        </p:pic>
        <p:sp>
          <p:nvSpPr>
            <p:cNvPr id="12" name="Rectangle 11">
              <a:extLst>
                <a:ext uri="{FF2B5EF4-FFF2-40B4-BE49-F238E27FC236}">
                  <a16:creationId xmlns:a16="http://schemas.microsoft.com/office/drawing/2014/main" id="{450BEE16-2490-4F28-B0A2-3B74F04DD7E5}"/>
                </a:ext>
              </a:extLst>
            </p:cNvPr>
            <p:cNvSpPr/>
            <p:nvPr/>
          </p:nvSpPr>
          <p:spPr>
            <a:xfrm>
              <a:off x="3139717" y="5103910"/>
              <a:ext cx="4722850" cy="76621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grpSp>
        <p:nvGrpSpPr>
          <p:cNvPr id="10" name="Group 9">
            <a:extLst>
              <a:ext uri="{FF2B5EF4-FFF2-40B4-BE49-F238E27FC236}">
                <a16:creationId xmlns:a16="http://schemas.microsoft.com/office/drawing/2014/main" id="{19928FDE-448C-4366-91D4-0F4769AAA9CE}"/>
              </a:ext>
            </a:extLst>
          </p:cNvPr>
          <p:cNvGrpSpPr/>
          <p:nvPr/>
        </p:nvGrpSpPr>
        <p:grpSpPr>
          <a:xfrm>
            <a:off x="6591499" y="2306007"/>
            <a:ext cx="687303" cy="725191"/>
            <a:chOff x="7018947" y="1953720"/>
            <a:chExt cx="379393" cy="400307"/>
          </a:xfrm>
        </p:grpSpPr>
        <p:sp>
          <p:nvSpPr>
            <p:cNvPr id="27" name="Freeform 47">
              <a:extLst>
                <a:ext uri="{FF2B5EF4-FFF2-40B4-BE49-F238E27FC236}">
                  <a16:creationId xmlns:a16="http://schemas.microsoft.com/office/drawing/2014/main" id="{A5E01EA1-B36A-4881-9147-0AF90211BF8A}"/>
                </a:ext>
              </a:extLst>
            </p:cNvPr>
            <p:cNvSpPr>
              <a:spLocks/>
            </p:cNvSpPr>
            <p:nvPr/>
          </p:nvSpPr>
          <p:spPr bwMode="auto">
            <a:xfrm>
              <a:off x="7163938" y="2334138"/>
              <a:ext cx="8988" cy="19889"/>
            </a:xfrm>
            <a:custGeom>
              <a:avLst/>
              <a:gdLst>
                <a:gd name="T0" fmla="*/ 1 w 9"/>
                <a:gd name="T1" fmla="*/ 21 h 24"/>
                <a:gd name="T2" fmla="*/ 0 w 9"/>
                <a:gd name="T3" fmla="*/ 24 h 24"/>
                <a:gd name="T4" fmla="*/ 1 w 9"/>
                <a:gd name="T5" fmla="*/ 24 h 24"/>
                <a:gd name="T6" fmla="*/ 7 w 9"/>
                <a:gd name="T7" fmla="*/ 7 h 24"/>
                <a:gd name="T8" fmla="*/ 9 w 9"/>
                <a:gd name="T9" fmla="*/ 2 h 24"/>
                <a:gd name="T10" fmla="*/ 7 w 9"/>
                <a:gd name="T11" fmla="*/ 1 h 24"/>
                <a:gd name="T12" fmla="*/ 5 w 9"/>
                <a:gd name="T13" fmla="*/ 0 h 24"/>
                <a:gd name="T14" fmla="*/ 1 w 9"/>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1" y="21"/>
                  </a:moveTo>
                  <a:cubicBezTo>
                    <a:pt x="1" y="22"/>
                    <a:pt x="1" y="23"/>
                    <a:pt x="0" y="24"/>
                  </a:cubicBezTo>
                  <a:cubicBezTo>
                    <a:pt x="0" y="24"/>
                    <a:pt x="0" y="24"/>
                    <a:pt x="1" y="24"/>
                  </a:cubicBezTo>
                  <a:cubicBezTo>
                    <a:pt x="3" y="16"/>
                    <a:pt x="5" y="11"/>
                    <a:pt x="7" y="7"/>
                  </a:cubicBezTo>
                  <a:cubicBezTo>
                    <a:pt x="8" y="3"/>
                    <a:pt x="9" y="2"/>
                    <a:pt x="9" y="2"/>
                  </a:cubicBezTo>
                  <a:cubicBezTo>
                    <a:pt x="7" y="1"/>
                    <a:pt x="7" y="1"/>
                    <a:pt x="7" y="1"/>
                  </a:cubicBezTo>
                  <a:cubicBezTo>
                    <a:pt x="5" y="0"/>
                    <a:pt x="5" y="0"/>
                    <a:pt x="5" y="0"/>
                  </a:cubicBezTo>
                  <a:cubicBezTo>
                    <a:pt x="5" y="0"/>
                    <a:pt x="4" y="7"/>
                    <a:pt x="1" y="21"/>
                  </a:cubicBezTo>
                  <a:close/>
                </a:path>
              </a:pathLst>
            </a:custGeom>
            <a:solidFill>
              <a:srgbClr val="50A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43" name="Group 42">
              <a:extLst>
                <a:ext uri="{FF2B5EF4-FFF2-40B4-BE49-F238E27FC236}">
                  <a16:creationId xmlns:a16="http://schemas.microsoft.com/office/drawing/2014/main" id="{471AED65-CA7C-4E49-A1D3-65C192A3227B}"/>
                </a:ext>
              </a:extLst>
            </p:cNvPr>
            <p:cNvGrpSpPr/>
            <p:nvPr/>
          </p:nvGrpSpPr>
          <p:grpSpPr>
            <a:xfrm>
              <a:off x="7018947" y="1953720"/>
              <a:ext cx="379393" cy="334764"/>
              <a:chOff x="9198480" y="1465727"/>
              <a:chExt cx="507347" cy="505756"/>
            </a:xfrm>
          </p:grpSpPr>
          <p:sp>
            <p:nvSpPr>
              <p:cNvPr id="44" name="Oval 40">
                <a:extLst>
                  <a:ext uri="{FF2B5EF4-FFF2-40B4-BE49-F238E27FC236}">
                    <a16:creationId xmlns:a16="http://schemas.microsoft.com/office/drawing/2014/main" id="{B65106F5-C671-4156-B804-7E2E3A4EE438}"/>
                  </a:ext>
                </a:extLst>
              </p:cNvPr>
              <p:cNvSpPr>
                <a:spLocks noChangeArrowheads="1"/>
              </p:cNvSpPr>
              <p:nvPr/>
            </p:nvSpPr>
            <p:spPr bwMode="auto">
              <a:xfrm>
                <a:off x="9198480" y="1465727"/>
                <a:ext cx="507347" cy="505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5" name="Oval 40">
                <a:extLst>
                  <a:ext uri="{FF2B5EF4-FFF2-40B4-BE49-F238E27FC236}">
                    <a16:creationId xmlns:a16="http://schemas.microsoft.com/office/drawing/2014/main" id="{AB411F76-BB9E-480C-9189-A2BC055B2F23}"/>
                  </a:ext>
                </a:extLst>
              </p:cNvPr>
              <p:cNvSpPr>
                <a:spLocks noChangeArrowheads="1"/>
              </p:cNvSpPr>
              <p:nvPr/>
            </p:nvSpPr>
            <p:spPr bwMode="auto">
              <a:xfrm>
                <a:off x="9276045" y="1543050"/>
                <a:ext cx="352214" cy="35110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6" name="Oval 40">
                <a:extLst>
                  <a:ext uri="{FF2B5EF4-FFF2-40B4-BE49-F238E27FC236}">
                    <a16:creationId xmlns:a16="http://schemas.microsoft.com/office/drawing/2014/main" id="{A632F52B-E059-4031-ADFF-362B7043796B}"/>
                  </a:ext>
                </a:extLst>
              </p:cNvPr>
              <p:cNvSpPr>
                <a:spLocks noChangeArrowheads="1"/>
              </p:cNvSpPr>
              <p:nvPr/>
            </p:nvSpPr>
            <p:spPr bwMode="auto">
              <a:xfrm>
                <a:off x="9340542" y="1607344"/>
                <a:ext cx="223220" cy="2225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7" name="Oval 40">
                <a:extLst>
                  <a:ext uri="{FF2B5EF4-FFF2-40B4-BE49-F238E27FC236}">
                    <a16:creationId xmlns:a16="http://schemas.microsoft.com/office/drawing/2014/main" id="{ED5EF302-480B-4961-BF5B-F0F66405414E}"/>
                  </a:ext>
                </a:extLst>
              </p:cNvPr>
              <p:cNvSpPr>
                <a:spLocks noChangeArrowheads="1"/>
              </p:cNvSpPr>
              <p:nvPr/>
            </p:nvSpPr>
            <p:spPr bwMode="auto">
              <a:xfrm>
                <a:off x="9405038" y="1671638"/>
                <a:ext cx="94228" cy="9393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878360238"/>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41986" name="think-cell Slide" r:id="rId10" imgW="530" imgH="528" progId="TCLayout.ActiveDocument.1">
                  <p:embed/>
                </p:oleObj>
              </mc:Choice>
              <mc:Fallback>
                <p:oleObj name="think-cell Slide" r:id="rId10" imgW="530" imgH="528" progId="TCLayout.ActiveDocument.1">
                  <p:embed/>
                  <p:pic>
                    <p:nvPicPr>
                      <p:cNvPr id="68" name="Object 67" hidden="1"/>
                      <p:cNvPicPr/>
                      <p:nvPr/>
                    </p:nvPicPr>
                    <p:blipFill>
                      <a:blip r:embed="rId11"/>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The Zero-Based Design process applies blue-sky thinking to re-imagine an ideal user experience</a:t>
            </a:r>
            <a:endParaRPr lang="en-US" dirty="0"/>
          </a:p>
        </p:txBody>
      </p:sp>
      <p:sp>
        <p:nvSpPr>
          <p:cNvPr id="52" name="Arc 62"/>
          <p:cNvSpPr>
            <a:spLocks/>
          </p:cNvSpPr>
          <p:nvPr/>
        </p:nvSpPr>
        <p:spPr bwMode="gray">
          <a:xfrm rot="4581369">
            <a:off x="6476194" y="3015774"/>
            <a:ext cx="834725" cy="892120"/>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sp>
        <p:nvSpPr>
          <p:cNvPr id="63" name="Arc 62"/>
          <p:cNvSpPr>
            <a:spLocks/>
          </p:cNvSpPr>
          <p:nvPr/>
        </p:nvSpPr>
        <p:spPr bwMode="gray">
          <a:xfrm rot="16786439">
            <a:off x="3111021" y="2597210"/>
            <a:ext cx="3516781" cy="2585924"/>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cxnSp>
        <p:nvCxnSpPr>
          <p:cNvPr id="56" name="Straight Connector 55"/>
          <p:cNvCxnSpPr>
            <a:cxnSpLocks/>
          </p:cNvCxnSpPr>
          <p:nvPr/>
        </p:nvCxnSpPr>
        <p:spPr>
          <a:xfrm>
            <a:off x="3200401" y="3721999"/>
            <a:ext cx="529957" cy="1707574"/>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0DCA793-1FDE-4953-8E3C-23A0BF901B8E}"/>
              </a:ext>
            </a:extLst>
          </p:cNvPr>
          <p:cNvCxnSpPr>
            <a:cxnSpLocks/>
            <a:endCxn id="44" idx="6"/>
          </p:cNvCxnSpPr>
          <p:nvPr/>
        </p:nvCxnSpPr>
        <p:spPr>
          <a:xfrm flipH="1">
            <a:off x="7278802" y="2203746"/>
            <a:ext cx="1130044" cy="4054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8FD69B21-68E4-41E1-83B7-C7172823CE64}"/>
              </a:ext>
            </a:extLst>
          </p:cNvPr>
          <p:cNvGrpSpPr/>
          <p:nvPr/>
        </p:nvGrpSpPr>
        <p:grpSpPr>
          <a:xfrm>
            <a:off x="8384667" y="1787804"/>
            <a:ext cx="3169586" cy="1462415"/>
            <a:chOff x="316221" y="1854959"/>
            <a:chExt cx="3169586" cy="1462415"/>
          </a:xfrm>
        </p:grpSpPr>
        <p:sp>
          <p:nvSpPr>
            <p:cNvPr id="108" name="Rectangle: Rounded Corners 107">
              <a:extLst>
                <a:ext uri="{FF2B5EF4-FFF2-40B4-BE49-F238E27FC236}">
                  <a16:creationId xmlns:a16="http://schemas.microsoft.com/office/drawing/2014/main" id="{328B5EB7-811A-4A48-9B1F-20F725FFC365}"/>
                </a:ext>
              </a:extLst>
            </p:cNvPr>
            <p:cNvSpPr/>
            <p:nvPr/>
          </p:nvSpPr>
          <p:spPr>
            <a:xfrm>
              <a:off x="340400" y="1915317"/>
              <a:ext cx="3145407" cy="1402057"/>
            </a:xfrm>
            <a:prstGeom prst="roundRect">
              <a:avLst/>
            </a:prstGeom>
            <a:solidFill>
              <a:schemeClr val="accent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109" name="Group 108">
              <a:extLst>
                <a:ext uri="{FF2B5EF4-FFF2-40B4-BE49-F238E27FC236}">
                  <a16:creationId xmlns:a16="http://schemas.microsoft.com/office/drawing/2014/main" id="{BAD8432E-7203-48D4-A7EE-65FECB7C0AD2}"/>
                </a:ext>
              </a:extLst>
            </p:cNvPr>
            <p:cNvGrpSpPr/>
            <p:nvPr/>
          </p:nvGrpSpPr>
          <p:grpSpPr>
            <a:xfrm>
              <a:off x="316221" y="1854959"/>
              <a:ext cx="3015196" cy="1333082"/>
              <a:chOff x="316221" y="1854959"/>
              <a:chExt cx="3015196" cy="1333082"/>
            </a:xfrm>
          </p:grpSpPr>
          <p:sp>
            <p:nvSpPr>
              <p:cNvPr id="110" name="TextBox 109">
                <a:extLst>
                  <a:ext uri="{FF2B5EF4-FFF2-40B4-BE49-F238E27FC236}">
                    <a16:creationId xmlns:a16="http://schemas.microsoft.com/office/drawing/2014/main" id="{1B53D297-6DF5-4B20-AFDD-97212C1EB864}"/>
                  </a:ext>
                </a:extLst>
              </p:cNvPr>
              <p:cNvSpPr txBox="1">
                <a:spLocks/>
              </p:cNvSpPr>
              <p:nvPr>
                <p:custDataLst>
                  <p:tags r:id="rId6"/>
                </p:custDataLst>
              </p:nvPr>
            </p:nvSpPr>
            <p:spPr>
              <a:xfrm>
                <a:off x="674308" y="2270900"/>
                <a:ext cx="2657109" cy="917141"/>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CA" sz="1400" dirty="0">
                    <a:cs typeface="Arial" panose="020B0604020202020204" pitchFamily="34" charset="0"/>
                  </a:rPr>
                  <a:t>Build the </a:t>
                </a:r>
                <a:r>
                  <a:rPr lang="en-CA" sz="1400" b="1" dirty="0">
                    <a:cs typeface="Arial" panose="020B0604020202020204" pitchFamily="34" charset="0"/>
                  </a:rPr>
                  <a:t>ideal journey state </a:t>
                </a:r>
                <a:r>
                  <a:rPr lang="en-CA" sz="1400" dirty="0">
                    <a:cs typeface="Arial" panose="020B0604020202020204" pitchFamily="34" charset="0"/>
                  </a:rPr>
                  <a:t>from the user’s perspective</a:t>
                </a:r>
              </a:p>
              <a:p>
                <a:pPr lvl="1">
                  <a:spcBef>
                    <a:spcPct val="5000"/>
                  </a:spcBef>
                </a:pPr>
                <a:r>
                  <a:rPr lang="en-CA" sz="1400" dirty="0">
                    <a:cs typeface="Arial" panose="020B0604020202020204" pitchFamily="34" charset="0"/>
                  </a:rPr>
                  <a:t>Identify the </a:t>
                </a:r>
                <a:r>
                  <a:rPr lang="en-CA" sz="1400" b="1" dirty="0">
                    <a:cs typeface="Arial" panose="020B0604020202020204" pitchFamily="34" charset="0"/>
                  </a:rPr>
                  <a:t>design features </a:t>
                </a:r>
                <a:r>
                  <a:rPr lang="en-CA" sz="1400" dirty="0">
                    <a:cs typeface="Arial" panose="020B0604020202020204" pitchFamily="34" charset="0"/>
                  </a:rPr>
                  <a:t>that enable this journey</a:t>
                </a:r>
                <a:endParaRPr lang="en-US" sz="1400" dirty="0">
                  <a:cs typeface="Arial" panose="020B0604020202020204" pitchFamily="34" charset="0"/>
                </a:endParaRPr>
              </a:p>
            </p:txBody>
          </p:sp>
          <p:sp>
            <p:nvSpPr>
              <p:cNvPr id="111" name="Title 1">
                <a:extLst>
                  <a:ext uri="{FF2B5EF4-FFF2-40B4-BE49-F238E27FC236}">
                    <a16:creationId xmlns:a16="http://schemas.microsoft.com/office/drawing/2014/main" id="{5D9368ED-7F1F-4BE9-A8E8-DB08E2E429C2}"/>
                  </a:ext>
                </a:extLst>
              </p:cNvPr>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bg1"/>
                    </a:solidFill>
                  </a:rPr>
                  <a:t>Zero-Based Design</a:t>
                </a:r>
              </a:p>
            </p:txBody>
          </p:sp>
          <p:sp>
            <p:nvSpPr>
              <p:cNvPr id="112" name="Oval 111">
                <a:extLst>
                  <a:ext uri="{FF2B5EF4-FFF2-40B4-BE49-F238E27FC236}">
                    <a16:creationId xmlns:a16="http://schemas.microsoft.com/office/drawing/2014/main" id="{371381E2-0B14-4E7A-8DC9-A05EA3897148}"/>
                  </a:ext>
                </a:extLst>
              </p:cNvPr>
              <p:cNvSpPr/>
              <p:nvPr/>
            </p:nvSpPr>
            <p:spPr>
              <a:xfrm>
                <a:off x="316221"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2</a:t>
                </a:r>
                <a:endParaRPr lang="en-CA" sz="1400" b="1" dirty="0" err="1">
                  <a:solidFill>
                    <a:schemeClr val="bg1"/>
                  </a:solidFill>
                </a:endParaRPr>
              </a:p>
            </p:txBody>
          </p:sp>
        </p:grpSp>
      </p:grpSp>
      <p:cxnSp>
        <p:nvCxnSpPr>
          <p:cNvPr id="116" name="Straight Connector 115">
            <a:extLst>
              <a:ext uri="{FF2B5EF4-FFF2-40B4-BE49-F238E27FC236}">
                <a16:creationId xmlns:a16="http://schemas.microsoft.com/office/drawing/2014/main" id="{6E797965-A358-4333-B56F-66909A28ABAA}"/>
              </a:ext>
            </a:extLst>
          </p:cNvPr>
          <p:cNvCxnSpPr>
            <a:cxnSpLocks/>
          </p:cNvCxnSpPr>
          <p:nvPr/>
        </p:nvCxnSpPr>
        <p:spPr>
          <a:xfrm flipH="1">
            <a:off x="6709214" y="3830963"/>
            <a:ext cx="1699632" cy="2867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A8DA8CFA-3AA3-40BD-9B77-2CA4960C82C7}"/>
              </a:ext>
            </a:extLst>
          </p:cNvPr>
          <p:cNvGrpSpPr/>
          <p:nvPr/>
        </p:nvGrpSpPr>
        <p:grpSpPr>
          <a:xfrm>
            <a:off x="7311656" y="3415020"/>
            <a:ext cx="4242597" cy="2269999"/>
            <a:chOff x="-756790" y="1854959"/>
            <a:chExt cx="4242597" cy="2269999"/>
          </a:xfrm>
        </p:grpSpPr>
        <p:sp>
          <p:nvSpPr>
            <p:cNvPr id="118" name="Rectangle: Rounded Corners 117">
              <a:extLst>
                <a:ext uri="{FF2B5EF4-FFF2-40B4-BE49-F238E27FC236}">
                  <a16:creationId xmlns:a16="http://schemas.microsoft.com/office/drawing/2014/main" id="{22F222E0-B8FD-4CDC-821A-A0477EC71B17}"/>
                </a:ext>
              </a:extLst>
            </p:cNvPr>
            <p:cNvSpPr/>
            <p:nvPr/>
          </p:nvSpPr>
          <p:spPr>
            <a:xfrm>
              <a:off x="-709206" y="1915316"/>
              <a:ext cx="4195013" cy="2209641"/>
            </a:xfrm>
            <a:prstGeom prst="round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119" name="Group 118">
              <a:extLst>
                <a:ext uri="{FF2B5EF4-FFF2-40B4-BE49-F238E27FC236}">
                  <a16:creationId xmlns:a16="http://schemas.microsoft.com/office/drawing/2014/main" id="{3CCAFB70-628D-4275-9B0E-F6C0A0B36CF6}"/>
                </a:ext>
              </a:extLst>
            </p:cNvPr>
            <p:cNvGrpSpPr/>
            <p:nvPr/>
          </p:nvGrpSpPr>
          <p:grpSpPr>
            <a:xfrm>
              <a:off x="-756790" y="1854959"/>
              <a:ext cx="4088208" cy="2269999"/>
              <a:chOff x="-756790" y="1854959"/>
              <a:chExt cx="4088208" cy="2269999"/>
            </a:xfrm>
          </p:grpSpPr>
          <p:sp>
            <p:nvSpPr>
              <p:cNvPr id="120" name="TextBox 119">
                <a:extLst>
                  <a:ext uri="{FF2B5EF4-FFF2-40B4-BE49-F238E27FC236}">
                    <a16:creationId xmlns:a16="http://schemas.microsoft.com/office/drawing/2014/main" id="{2D78F0C9-0D53-4DC6-88DE-CCD1448A299F}"/>
                  </a:ext>
                </a:extLst>
              </p:cNvPr>
              <p:cNvSpPr txBox="1">
                <a:spLocks/>
              </p:cNvSpPr>
              <p:nvPr>
                <p:custDataLst>
                  <p:tags r:id="rId5"/>
                </p:custDataLst>
              </p:nvPr>
            </p:nvSpPr>
            <p:spPr>
              <a:xfrm>
                <a:off x="-390962" y="2211512"/>
                <a:ext cx="3722380" cy="1913446"/>
              </a:xfrm>
              <a:prstGeom prst="rect">
                <a:avLst/>
              </a:prstGeom>
              <a:noFill/>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5000"/>
                  </a:spcBef>
                  <a:buNone/>
                </a:pPr>
                <a:r>
                  <a:rPr lang="en-CA" sz="1400" b="1" dirty="0">
                    <a:cs typeface="Arial" panose="020B0604020202020204" pitchFamily="34" charset="0"/>
                  </a:rPr>
                  <a:t>Establish the MVP by:</a:t>
                </a:r>
              </a:p>
              <a:p>
                <a:pPr lvl="1">
                  <a:spcBef>
                    <a:spcPct val="5000"/>
                  </a:spcBef>
                </a:pPr>
                <a:r>
                  <a:rPr lang="en-CA" sz="1400" dirty="0">
                    <a:cs typeface="Arial" panose="020B0604020202020204" pitchFamily="34" charset="0"/>
                  </a:rPr>
                  <a:t>Test zero-based state (e.g. </a:t>
                </a:r>
                <a:r>
                  <a:rPr lang="en-CA" sz="1400" dirty="0" err="1">
                    <a:cs typeface="Arial" panose="020B0604020202020204" pitchFamily="34" charset="0"/>
                  </a:rPr>
                  <a:t>ZBD</a:t>
                </a:r>
                <a:r>
                  <a:rPr lang="en-CA" sz="1400" dirty="0">
                    <a:cs typeface="Arial" panose="020B0604020202020204" pitchFamily="34" charset="0"/>
                  </a:rPr>
                  <a:t> output) in real-world and understand technical and implementation barriers and constraints </a:t>
                </a:r>
              </a:p>
              <a:p>
                <a:pPr lvl="1">
                  <a:spcBef>
                    <a:spcPct val="5000"/>
                  </a:spcBef>
                </a:pPr>
                <a:r>
                  <a:rPr lang="en-CA" sz="1400" dirty="0">
                    <a:cs typeface="Arial" panose="020B0604020202020204" pitchFamily="34" charset="0"/>
                  </a:rPr>
                  <a:t>Identifying what is realistically achievable during sprinting</a:t>
                </a:r>
              </a:p>
              <a:p>
                <a:pPr lvl="1">
                  <a:spcBef>
                    <a:spcPct val="5000"/>
                  </a:spcBef>
                </a:pPr>
                <a:r>
                  <a:rPr lang="en-CA" sz="1400" dirty="0">
                    <a:cs typeface="Arial" panose="020B0604020202020204" pitchFamily="34" charset="0"/>
                  </a:rPr>
                  <a:t>End-up with only what is absolutely necessary to deliver the stated outcome</a:t>
                </a:r>
              </a:p>
            </p:txBody>
          </p:sp>
          <p:sp>
            <p:nvSpPr>
              <p:cNvPr id="121" name="Title 1">
                <a:extLst>
                  <a:ext uri="{FF2B5EF4-FFF2-40B4-BE49-F238E27FC236}">
                    <a16:creationId xmlns:a16="http://schemas.microsoft.com/office/drawing/2014/main" id="{EEEA9CC6-01C7-4F9A-9BD2-B6405E31A703}"/>
                  </a:ext>
                </a:extLst>
              </p:cNvPr>
              <p:cNvSpPr txBox="1">
                <a:spLocks/>
              </p:cNvSpPr>
              <p:nvPr/>
            </p:nvSpPr>
            <p:spPr bwMode="auto">
              <a:xfrm>
                <a:off x="-390963"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rPr>
                  <a:t>Minimum Viable Product</a:t>
                </a:r>
              </a:p>
            </p:txBody>
          </p:sp>
          <p:sp>
            <p:nvSpPr>
              <p:cNvPr id="122" name="Oval 121">
                <a:extLst>
                  <a:ext uri="{FF2B5EF4-FFF2-40B4-BE49-F238E27FC236}">
                    <a16:creationId xmlns:a16="http://schemas.microsoft.com/office/drawing/2014/main" id="{725C10DD-28B0-4E8D-944F-E2E7A854B849}"/>
                  </a:ext>
                </a:extLst>
              </p:cNvPr>
              <p:cNvSpPr/>
              <p:nvPr/>
            </p:nvSpPr>
            <p:spPr>
              <a:xfrm>
                <a:off x="-756790"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3</a:t>
                </a:r>
                <a:endParaRPr lang="en-CA" sz="1400" b="1" dirty="0" err="1">
                  <a:solidFill>
                    <a:schemeClr val="bg1"/>
                  </a:solidFill>
                </a:endParaRPr>
              </a:p>
            </p:txBody>
          </p:sp>
        </p:grpSp>
      </p:grpSp>
      <p:sp>
        <p:nvSpPr>
          <p:cNvPr id="113" name="Arrow: Chevron 112">
            <a:extLst>
              <a:ext uri="{FF2B5EF4-FFF2-40B4-BE49-F238E27FC236}">
                <a16:creationId xmlns:a16="http://schemas.microsoft.com/office/drawing/2014/main" id="{5E87C97A-CAA6-47E1-9233-B2E6B1716E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14" name="Arrow: Chevron 113">
            <a:extLst>
              <a:ext uri="{FF2B5EF4-FFF2-40B4-BE49-F238E27FC236}">
                <a16:creationId xmlns:a16="http://schemas.microsoft.com/office/drawing/2014/main" id="{EA01A2B3-309B-45A8-ABB6-A225DCA587D7}"/>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3" name="Arrow: Pentagon 122">
            <a:extLst>
              <a:ext uri="{FF2B5EF4-FFF2-40B4-BE49-F238E27FC236}">
                <a16:creationId xmlns:a16="http://schemas.microsoft.com/office/drawing/2014/main" id="{A2820E19-6D6A-493D-92B0-B171E69B392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25" name="Arrow: Chevron 124">
            <a:extLst>
              <a:ext uri="{FF2B5EF4-FFF2-40B4-BE49-F238E27FC236}">
                <a16:creationId xmlns:a16="http://schemas.microsoft.com/office/drawing/2014/main" id="{6601936A-F135-41E1-93DF-5566C6B3B802}"/>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24" name="Flowchart: Process 123">
            <a:extLst>
              <a:ext uri="{FF2B5EF4-FFF2-40B4-BE49-F238E27FC236}">
                <a16:creationId xmlns:a16="http://schemas.microsoft.com/office/drawing/2014/main" id="{C631F364-532E-40F8-95C6-2279F391D13B}"/>
              </a:ext>
            </a:extLst>
          </p:cNvPr>
          <p:cNvSpPr/>
          <p:nvPr/>
        </p:nvSpPr>
        <p:spPr>
          <a:xfrm>
            <a:off x="503281" y="617966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79" name="Arrow: Chevron 78">
            <a:extLst>
              <a:ext uri="{FF2B5EF4-FFF2-40B4-BE49-F238E27FC236}">
                <a16:creationId xmlns:a16="http://schemas.microsoft.com/office/drawing/2014/main" id="{FA9D52BB-ACAB-4AB7-9CF0-22A2FDAC72DE}"/>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grpSp>
        <p:nvGrpSpPr>
          <p:cNvPr id="49" name="Group 48">
            <a:extLst>
              <a:ext uri="{FF2B5EF4-FFF2-40B4-BE49-F238E27FC236}">
                <a16:creationId xmlns:a16="http://schemas.microsoft.com/office/drawing/2014/main" id="{D1C21394-1097-4C34-9D80-D2B356CD5A5C}"/>
              </a:ext>
            </a:extLst>
          </p:cNvPr>
          <p:cNvGrpSpPr/>
          <p:nvPr/>
        </p:nvGrpSpPr>
        <p:grpSpPr>
          <a:xfrm>
            <a:off x="354790" y="2796033"/>
            <a:ext cx="3169586" cy="1488649"/>
            <a:chOff x="316221" y="1883834"/>
            <a:chExt cx="3169586" cy="1488649"/>
          </a:xfrm>
        </p:grpSpPr>
        <p:sp>
          <p:nvSpPr>
            <p:cNvPr id="50" name="Rectangle: Rounded Corners 49">
              <a:extLst>
                <a:ext uri="{FF2B5EF4-FFF2-40B4-BE49-F238E27FC236}">
                  <a16:creationId xmlns:a16="http://schemas.microsoft.com/office/drawing/2014/main" id="{20156BE2-627A-46FA-B462-F8C2D90BC703}"/>
                </a:ext>
              </a:extLst>
            </p:cNvPr>
            <p:cNvSpPr/>
            <p:nvPr/>
          </p:nvSpPr>
          <p:spPr>
            <a:xfrm>
              <a:off x="340400" y="1944193"/>
              <a:ext cx="3145407" cy="1344572"/>
            </a:xfrm>
            <a:prstGeom prst="round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51" name="Group 50">
              <a:extLst>
                <a:ext uri="{FF2B5EF4-FFF2-40B4-BE49-F238E27FC236}">
                  <a16:creationId xmlns:a16="http://schemas.microsoft.com/office/drawing/2014/main" id="{FE2FB017-BB12-4180-84DD-D2D8686B4675}"/>
                </a:ext>
              </a:extLst>
            </p:cNvPr>
            <p:cNvGrpSpPr/>
            <p:nvPr/>
          </p:nvGrpSpPr>
          <p:grpSpPr>
            <a:xfrm>
              <a:off x="316221" y="1883834"/>
              <a:ext cx="3094810" cy="1488649"/>
              <a:chOff x="316221" y="1883834"/>
              <a:chExt cx="3094810" cy="1488649"/>
            </a:xfrm>
          </p:grpSpPr>
          <p:sp>
            <p:nvSpPr>
              <p:cNvPr id="53" name="TextBox 52">
                <a:extLst>
                  <a:ext uri="{FF2B5EF4-FFF2-40B4-BE49-F238E27FC236}">
                    <a16:creationId xmlns:a16="http://schemas.microsoft.com/office/drawing/2014/main" id="{45A2740C-FF33-4E3C-B702-39DC3BFBA4AB}"/>
                  </a:ext>
                </a:extLst>
              </p:cNvPr>
              <p:cNvSpPr txBox="1">
                <a:spLocks/>
              </p:cNvSpPr>
              <p:nvPr>
                <p:custDataLst>
                  <p:tags r:id="rId4"/>
                </p:custDataLst>
              </p:nvPr>
            </p:nvSpPr>
            <p:spPr>
              <a:xfrm>
                <a:off x="674308" y="2313433"/>
                <a:ext cx="2736723" cy="1059050"/>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US" sz="1400" dirty="0">
                    <a:cs typeface="Arial" panose="020B0604020202020204" pitchFamily="34" charset="0"/>
                  </a:rPr>
                  <a:t>Understand the </a:t>
                </a:r>
                <a:r>
                  <a:rPr lang="en-US" sz="1400" b="1" dirty="0">
                    <a:cs typeface="Arial" panose="020B0604020202020204" pitchFamily="34" charset="0"/>
                  </a:rPr>
                  <a:t>existing user process and its “pain points”</a:t>
                </a:r>
              </a:p>
              <a:p>
                <a:pPr lvl="1">
                  <a:spcBef>
                    <a:spcPct val="5000"/>
                  </a:spcBef>
                </a:pPr>
                <a:r>
                  <a:rPr lang="en-US" sz="1400" dirty="0">
                    <a:solidFill>
                      <a:schemeClr val="tx2"/>
                    </a:solidFill>
                  </a:rPr>
                  <a:t>Understand current technology and data landscape</a:t>
                </a:r>
              </a:p>
              <a:p>
                <a:pPr lvl="1">
                  <a:spcBef>
                    <a:spcPct val="5000"/>
                  </a:spcBef>
                </a:pPr>
                <a:endParaRPr lang="en-US" sz="1400" b="1" dirty="0">
                  <a:cs typeface="Arial" panose="020B0604020202020204" pitchFamily="34" charset="0"/>
                </a:endParaRPr>
              </a:p>
            </p:txBody>
          </p:sp>
          <p:sp>
            <p:nvSpPr>
              <p:cNvPr id="54" name="Title 1">
                <a:extLst>
                  <a:ext uri="{FF2B5EF4-FFF2-40B4-BE49-F238E27FC236}">
                    <a16:creationId xmlns:a16="http://schemas.microsoft.com/office/drawing/2014/main" id="{D9987190-1906-4D69-9593-E20E4B7817E1}"/>
                  </a:ext>
                </a:extLst>
              </p:cNvPr>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latin typeface="+mn-lt"/>
                    <a:ea typeface="Flexo Light" charset="0"/>
                    <a:cs typeface="Flexo Light" charset="0"/>
                  </a:rPr>
                  <a:t>Current state</a:t>
                </a:r>
              </a:p>
            </p:txBody>
          </p:sp>
          <p:sp>
            <p:nvSpPr>
              <p:cNvPr id="55" name="Oval 54">
                <a:extLst>
                  <a:ext uri="{FF2B5EF4-FFF2-40B4-BE49-F238E27FC236}">
                    <a16:creationId xmlns:a16="http://schemas.microsoft.com/office/drawing/2014/main" id="{F00011DC-A508-4CEE-9A67-5EBFB30E8CD8}"/>
                  </a:ext>
                </a:extLst>
              </p:cNvPr>
              <p:cNvSpPr/>
              <p:nvPr/>
            </p:nvSpPr>
            <p:spPr>
              <a:xfrm>
                <a:off x="316221" y="1883834"/>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a:t>
                </a:r>
                <a:endParaRPr lang="en-CA" sz="1400" b="1" dirty="0" err="1">
                  <a:solidFill>
                    <a:schemeClr val="bg1"/>
                  </a:solidFill>
                </a:endParaRPr>
              </a:p>
            </p:txBody>
          </p:sp>
        </p:grpSp>
      </p:grpSp>
    </p:spTree>
    <p:extLst>
      <p:ext uri="{BB962C8B-B14F-4D97-AF65-F5344CB8AC3E}">
        <p14:creationId xmlns:p14="http://schemas.microsoft.com/office/powerpoint/2010/main" val="19879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1308501999"/>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43010" name="think-cell Slide" r:id="rId7" imgW="530" imgH="528" progId="TCLayout.ActiveDocument.1">
                  <p:embed/>
                </p:oleObj>
              </mc:Choice>
              <mc:Fallback>
                <p:oleObj name="think-cell Slide" r:id="rId7" imgW="530" imgH="528" progId="TCLayout.ActiveDocument.1">
                  <p:embed/>
                  <p:pic>
                    <p:nvPicPr>
                      <p:cNvPr id="68" name="Object 67" hidden="1"/>
                      <p:cNvPicPr/>
                      <p:nvPr/>
                    </p:nvPicPr>
                    <p:blipFill>
                      <a:blip r:embed="rId8"/>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The </a:t>
            </a:r>
            <a:r>
              <a:rPr lang="en-CA" dirty="0" err="1"/>
              <a:t>ZBD</a:t>
            </a:r>
            <a:r>
              <a:rPr lang="en-CA" dirty="0"/>
              <a:t> process disregards current processes and limitations to develop an ideal-state user experience </a:t>
            </a:r>
            <a:endParaRPr lang="en-US" dirty="0"/>
          </a:p>
        </p:txBody>
      </p:sp>
      <p:sp>
        <p:nvSpPr>
          <p:cNvPr id="113" name="Arrow: Chevron 112">
            <a:extLst>
              <a:ext uri="{FF2B5EF4-FFF2-40B4-BE49-F238E27FC236}">
                <a16:creationId xmlns:a16="http://schemas.microsoft.com/office/drawing/2014/main" id="{5E87C97A-CAA6-47E1-9233-B2E6B1716E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14" name="Arrow: Chevron 113">
            <a:extLst>
              <a:ext uri="{FF2B5EF4-FFF2-40B4-BE49-F238E27FC236}">
                <a16:creationId xmlns:a16="http://schemas.microsoft.com/office/drawing/2014/main" id="{EA01A2B3-309B-45A8-ABB6-A225DCA587D7}"/>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23" name="Arrow: Pentagon 122">
            <a:extLst>
              <a:ext uri="{FF2B5EF4-FFF2-40B4-BE49-F238E27FC236}">
                <a16:creationId xmlns:a16="http://schemas.microsoft.com/office/drawing/2014/main" id="{A2820E19-6D6A-493D-92B0-B171E69B392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25" name="Arrow: Chevron 124">
            <a:extLst>
              <a:ext uri="{FF2B5EF4-FFF2-40B4-BE49-F238E27FC236}">
                <a16:creationId xmlns:a16="http://schemas.microsoft.com/office/drawing/2014/main" id="{6601936A-F135-41E1-93DF-5566C6B3B802}"/>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24" name="Flowchart: Process 123">
            <a:extLst>
              <a:ext uri="{FF2B5EF4-FFF2-40B4-BE49-F238E27FC236}">
                <a16:creationId xmlns:a16="http://schemas.microsoft.com/office/drawing/2014/main" id="{C631F364-532E-40F8-95C6-2279F391D13B}"/>
              </a:ext>
            </a:extLst>
          </p:cNvPr>
          <p:cNvSpPr/>
          <p:nvPr/>
        </p:nvSpPr>
        <p:spPr>
          <a:xfrm>
            <a:off x="503281" y="617966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79" name="Arrow: Chevron 78">
            <a:extLst>
              <a:ext uri="{FF2B5EF4-FFF2-40B4-BE49-F238E27FC236}">
                <a16:creationId xmlns:a16="http://schemas.microsoft.com/office/drawing/2014/main" id="{FA9D52BB-ACAB-4AB7-9CF0-22A2FDAC72DE}"/>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grpSp>
        <p:nvGrpSpPr>
          <p:cNvPr id="8" name="Group 7">
            <a:extLst>
              <a:ext uri="{FF2B5EF4-FFF2-40B4-BE49-F238E27FC236}">
                <a16:creationId xmlns:a16="http://schemas.microsoft.com/office/drawing/2014/main" id="{EB02E5E3-23AD-43D4-A6A5-639536797E83}"/>
              </a:ext>
            </a:extLst>
          </p:cNvPr>
          <p:cNvGrpSpPr/>
          <p:nvPr/>
        </p:nvGrpSpPr>
        <p:grpSpPr>
          <a:xfrm>
            <a:off x="1424540" y="2326248"/>
            <a:ext cx="9342920" cy="2241068"/>
            <a:chOff x="1651266" y="1983348"/>
            <a:chExt cx="8889468" cy="2241068"/>
          </a:xfrm>
        </p:grpSpPr>
        <p:grpSp>
          <p:nvGrpSpPr>
            <p:cNvPr id="2" name="Group 1">
              <a:extLst>
                <a:ext uri="{FF2B5EF4-FFF2-40B4-BE49-F238E27FC236}">
                  <a16:creationId xmlns:a16="http://schemas.microsoft.com/office/drawing/2014/main" id="{1B2E8677-E215-483E-B19C-CF743E82F52B}"/>
                </a:ext>
              </a:extLst>
            </p:cNvPr>
            <p:cNvGrpSpPr/>
            <p:nvPr/>
          </p:nvGrpSpPr>
          <p:grpSpPr>
            <a:xfrm>
              <a:off x="1651266" y="1983348"/>
              <a:ext cx="8889468" cy="430887"/>
              <a:chOff x="1541072" y="2196585"/>
              <a:chExt cx="8889468" cy="430887"/>
            </a:xfrm>
          </p:grpSpPr>
          <p:sp>
            <p:nvSpPr>
              <p:cNvPr id="51" name="Rectangle 14">
                <a:extLst>
                  <a:ext uri="{FF2B5EF4-FFF2-40B4-BE49-F238E27FC236}">
                    <a16:creationId xmlns:a16="http://schemas.microsoft.com/office/drawing/2014/main" id="{93869F02-FAAA-4610-AB3A-7A5E8201E5FD}"/>
                  </a:ext>
                </a:extLst>
              </p:cNvPr>
              <p:cNvSpPr txBox="1">
                <a:spLocks/>
              </p:cNvSpPr>
              <p:nvPr/>
            </p:nvSpPr>
            <p:spPr bwMode="gray">
              <a:xfrm>
                <a:off x="1541072" y="2196585"/>
                <a:ext cx="8889468" cy="4308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indent="-192088" defTabSz="895350" eaLnBrk="1" hangingPunct="1">
                  <a:buClr>
                    <a:schemeClr val="tx2"/>
                  </a:buClr>
                  <a:buSzPct val="125000"/>
                  <a:buFont typeface="Arial" charset="0"/>
                  <a:buChar char="▪"/>
                  <a:defRPr baseline="0">
                    <a:latin typeface="+mn-lt"/>
                  </a:defRPr>
                </a:lvl2pPr>
                <a:lvl3pPr marL="457200" indent="-261938" defTabSz="895350" eaLnBrk="1" hangingPunct="1">
                  <a:buClr>
                    <a:schemeClr val="tx2"/>
                  </a:buClr>
                  <a:buSzPct val="120000"/>
                  <a:buFont typeface="Arial" charset="0"/>
                  <a:buChar char="–"/>
                  <a:defRPr baseline="0">
                    <a:latin typeface="+mn-lt"/>
                  </a:defRPr>
                </a:lvl3pPr>
                <a:lvl4pPr marL="614363" indent="-155575" defTabSz="895350" eaLnBrk="1" hangingPunct="1">
                  <a:buClr>
                    <a:schemeClr val="tx2"/>
                  </a:buClr>
                  <a:buSzPct val="120000"/>
                  <a:buFont typeface="Arial" charset="0"/>
                  <a:buChar char="▫"/>
                  <a:defRPr baseline="0">
                    <a:latin typeface="+mn-lt"/>
                  </a:defRPr>
                </a:lvl4pPr>
                <a:lvl5pPr marL="749808"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2000" b="1" dirty="0" err="1"/>
                  <a:t>ZBD</a:t>
                </a:r>
                <a:r>
                  <a:rPr lang="en-US" sz="2000" b="1" dirty="0"/>
                  <a:t> Development designs an ideal user journey by…</a:t>
                </a:r>
              </a:p>
            </p:txBody>
          </p:sp>
          <p:cxnSp>
            <p:nvCxnSpPr>
              <p:cNvPr id="17" name="Straight Connector 16">
                <a:extLst>
                  <a:ext uri="{FF2B5EF4-FFF2-40B4-BE49-F238E27FC236}">
                    <a16:creationId xmlns:a16="http://schemas.microsoft.com/office/drawing/2014/main" id="{1825E1D4-0F05-492F-ACB0-A5A98FA3F0ED}"/>
                  </a:ext>
                </a:extLst>
              </p:cNvPr>
              <p:cNvCxnSpPr>
                <a:cxnSpLocks/>
              </p:cNvCxnSpPr>
              <p:nvPr/>
            </p:nvCxnSpPr>
            <p:spPr>
              <a:xfrm>
                <a:off x="1541072" y="2531775"/>
                <a:ext cx="888946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EE09C698-05EE-4425-85FB-471DBED5997C}"/>
                </a:ext>
              </a:extLst>
            </p:cNvPr>
            <p:cNvSpPr txBox="1"/>
            <p:nvPr>
              <p:custDataLst>
                <p:tags r:id="rId4"/>
              </p:custDataLst>
            </p:nvPr>
          </p:nvSpPr>
          <p:spPr>
            <a:xfrm>
              <a:off x="1651266" y="2470090"/>
              <a:ext cx="8889468" cy="1754326"/>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85000"/>
                </a:spcBef>
              </a:pPr>
              <a:r>
                <a:rPr lang="en-US" sz="2000" b="1" dirty="0"/>
                <a:t>Ignoring what is in place today; </a:t>
              </a:r>
              <a:r>
                <a:rPr lang="en-US" sz="2000" dirty="0"/>
                <a:t>imagine this is for an imaginary new company</a:t>
              </a:r>
            </a:p>
            <a:p>
              <a:pPr lvl="1">
                <a:spcBef>
                  <a:spcPct val="85000"/>
                </a:spcBef>
              </a:pPr>
              <a:r>
                <a:rPr lang="en-US" sz="2000" b="1" dirty="0"/>
                <a:t>Focusing on creating “signature moments” </a:t>
              </a:r>
              <a:r>
                <a:rPr lang="en-US" sz="2000" dirty="0"/>
                <a:t>rather than just fixing issues</a:t>
              </a:r>
            </a:p>
            <a:p>
              <a:pPr lvl="1">
                <a:spcBef>
                  <a:spcPct val="85000"/>
                </a:spcBef>
              </a:pPr>
              <a:r>
                <a:rPr lang="en-US" sz="2000" dirty="0"/>
                <a:t>Aspiring to </a:t>
              </a:r>
              <a:r>
                <a:rPr lang="en-US" sz="2000" b="1" dirty="0"/>
                <a:t>create the best experience in the world, </a:t>
              </a:r>
              <a:r>
                <a:rPr lang="en-US" sz="2000" dirty="0"/>
                <a:t>regardless of what our systems can or cannot do</a:t>
              </a:r>
            </a:p>
          </p:txBody>
        </p:sp>
      </p:grpSp>
    </p:spTree>
    <p:extLst>
      <p:ext uri="{BB962C8B-B14F-4D97-AF65-F5344CB8AC3E}">
        <p14:creationId xmlns:p14="http://schemas.microsoft.com/office/powerpoint/2010/main" val="138545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0877E79-3882-402C-91CB-60E8C2F48D6C}"/>
              </a:ext>
            </a:extLst>
          </p:cNvPr>
          <p:cNvGraphicFramePr>
            <a:graphicFrameLocks noChangeAspect="1"/>
          </p:cNvGraphicFramePr>
          <p:nvPr>
            <p:custDataLst>
              <p:tags r:id="rId2"/>
            </p:custDataLst>
            <p:extLst>
              <p:ext uri="{D42A27DB-BD31-4B8C-83A1-F6EECF244321}">
                <p14:modId xmlns:p14="http://schemas.microsoft.com/office/powerpoint/2010/main" val="30585209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34" name="think-cell Slide" r:id="rId6" imgW="395" imgH="394" progId="TCLayout.ActiveDocument.1">
                  <p:embed/>
                </p:oleObj>
              </mc:Choice>
              <mc:Fallback>
                <p:oleObj name="think-cell Slide" r:id="rId6" imgW="395" imgH="394" progId="TCLayout.ActiveDocument.1">
                  <p:embed/>
                  <p:pic>
                    <p:nvPicPr>
                      <p:cNvPr id="10" name="Object 9" hidden="1">
                        <a:extLst>
                          <a:ext uri="{FF2B5EF4-FFF2-40B4-BE49-F238E27FC236}">
                            <a16:creationId xmlns:a16="http://schemas.microsoft.com/office/drawing/2014/main" id="{F0877E79-3882-402C-91CB-60E8C2F48D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8EE2699E-B033-4CBB-9DC0-32178CCC208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3C45EA09-85E0-4124-8B86-B7FD76A3A37F}"/>
              </a:ext>
            </a:extLst>
          </p:cNvPr>
          <p:cNvSpPr>
            <a:spLocks noGrp="1"/>
          </p:cNvSpPr>
          <p:nvPr>
            <p:ph type="title"/>
          </p:nvPr>
        </p:nvSpPr>
        <p:spPr>
          <a:xfrm>
            <a:off x="418214" y="513351"/>
            <a:ext cx="9887322" cy="861774"/>
          </a:xfrm>
        </p:spPr>
        <p:txBody>
          <a:bodyPr/>
          <a:lstStyle/>
          <a:p>
            <a:r>
              <a:rPr lang="en-CA" dirty="0"/>
              <a:t>The </a:t>
            </a:r>
            <a:r>
              <a:rPr lang="en-CA" dirty="0" err="1"/>
              <a:t>ZBD</a:t>
            </a:r>
            <a:r>
              <a:rPr lang="en-CA" dirty="0"/>
              <a:t> Development takes place in two key iterative steps following design-thinking principles</a:t>
            </a:r>
          </a:p>
        </p:txBody>
      </p:sp>
      <p:sp>
        <p:nvSpPr>
          <p:cNvPr id="6" name="TextBox 5">
            <a:extLst>
              <a:ext uri="{FF2B5EF4-FFF2-40B4-BE49-F238E27FC236}">
                <a16:creationId xmlns:a16="http://schemas.microsoft.com/office/drawing/2014/main" id="{EFE00725-9F4C-462C-A3D2-0C762EBCB580}"/>
              </a:ext>
            </a:extLst>
          </p:cNvPr>
          <p:cNvSpPr txBox="1">
            <a:spLocks/>
          </p:cNvSpPr>
          <p:nvPr/>
        </p:nvSpPr>
        <p:spPr>
          <a:xfrm>
            <a:off x="6891560" y="2144228"/>
            <a:ext cx="3772896" cy="3554819"/>
          </a:xfrm>
          <a:prstGeom prst="rect">
            <a:avLst/>
          </a:prstGeom>
          <a:solidFill>
            <a:schemeClr val="accent2"/>
          </a:solidFill>
          <a:ln>
            <a:solidFill>
              <a:srgbClr val="FFFFFF"/>
            </a:solidFill>
          </a:ln>
        </p:spPr>
        <p:txBody>
          <a:bodyPr vert="horz" wrap="square" lIns="182880" tIns="91440" rIns="91440" bIns="91440" rtlCol="0" anchor="ctr" anchorCtr="0">
            <a:sp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pPr marL="1588" lvl="1" indent="0">
              <a:spcAft>
                <a:spcPts val="800"/>
              </a:spcAft>
              <a:buNone/>
            </a:pPr>
            <a:r>
              <a:rPr lang="en-US" sz="2200" b="1" dirty="0">
                <a:solidFill>
                  <a:schemeClr val="bg1"/>
                </a:solidFill>
                <a:ea typeface="MS PGothic" panose="020B0600070205080204" pitchFamily="34" charset="-128"/>
              </a:rPr>
              <a:t>Throughout </a:t>
            </a:r>
            <a:r>
              <a:rPr lang="en-US" sz="2200" b="1" dirty="0" err="1">
                <a:solidFill>
                  <a:schemeClr val="bg1"/>
                </a:solidFill>
                <a:ea typeface="MS PGothic" panose="020B0600070205080204" pitchFamily="34" charset="-128"/>
              </a:rPr>
              <a:t>ZBD</a:t>
            </a:r>
            <a:r>
              <a:rPr lang="en-US" sz="2200" b="1" dirty="0">
                <a:solidFill>
                  <a:schemeClr val="bg1"/>
                </a:solidFill>
                <a:ea typeface="MS PGothic" panose="020B0600070205080204" pitchFamily="34" charset="-128"/>
              </a:rPr>
              <a:t> Development, product team members should observe design-thinking principles to better empathize with their user and build more functional product designs – guidance follows</a:t>
            </a:r>
          </a:p>
        </p:txBody>
      </p:sp>
      <p:grpSp>
        <p:nvGrpSpPr>
          <p:cNvPr id="19" name="Group 18">
            <a:extLst>
              <a:ext uri="{FF2B5EF4-FFF2-40B4-BE49-F238E27FC236}">
                <a16:creationId xmlns:a16="http://schemas.microsoft.com/office/drawing/2014/main" id="{93B1B5E2-717D-49FC-8CE6-D785D9435009}"/>
              </a:ext>
            </a:extLst>
          </p:cNvPr>
          <p:cNvGrpSpPr/>
          <p:nvPr/>
        </p:nvGrpSpPr>
        <p:grpSpPr>
          <a:xfrm>
            <a:off x="1632234" y="2220207"/>
            <a:ext cx="4983771" cy="3298232"/>
            <a:chOff x="1531089" y="2439799"/>
            <a:chExt cx="5961325" cy="3298232"/>
          </a:xfrm>
        </p:grpSpPr>
        <p:grpSp>
          <p:nvGrpSpPr>
            <p:cNvPr id="16" name="Group 15">
              <a:extLst>
                <a:ext uri="{FF2B5EF4-FFF2-40B4-BE49-F238E27FC236}">
                  <a16:creationId xmlns:a16="http://schemas.microsoft.com/office/drawing/2014/main" id="{29468F14-42F2-4D7B-A777-56F9523929F9}"/>
                </a:ext>
              </a:extLst>
            </p:cNvPr>
            <p:cNvGrpSpPr>
              <a:grpSpLocks/>
            </p:cNvGrpSpPr>
            <p:nvPr/>
          </p:nvGrpSpPr>
          <p:grpSpPr>
            <a:xfrm>
              <a:off x="1531089" y="2439799"/>
              <a:ext cx="5961325" cy="357021"/>
              <a:chOff x="1531089" y="2439799"/>
              <a:chExt cx="5961325" cy="357021"/>
            </a:xfrm>
          </p:grpSpPr>
          <p:sp>
            <p:nvSpPr>
              <p:cNvPr id="5" name="TextBox 4">
                <a:extLst>
                  <a:ext uri="{FF2B5EF4-FFF2-40B4-BE49-F238E27FC236}">
                    <a16:creationId xmlns:a16="http://schemas.microsoft.com/office/drawing/2014/main" id="{4FC36E5C-397C-4CF7-A1A5-84DD1D52B9F4}"/>
                  </a:ext>
                </a:extLst>
              </p:cNvPr>
              <p:cNvSpPr txBox="1">
                <a:spLocks/>
              </p:cNvSpPr>
              <p:nvPr/>
            </p:nvSpPr>
            <p:spPr>
              <a:xfrm>
                <a:off x="1531089" y="2439799"/>
                <a:ext cx="5961325" cy="357021"/>
              </a:xfrm>
              <a:prstGeom prst="rect">
                <a:avLst/>
              </a:prstGeom>
            </p:spPr>
            <p:txBody>
              <a:bodyPr vert="horz" wrap="square" lIns="0" tIns="0" rIns="0" bIns="18288" rtlCol="0" anchor="b"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200" b="1" dirty="0">
                    <a:ea typeface="MS PGothic" panose="020B0600070205080204" pitchFamily="34" charset="-128"/>
                  </a:rPr>
                  <a:t>ZBD Development process</a:t>
                </a:r>
              </a:p>
            </p:txBody>
          </p:sp>
          <p:cxnSp>
            <p:nvCxnSpPr>
              <p:cNvPr id="15" name="Straight Connector 14">
                <a:extLst>
                  <a:ext uri="{FF2B5EF4-FFF2-40B4-BE49-F238E27FC236}">
                    <a16:creationId xmlns:a16="http://schemas.microsoft.com/office/drawing/2014/main" id="{268493A7-8ECE-4941-8C8B-AAB44164FC43}"/>
                  </a:ext>
                </a:extLst>
              </p:cNvPr>
              <p:cNvCxnSpPr>
                <a:cxnSpLocks/>
              </p:cNvCxnSpPr>
              <p:nvPr/>
            </p:nvCxnSpPr>
            <p:spPr>
              <a:xfrm>
                <a:off x="1531089" y="2796820"/>
                <a:ext cx="596132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F8FDEAC-87A2-4072-9AA4-D69FA8E21517}"/>
                </a:ext>
              </a:extLst>
            </p:cNvPr>
            <p:cNvSpPr txBox="1"/>
            <p:nvPr>
              <p:custDataLst>
                <p:tags r:id="rId4"/>
              </p:custDataLst>
            </p:nvPr>
          </p:nvSpPr>
          <p:spPr>
            <a:xfrm>
              <a:off x="1531089" y="2860320"/>
              <a:ext cx="5961325" cy="287771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0"/>
                </a:spcBef>
              </a:pPr>
              <a:r>
                <a:rPr lang="en-US" sz="2200" dirty="0">
                  <a:ea typeface="MS PGothic" panose="020B0600070205080204" pitchFamily="34" charset="-128"/>
                </a:rPr>
                <a:t>Starting from a clean slate, build the </a:t>
              </a:r>
              <a:r>
                <a:rPr lang="en-US" sz="2200" b="1" dirty="0">
                  <a:ea typeface="MS PGothic" panose="020B0600070205080204" pitchFamily="34" charset="-128"/>
                </a:rPr>
                <a:t>ideal journey state from the user’s perspective</a:t>
              </a:r>
              <a:r>
                <a:rPr lang="en-US" sz="2200" dirty="0">
                  <a:ea typeface="MS PGothic" panose="020B0600070205080204" pitchFamily="34" charset="-128"/>
                </a:rPr>
                <a:t>, adopting that of the persona built by the team</a:t>
              </a:r>
            </a:p>
            <a:p>
              <a:pPr lvl="1">
                <a:spcBef>
                  <a:spcPct val="50000"/>
                </a:spcBef>
              </a:pPr>
              <a:r>
                <a:rPr lang="en-US" sz="2200" dirty="0">
                  <a:ea typeface="MS PGothic" panose="020B0600070205080204" pitchFamily="34" charset="-128"/>
                </a:rPr>
                <a:t>Identify the </a:t>
              </a:r>
              <a:r>
                <a:rPr lang="en-US" sz="2200" b="1" dirty="0">
                  <a:ea typeface="MS PGothic" panose="020B0600070205080204" pitchFamily="34" charset="-128"/>
                </a:rPr>
                <a:t>design features that enable this journey </a:t>
              </a:r>
              <a:r>
                <a:rPr lang="en-US" sz="2200" dirty="0">
                  <a:ea typeface="MS PGothic" panose="020B0600070205080204" pitchFamily="34" charset="-128"/>
                </a:rPr>
                <a:t>– what product or process features need to be in place for this ideal journey?</a:t>
              </a:r>
            </a:p>
          </p:txBody>
        </p:sp>
      </p:grpSp>
      <p:sp>
        <p:nvSpPr>
          <p:cNvPr id="13" name="Arrow: Chevron 12">
            <a:extLst>
              <a:ext uri="{FF2B5EF4-FFF2-40B4-BE49-F238E27FC236}">
                <a16:creationId xmlns:a16="http://schemas.microsoft.com/office/drawing/2014/main" id="{074C08DC-3CBC-461F-8D97-C6F093719EAE}"/>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4" name="Arrow: Chevron 13">
            <a:extLst>
              <a:ext uri="{FF2B5EF4-FFF2-40B4-BE49-F238E27FC236}">
                <a16:creationId xmlns:a16="http://schemas.microsoft.com/office/drawing/2014/main" id="{1874D38F-521C-47CA-A0C4-ACB88C58DE28}"/>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8" name="Arrow: Pentagon 17">
            <a:extLst>
              <a:ext uri="{FF2B5EF4-FFF2-40B4-BE49-F238E27FC236}">
                <a16:creationId xmlns:a16="http://schemas.microsoft.com/office/drawing/2014/main" id="{3920EB35-EC33-44A7-8DE9-D2499B16F7C0}"/>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0" name="Arrow: Chevron 19">
            <a:extLst>
              <a:ext uri="{FF2B5EF4-FFF2-40B4-BE49-F238E27FC236}">
                <a16:creationId xmlns:a16="http://schemas.microsoft.com/office/drawing/2014/main" id="{C2FCC607-2354-4A95-8BE4-BABF79449243}"/>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1" name="Flowchart: Process 20">
            <a:extLst>
              <a:ext uri="{FF2B5EF4-FFF2-40B4-BE49-F238E27FC236}">
                <a16:creationId xmlns:a16="http://schemas.microsoft.com/office/drawing/2014/main" id="{C2FB9B09-A516-4C8A-91B7-F407D519DB3C}"/>
              </a:ext>
            </a:extLst>
          </p:cNvPr>
          <p:cNvSpPr/>
          <p:nvPr/>
        </p:nvSpPr>
        <p:spPr>
          <a:xfrm>
            <a:off x="503281" y="617966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2" name="Arrow: Chevron 21">
            <a:extLst>
              <a:ext uri="{FF2B5EF4-FFF2-40B4-BE49-F238E27FC236}">
                <a16:creationId xmlns:a16="http://schemas.microsoft.com/office/drawing/2014/main" id="{6DDEA824-6F6F-4E66-9EF6-651A62ECFC0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Tree>
    <p:extLst>
      <p:ext uri="{BB962C8B-B14F-4D97-AF65-F5344CB8AC3E}">
        <p14:creationId xmlns:p14="http://schemas.microsoft.com/office/powerpoint/2010/main" val="1062398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1185C59E-A448-4F77-BB77-88384347C064}"/>
              </a:ext>
            </a:extLst>
          </p:cNvPr>
          <p:cNvGraphicFramePr>
            <a:graphicFrameLocks noChangeAspect="1"/>
          </p:cNvGraphicFramePr>
          <p:nvPr>
            <p:custDataLst>
              <p:tags r:id="rId2"/>
            </p:custDataLst>
            <p:extLst>
              <p:ext uri="{D42A27DB-BD31-4B8C-83A1-F6EECF244321}">
                <p14:modId xmlns:p14="http://schemas.microsoft.com/office/powerpoint/2010/main" val="1008914945"/>
              </p:ext>
            </p:extLst>
          </p:nvPr>
        </p:nvGraphicFramePr>
        <p:xfrm>
          <a:off x="2668546" y="858708"/>
          <a:ext cx="1190" cy="1190"/>
        </p:xfrm>
        <a:graphic>
          <a:graphicData uri="http://schemas.openxmlformats.org/presentationml/2006/ole">
            <mc:AlternateContent xmlns:mc="http://schemas.openxmlformats.org/markup-compatibility/2006">
              <mc:Choice xmlns:v="urn:schemas-microsoft-com:vml" Requires="v">
                <p:oleObj spid="_x0000_s45058" name="think-cell Slide" r:id="rId5" imgW="353" imgH="353" progId="TCLayout.ActiveDocument.1">
                  <p:embed/>
                </p:oleObj>
              </mc:Choice>
              <mc:Fallback>
                <p:oleObj name="think-cell Slide" r:id="rId5" imgW="353" imgH="353" progId="TCLayout.ActiveDocument.1">
                  <p:embed/>
                  <p:pic>
                    <p:nvPicPr>
                      <p:cNvPr id="15" name="Object 14" hidden="1">
                        <a:extLst>
                          <a:ext uri="{FF2B5EF4-FFF2-40B4-BE49-F238E27FC236}">
                            <a16:creationId xmlns:a16="http://schemas.microsoft.com/office/drawing/2014/main" id="{1185C59E-A448-4F77-BB77-88384347C064}"/>
                          </a:ext>
                        </a:extLst>
                      </p:cNvPr>
                      <p:cNvPicPr/>
                      <p:nvPr/>
                    </p:nvPicPr>
                    <p:blipFill>
                      <a:blip r:embed="rId6"/>
                      <a:stretch>
                        <a:fillRect/>
                      </a:stretch>
                    </p:blipFill>
                    <p:spPr>
                      <a:xfrm>
                        <a:off x="2668546" y="858708"/>
                        <a:ext cx="1190" cy="1190"/>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25EC807-DA06-4FBB-ACA9-EC0F2E317199}"/>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17" name="Title 16">
            <a:extLst>
              <a:ext uri="{FF2B5EF4-FFF2-40B4-BE49-F238E27FC236}">
                <a16:creationId xmlns:a16="http://schemas.microsoft.com/office/drawing/2014/main" id="{7D8F1AFC-DC30-41C6-B0B6-9B3F321458DD}"/>
              </a:ext>
            </a:extLst>
          </p:cNvPr>
          <p:cNvSpPr>
            <a:spLocks noGrp="1"/>
          </p:cNvSpPr>
          <p:nvPr>
            <p:ph type="title"/>
          </p:nvPr>
        </p:nvSpPr>
        <p:spPr>
          <a:xfrm>
            <a:off x="406408" y="513351"/>
            <a:ext cx="9899127" cy="861774"/>
          </a:xfrm>
        </p:spPr>
        <p:txBody>
          <a:bodyPr/>
          <a:lstStyle/>
          <a:p>
            <a:r>
              <a:rPr lang="en-US" dirty="0"/>
              <a:t>Design thinking specifically involves observing certain principles to foster creativity and empathy</a:t>
            </a:r>
          </a:p>
        </p:txBody>
      </p:sp>
      <p:sp>
        <p:nvSpPr>
          <p:cNvPr id="5" name="TextBox 4"/>
          <p:cNvSpPr txBox="1">
            <a:spLocks/>
          </p:cNvSpPr>
          <p:nvPr/>
        </p:nvSpPr>
        <p:spPr bwMode="gray">
          <a:xfrm>
            <a:off x="8438416" y="3084444"/>
            <a:ext cx="1992633" cy="240231"/>
          </a:xfrm>
          <a:prstGeom prst="rect">
            <a:avLst/>
          </a:prstGeom>
        </p:spPr>
        <p:txBody>
          <a:bodyPr wrap="square" lIns="0" tIns="0" rIns="0" bIns="0" rtlCol="0">
            <a:spAutoFit/>
          </a:bodyPr>
          <a:lstStyle/>
          <a:p>
            <a:pPr algn="ctr"/>
            <a:r>
              <a:rPr lang="en-US" sz="1530" b="1" dirty="0">
                <a:solidFill>
                  <a:schemeClr val="accent1"/>
                </a:solidFill>
                <a:ea typeface="Helvetica Neue Light" charset="0"/>
                <a:cs typeface="Helvetica Neue Light" charset="0"/>
                <a:sym typeface="Arial" panose="020B0604020202020204" pitchFamily="34" charset="0"/>
              </a:rPr>
              <a:t>ACTIONABLE</a:t>
            </a:r>
          </a:p>
        </p:txBody>
      </p:sp>
      <p:sp>
        <p:nvSpPr>
          <p:cNvPr id="2" name="TextBox 1">
            <a:extLst>
              <a:ext uri="{FF2B5EF4-FFF2-40B4-BE49-F238E27FC236}">
                <a16:creationId xmlns:a16="http://schemas.microsoft.com/office/drawing/2014/main" id="{70F655D7-2D64-4BAE-AE45-B76288408283}"/>
              </a:ext>
            </a:extLst>
          </p:cNvPr>
          <p:cNvSpPr txBox="1">
            <a:spLocks/>
          </p:cNvSpPr>
          <p:nvPr/>
        </p:nvSpPr>
        <p:spPr>
          <a:xfrm>
            <a:off x="8438416" y="3428782"/>
            <a:ext cx="1992633" cy="1177245"/>
          </a:xfrm>
          <a:prstGeom prst="rect">
            <a:avLst/>
          </a:prstGeom>
        </p:spPr>
        <p:txBody>
          <a:bodyPr vert="horz" wrap="square" lIns="0" tIns="0" rIns="0" bIns="0" rtlCol="0" anchor="t" anchorCtr="0">
            <a:sp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1530" dirty="0"/>
              <a:t>Design thinking needs to </a:t>
            </a:r>
            <a:r>
              <a:rPr lang="en-US" sz="1530" b="1" dirty="0"/>
              <a:t>quickly lead</a:t>
            </a:r>
            <a:br>
              <a:rPr lang="en-US" sz="1530" b="1" dirty="0"/>
            </a:br>
            <a:r>
              <a:rPr lang="en-US" sz="1530" b="1" dirty="0"/>
              <a:t>to design concepts, user validation,</a:t>
            </a:r>
            <a:br>
              <a:rPr lang="en-US" sz="1530" b="1" dirty="0"/>
            </a:br>
            <a:r>
              <a:rPr lang="en-US" sz="1530" b="1" dirty="0"/>
              <a:t>and production</a:t>
            </a:r>
            <a:endParaRPr lang="en-US" sz="1530" dirty="0"/>
          </a:p>
        </p:txBody>
      </p:sp>
      <p:sp>
        <p:nvSpPr>
          <p:cNvPr id="9" name="TextBox 8"/>
          <p:cNvSpPr txBox="1">
            <a:spLocks/>
          </p:cNvSpPr>
          <p:nvPr/>
        </p:nvSpPr>
        <p:spPr bwMode="gray">
          <a:xfrm>
            <a:off x="6058905" y="3084444"/>
            <a:ext cx="2189049" cy="240231"/>
          </a:xfrm>
          <a:prstGeom prst="rect">
            <a:avLst/>
          </a:prstGeom>
        </p:spPr>
        <p:txBody>
          <a:bodyPr wrap="square" lIns="0" tIns="0" rIns="0" bIns="0" rtlCol="0">
            <a:spAutoFit/>
          </a:bodyPr>
          <a:lstStyle/>
          <a:p>
            <a:pPr algn="ctr"/>
            <a:r>
              <a:rPr lang="en-US" sz="1530" b="1" dirty="0">
                <a:solidFill>
                  <a:schemeClr val="accent1"/>
                </a:solidFill>
                <a:ea typeface="Helvetica Neue Light" charset="0"/>
                <a:cs typeface="Helvetica Neue Light" charset="0"/>
                <a:sym typeface="Arial" panose="020B0604020202020204" pitchFamily="34" charset="0"/>
              </a:rPr>
              <a:t>MULTI-DIMENSIONAL</a:t>
            </a:r>
          </a:p>
        </p:txBody>
      </p:sp>
      <p:sp>
        <p:nvSpPr>
          <p:cNvPr id="18" name="TextBox 17">
            <a:extLst>
              <a:ext uri="{FF2B5EF4-FFF2-40B4-BE49-F238E27FC236}">
                <a16:creationId xmlns:a16="http://schemas.microsoft.com/office/drawing/2014/main" id="{FE91D6E1-5FDC-466D-975B-D48E3FC72CDF}"/>
              </a:ext>
            </a:extLst>
          </p:cNvPr>
          <p:cNvSpPr txBox="1"/>
          <p:nvPr/>
        </p:nvSpPr>
        <p:spPr>
          <a:xfrm>
            <a:off x="6058905" y="3428783"/>
            <a:ext cx="2189049" cy="1921852"/>
          </a:xfrm>
          <a:prstGeom prst="rect">
            <a:avLst/>
          </a:prstGeom>
        </p:spPr>
        <p:txBody>
          <a:bodyPr vert="horz" wrap="square" lIns="0" tIns="0" rIns="0" bIns="0" rtlCol="0" anchor="t" anchorCtr="0">
            <a:sp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1530" b="1" dirty="0"/>
              <a:t>Collaborating with business, technology, and design experts</a:t>
            </a:r>
            <a:r>
              <a:rPr lang="en-US" sz="1530" dirty="0"/>
              <a:t> is the ideal A-team when going into product ideation, evaluation frameworks, and prioritization exercises</a:t>
            </a:r>
          </a:p>
        </p:txBody>
      </p:sp>
      <p:sp>
        <p:nvSpPr>
          <p:cNvPr id="4" name="TextBox 3"/>
          <p:cNvSpPr txBox="1">
            <a:spLocks/>
          </p:cNvSpPr>
          <p:nvPr/>
        </p:nvSpPr>
        <p:spPr bwMode="gray">
          <a:xfrm>
            <a:off x="3875810" y="3084444"/>
            <a:ext cx="1992633" cy="240231"/>
          </a:xfrm>
          <a:prstGeom prst="rect">
            <a:avLst/>
          </a:prstGeom>
        </p:spPr>
        <p:txBody>
          <a:bodyPr wrap="square" lIns="0" tIns="0" rIns="0" bIns="0" rtlCol="0">
            <a:spAutoFit/>
          </a:bodyPr>
          <a:lstStyle/>
          <a:p>
            <a:pPr algn="ctr"/>
            <a:r>
              <a:rPr lang="en-US" sz="1530" b="1" dirty="0">
                <a:solidFill>
                  <a:schemeClr val="accent1"/>
                </a:solidFill>
                <a:ea typeface="Helvetica Neue Light" charset="0"/>
                <a:cs typeface="Helvetica Neue Light" charset="0"/>
                <a:sym typeface="Arial" panose="020B0604020202020204" pitchFamily="34" charset="0"/>
              </a:rPr>
              <a:t>EMPATHETIC</a:t>
            </a:r>
          </a:p>
        </p:txBody>
      </p:sp>
      <p:sp>
        <p:nvSpPr>
          <p:cNvPr id="20" name="TextBox 19">
            <a:extLst>
              <a:ext uri="{FF2B5EF4-FFF2-40B4-BE49-F238E27FC236}">
                <a16:creationId xmlns:a16="http://schemas.microsoft.com/office/drawing/2014/main" id="{E482AE98-4741-45E0-9972-3E9EE3DA2242}"/>
              </a:ext>
            </a:extLst>
          </p:cNvPr>
          <p:cNvSpPr txBox="1"/>
          <p:nvPr/>
        </p:nvSpPr>
        <p:spPr>
          <a:xfrm>
            <a:off x="3875810" y="3428783"/>
            <a:ext cx="1992633" cy="1921852"/>
          </a:xfrm>
          <a:prstGeom prst="rect">
            <a:avLst/>
          </a:prstGeom>
        </p:spPr>
        <p:txBody>
          <a:bodyPr vert="horz" wrap="square" lIns="0" tIns="0" rIns="0" bIns="0" rtlCol="0" anchor="t" anchorCtr="0">
            <a:sp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1530" b="1" dirty="0"/>
              <a:t>Human-centered design </a:t>
            </a:r>
            <a:r>
              <a:rPr lang="en-US" sz="1530" dirty="0"/>
              <a:t>is our core philosophy, so </a:t>
            </a:r>
            <a:r>
              <a:rPr lang="en-US" sz="1530" b="1" dirty="0"/>
              <a:t>listening to end users and observing them </a:t>
            </a:r>
            <a:r>
              <a:rPr lang="en-US" sz="1530" dirty="0"/>
              <a:t>are critical to unearth their digital needs</a:t>
            </a:r>
          </a:p>
        </p:txBody>
      </p:sp>
      <p:sp>
        <p:nvSpPr>
          <p:cNvPr id="3" name="TextBox 2"/>
          <p:cNvSpPr txBox="1">
            <a:spLocks/>
          </p:cNvSpPr>
          <p:nvPr/>
        </p:nvSpPr>
        <p:spPr bwMode="gray">
          <a:xfrm>
            <a:off x="1703129" y="3084444"/>
            <a:ext cx="1982220" cy="240231"/>
          </a:xfrm>
          <a:prstGeom prst="rect">
            <a:avLst/>
          </a:prstGeom>
        </p:spPr>
        <p:txBody>
          <a:bodyPr wrap="square" lIns="0" tIns="0" rIns="0" bIns="0" rtlCol="0">
            <a:spAutoFit/>
          </a:bodyPr>
          <a:lstStyle/>
          <a:p>
            <a:pPr algn="ctr"/>
            <a:r>
              <a:rPr lang="en-US" sz="1530" b="1" dirty="0">
                <a:solidFill>
                  <a:schemeClr val="accent1"/>
                </a:solidFill>
                <a:ea typeface="Helvetica Neue Light" charset="0"/>
                <a:cs typeface="Helvetica Neue Light" charset="0"/>
                <a:sym typeface="Arial" panose="020B0604020202020204" pitchFamily="34" charset="0"/>
              </a:rPr>
              <a:t>IMAGINATIVE</a:t>
            </a:r>
          </a:p>
        </p:txBody>
      </p:sp>
      <p:sp>
        <p:nvSpPr>
          <p:cNvPr id="24" name="TextBox 23">
            <a:extLst>
              <a:ext uri="{FF2B5EF4-FFF2-40B4-BE49-F238E27FC236}">
                <a16:creationId xmlns:a16="http://schemas.microsoft.com/office/drawing/2014/main" id="{A8D0BCF3-A73E-46B2-A53C-976BBC7F0A5F}"/>
              </a:ext>
            </a:extLst>
          </p:cNvPr>
          <p:cNvSpPr txBox="1"/>
          <p:nvPr/>
        </p:nvSpPr>
        <p:spPr>
          <a:xfrm>
            <a:off x="1692715" y="3428782"/>
            <a:ext cx="1982220" cy="2162083"/>
          </a:xfrm>
          <a:prstGeom prst="rect">
            <a:avLst/>
          </a:prstGeom>
        </p:spPr>
        <p:txBody>
          <a:bodyPr vert="horz" wrap="square" lIns="0" tIns="0" rIns="0" bIns="0" rtlCol="0" anchor="t" anchorCtr="0">
            <a:sp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1530" dirty="0"/>
              <a:t>Design thinking</a:t>
            </a:r>
            <a:br>
              <a:rPr lang="en-US" sz="1530" dirty="0"/>
            </a:br>
            <a:r>
              <a:rPr lang="en-US" sz="1530" dirty="0"/>
              <a:t>is about </a:t>
            </a:r>
            <a:r>
              <a:rPr lang="en-US" sz="1530" b="1" dirty="0"/>
              <a:t>solving problems </a:t>
            </a:r>
            <a:r>
              <a:rPr lang="en-US" sz="1530" dirty="0"/>
              <a:t>through</a:t>
            </a:r>
            <a:br>
              <a:rPr lang="en-US" sz="1530" dirty="0"/>
            </a:br>
            <a:r>
              <a:rPr lang="en-US" sz="1530" dirty="0"/>
              <a:t>an </a:t>
            </a:r>
            <a:r>
              <a:rPr lang="en-US" sz="1530" b="1" dirty="0"/>
              <a:t>indirect, lateral, and creative approach </a:t>
            </a:r>
            <a:r>
              <a:rPr lang="en-US" sz="1530" dirty="0"/>
              <a:t>in a way that is </a:t>
            </a:r>
            <a:r>
              <a:rPr lang="en-US" sz="1530" b="1" dirty="0"/>
              <a:t>not immediately obvious or comfortable</a:t>
            </a:r>
          </a:p>
        </p:txBody>
      </p:sp>
      <p:grpSp>
        <p:nvGrpSpPr>
          <p:cNvPr id="36" name="Group 35">
            <a:extLst>
              <a:ext uri="{FF2B5EF4-FFF2-40B4-BE49-F238E27FC236}">
                <a16:creationId xmlns:a16="http://schemas.microsoft.com/office/drawing/2014/main" id="{CCFC0C87-2532-427B-9F96-8E068CA67902}"/>
              </a:ext>
            </a:extLst>
          </p:cNvPr>
          <p:cNvGrpSpPr/>
          <p:nvPr/>
        </p:nvGrpSpPr>
        <p:grpSpPr>
          <a:xfrm>
            <a:off x="2425703" y="2339824"/>
            <a:ext cx="516243" cy="570365"/>
            <a:chOff x="6335713" y="746125"/>
            <a:chExt cx="787399" cy="869950"/>
          </a:xfrm>
          <a:solidFill>
            <a:schemeClr val="accent2"/>
          </a:solidFill>
        </p:grpSpPr>
        <p:sp>
          <p:nvSpPr>
            <p:cNvPr id="37" name="Freeform 13">
              <a:extLst>
                <a:ext uri="{FF2B5EF4-FFF2-40B4-BE49-F238E27FC236}">
                  <a16:creationId xmlns:a16="http://schemas.microsoft.com/office/drawing/2014/main" id="{A0967867-40FD-47B5-A115-52F1B211CFBC}"/>
                </a:ext>
              </a:extLst>
            </p:cNvPr>
            <p:cNvSpPr>
              <a:spLocks/>
            </p:cNvSpPr>
            <p:nvPr/>
          </p:nvSpPr>
          <p:spPr bwMode="auto">
            <a:xfrm>
              <a:off x="6618288" y="1463675"/>
              <a:ext cx="223837" cy="53975"/>
            </a:xfrm>
            <a:custGeom>
              <a:avLst/>
              <a:gdLst>
                <a:gd name="T0" fmla="*/ 8 w 141"/>
                <a:gd name="T1" fmla="*/ 34 h 34"/>
                <a:gd name="T2" fmla="*/ 6 w 141"/>
                <a:gd name="T3" fmla="*/ 34 h 34"/>
                <a:gd name="T4" fmla="*/ 2 w 141"/>
                <a:gd name="T5" fmla="*/ 33 h 34"/>
                <a:gd name="T6" fmla="*/ 1 w 141"/>
                <a:gd name="T7" fmla="*/ 31 h 34"/>
                <a:gd name="T8" fmla="*/ 0 w 141"/>
                <a:gd name="T9" fmla="*/ 27 h 34"/>
                <a:gd name="T10" fmla="*/ 0 w 141"/>
                <a:gd name="T11" fmla="*/ 24 h 34"/>
                <a:gd name="T12" fmla="*/ 1 w 141"/>
                <a:gd name="T13" fmla="*/ 20 h 34"/>
                <a:gd name="T14" fmla="*/ 3 w 141"/>
                <a:gd name="T15" fmla="*/ 19 h 34"/>
                <a:gd name="T16" fmla="*/ 7 w 141"/>
                <a:gd name="T17" fmla="*/ 18 h 34"/>
                <a:gd name="T18" fmla="*/ 131 w 141"/>
                <a:gd name="T19" fmla="*/ 0 h 34"/>
                <a:gd name="T20" fmla="*/ 134 w 141"/>
                <a:gd name="T21" fmla="*/ 0 h 34"/>
                <a:gd name="T22" fmla="*/ 138 w 141"/>
                <a:gd name="T23" fmla="*/ 1 h 34"/>
                <a:gd name="T24" fmla="*/ 140 w 141"/>
                <a:gd name="T25" fmla="*/ 3 h 34"/>
                <a:gd name="T26" fmla="*/ 141 w 141"/>
                <a:gd name="T27" fmla="*/ 7 h 34"/>
                <a:gd name="T28" fmla="*/ 140 w 141"/>
                <a:gd name="T29" fmla="*/ 10 h 34"/>
                <a:gd name="T30" fmla="*/ 139 w 141"/>
                <a:gd name="T31" fmla="*/ 14 h 34"/>
                <a:gd name="T32" fmla="*/ 137 w 141"/>
                <a:gd name="T33" fmla="*/ 15 h 34"/>
                <a:gd name="T34" fmla="*/ 133 w 141"/>
                <a:gd name="T35" fmla="*/ 16 h 34"/>
                <a:gd name="T36" fmla="*/ 9 w 141"/>
                <a:gd name="T37" fmla="*/ 34 h 34"/>
                <a:gd name="T38" fmla="*/ 8 w 141"/>
                <a:gd name="T39"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34">
                  <a:moveTo>
                    <a:pt x="8" y="34"/>
                  </a:moveTo>
                  <a:lnTo>
                    <a:pt x="6" y="34"/>
                  </a:lnTo>
                  <a:lnTo>
                    <a:pt x="2" y="33"/>
                  </a:lnTo>
                  <a:lnTo>
                    <a:pt x="1" y="31"/>
                  </a:lnTo>
                  <a:lnTo>
                    <a:pt x="0" y="27"/>
                  </a:lnTo>
                  <a:lnTo>
                    <a:pt x="0" y="24"/>
                  </a:lnTo>
                  <a:lnTo>
                    <a:pt x="1" y="20"/>
                  </a:lnTo>
                  <a:lnTo>
                    <a:pt x="3" y="19"/>
                  </a:lnTo>
                  <a:lnTo>
                    <a:pt x="7" y="18"/>
                  </a:lnTo>
                  <a:lnTo>
                    <a:pt x="131" y="0"/>
                  </a:lnTo>
                  <a:lnTo>
                    <a:pt x="134" y="0"/>
                  </a:lnTo>
                  <a:lnTo>
                    <a:pt x="138" y="1"/>
                  </a:lnTo>
                  <a:lnTo>
                    <a:pt x="140" y="3"/>
                  </a:lnTo>
                  <a:lnTo>
                    <a:pt x="141" y="7"/>
                  </a:lnTo>
                  <a:lnTo>
                    <a:pt x="140" y="10"/>
                  </a:lnTo>
                  <a:lnTo>
                    <a:pt x="139" y="14"/>
                  </a:lnTo>
                  <a:lnTo>
                    <a:pt x="137" y="15"/>
                  </a:lnTo>
                  <a:lnTo>
                    <a:pt x="133" y="16"/>
                  </a:lnTo>
                  <a:lnTo>
                    <a:pt x="9" y="34"/>
                  </a:lnTo>
                  <a:lnTo>
                    <a:pt x="8" y="34"/>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38" name="Freeform 14">
              <a:extLst>
                <a:ext uri="{FF2B5EF4-FFF2-40B4-BE49-F238E27FC236}">
                  <a16:creationId xmlns:a16="http://schemas.microsoft.com/office/drawing/2014/main" id="{78EE1E0A-55F8-41C6-816B-45CCBCB53B90}"/>
                </a:ext>
              </a:extLst>
            </p:cNvPr>
            <p:cNvSpPr>
              <a:spLocks/>
            </p:cNvSpPr>
            <p:nvPr/>
          </p:nvSpPr>
          <p:spPr bwMode="auto">
            <a:xfrm>
              <a:off x="6618288" y="1517650"/>
              <a:ext cx="223837" cy="57150"/>
            </a:xfrm>
            <a:custGeom>
              <a:avLst/>
              <a:gdLst>
                <a:gd name="T0" fmla="*/ 8 w 141"/>
                <a:gd name="T1" fmla="*/ 36 h 36"/>
                <a:gd name="T2" fmla="*/ 6 w 141"/>
                <a:gd name="T3" fmla="*/ 36 h 36"/>
                <a:gd name="T4" fmla="*/ 2 w 141"/>
                <a:gd name="T5" fmla="*/ 34 h 36"/>
                <a:gd name="T6" fmla="*/ 1 w 141"/>
                <a:gd name="T7" fmla="*/ 31 h 36"/>
                <a:gd name="T8" fmla="*/ 0 w 141"/>
                <a:gd name="T9" fmla="*/ 29 h 36"/>
                <a:gd name="T10" fmla="*/ 0 w 141"/>
                <a:gd name="T11" fmla="*/ 25 h 36"/>
                <a:gd name="T12" fmla="*/ 1 w 141"/>
                <a:gd name="T13" fmla="*/ 22 h 36"/>
                <a:gd name="T14" fmla="*/ 3 w 141"/>
                <a:gd name="T15" fmla="*/ 19 h 36"/>
                <a:gd name="T16" fmla="*/ 7 w 141"/>
                <a:gd name="T17" fmla="*/ 18 h 36"/>
                <a:gd name="T18" fmla="*/ 131 w 141"/>
                <a:gd name="T19" fmla="*/ 0 h 36"/>
                <a:gd name="T20" fmla="*/ 134 w 141"/>
                <a:gd name="T21" fmla="*/ 1 h 36"/>
                <a:gd name="T22" fmla="*/ 138 w 141"/>
                <a:gd name="T23" fmla="*/ 3 h 36"/>
                <a:gd name="T24" fmla="*/ 140 w 141"/>
                <a:gd name="T25" fmla="*/ 5 h 36"/>
                <a:gd name="T26" fmla="*/ 141 w 141"/>
                <a:gd name="T27" fmla="*/ 9 h 36"/>
                <a:gd name="T28" fmla="*/ 140 w 141"/>
                <a:gd name="T29" fmla="*/ 12 h 36"/>
                <a:gd name="T30" fmla="*/ 139 w 141"/>
                <a:gd name="T31" fmla="*/ 15 h 36"/>
                <a:gd name="T32" fmla="*/ 137 w 141"/>
                <a:gd name="T33" fmla="*/ 17 h 36"/>
                <a:gd name="T34" fmla="*/ 133 w 141"/>
                <a:gd name="T35" fmla="*/ 18 h 36"/>
                <a:gd name="T36" fmla="*/ 9 w 141"/>
                <a:gd name="T37" fmla="*/ 36 h 36"/>
                <a:gd name="T38" fmla="*/ 8 w 141"/>
                <a:gd name="T3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36">
                  <a:moveTo>
                    <a:pt x="8" y="36"/>
                  </a:moveTo>
                  <a:lnTo>
                    <a:pt x="6" y="36"/>
                  </a:lnTo>
                  <a:lnTo>
                    <a:pt x="2" y="34"/>
                  </a:lnTo>
                  <a:lnTo>
                    <a:pt x="1" y="31"/>
                  </a:lnTo>
                  <a:lnTo>
                    <a:pt x="0" y="29"/>
                  </a:lnTo>
                  <a:lnTo>
                    <a:pt x="0" y="25"/>
                  </a:lnTo>
                  <a:lnTo>
                    <a:pt x="1" y="22"/>
                  </a:lnTo>
                  <a:lnTo>
                    <a:pt x="3" y="19"/>
                  </a:lnTo>
                  <a:lnTo>
                    <a:pt x="7" y="18"/>
                  </a:lnTo>
                  <a:lnTo>
                    <a:pt x="131" y="0"/>
                  </a:lnTo>
                  <a:lnTo>
                    <a:pt x="134" y="1"/>
                  </a:lnTo>
                  <a:lnTo>
                    <a:pt x="138" y="3"/>
                  </a:lnTo>
                  <a:lnTo>
                    <a:pt x="140" y="5"/>
                  </a:lnTo>
                  <a:lnTo>
                    <a:pt x="141" y="9"/>
                  </a:lnTo>
                  <a:lnTo>
                    <a:pt x="140" y="12"/>
                  </a:lnTo>
                  <a:lnTo>
                    <a:pt x="139" y="15"/>
                  </a:lnTo>
                  <a:lnTo>
                    <a:pt x="137" y="17"/>
                  </a:lnTo>
                  <a:lnTo>
                    <a:pt x="133" y="18"/>
                  </a:lnTo>
                  <a:lnTo>
                    <a:pt x="9" y="36"/>
                  </a:lnTo>
                  <a:lnTo>
                    <a:pt x="8" y="36"/>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39" name="Freeform 15">
              <a:extLst>
                <a:ext uri="{FF2B5EF4-FFF2-40B4-BE49-F238E27FC236}">
                  <a16:creationId xmlns:a16="http://schemas.microsoft.com/office/drawing/2014/main" id="{2259402A-05EC-4E8E-88C8-FE2A179D5642}"/>
                </a:ext>
              </a:extLst>
            </p:cNvPr>
            <p:cNvSpPr>
              <a:spLocks/>
            </p:cNvSpPr>
            <p:nvPr/>
          </p:nvSpPr>
          <p:spPr bwMode="auto">
            <a:xfrm>
              <a:off x="6618288" y="1447800"/>
              <a:ext cx="223837" cy="168275"/>
            </a:xfrm>
            <a:custGeom>
              <a:avLst/>
              <a:gdLst>
                <a:gd name="T0" fmla="*/ 88 w 141"/>
                <a:gd name="T1" fmla="*/ 106 h 106"/>
                <a:gd name="T2" fmla="*/ 52 w 141"/>
                <a:gd name="T3" fmla="*/ 106 h 106"/>
                <a:gd name="T4" fmla="*/ 50 w 141"/>
                <a:gd name="T5" fmla="*/ 106 h 106"/>
                <a:gd name="T6" fmla="*/ 47 w 141"/>
                <a:gd name="T7" fmla="*/ 105 h 106"/>
                <a:gd name="T8" fmla="*/ 3 w 141"/>
                <a:gd name="T9" fmla="*/ 79 h 106"/>
                <a:gd name="T10" fmla="*/ 1 w 141"/>
                <a:gd name="T11" fmla="*/ 76 h 106"/>
                <a:gd name="T12" fmla="*/ 0 w 141"/>
                <a:gd name="T13" fmla="*/ 74 h 106"/>
                <a:gd name="T14" fmla="*/ 0 w 141"/>
                <a:gd name="T15" fmla="*/ 72 h 106"/>
                <a:gd name="T16" fmla="*/ 0 w 141"/>
                <a:gd name="T17" fmla="*/ 10 h 106"/>
                <a:gd name="T18" fmla="*/ 0 w 141"/>
                <a:gd name="T19" fmla="*/ 6 h 106"/>
                <a:gd name="T20" fmla="*/ 2 w 141"/>
                <a:gd name="T21" fmla="*/ 3 h 106"/>
                <a:gd name="T22" fmla="*/ 4 w 141"/>
                <a:gd name="T23" fmla="*/ 1 h 106"/>
                <a:gd name="T24" fmla="*/ 8 w 141"/>
                <a:gd name="T25" fmla="*/ 0 h 106"/>
                <a:gd name="T26" fmla="*/ 11 w 141"/>
                <a:gd name="T27" fmla="*/ 1 h 106"/>
                <a:gd name="T28" fmla="*/ 14 w 141"/>
                <a:gd name="T29" fmla="*/ 3 h 106"/>
                <a:gd name="T30" fmla="*/ 16 w 141"/>
                <a:gd name="T31" fmla="*/ 6 h 106"/>
                <a:gd name="T32" fmla="*/ 17 w 141"/>
                <a:gd name="T33" fmla="*/ 10 h 106"/>
                <a:gd name="T34" fmla="*/ 17 w 141"/>
                <a:gd name="T35" fmla="*/ 66 h 106"/>
                <a:gd name="T36" fmla="*/ 54 w 141"/>
                <a:gd name="T37" fmla="*/ 90 h 106"/>
                <a:gd name="T38" fmla="*/ 84 w 141"/>
                <a:gd name="T39" fmla="*/ 90 h 106"/>
                <a:gd name="T40" fmla="*/ 123 w 141"/>
                <a:gd name="T41" fmla="*/ 50 h 106"/>
                <a:gd name="T42" fmla="*/ 123 w 141"/>
                <a:gd name="T43" fmla="*/ 10 h 106"/>
                <a:gd name="T44" fmla="*/ 123 w 141"/>
                <a:gd name="T45" fmla="*/ 6 h 106"/>
                <a:gd name="T46" fmla="*/ 126 w 141"/>
                <a:gd name="T47" fmla="*/ 3 h 106"/>
                <a:gd name="T48" fmla="*/ 128 w 141"/>
                <a:gd name="T49" fmla="*/ 1 h 106"/>
                <a:gd name="T50" fmla="*/ 132 w 141"/>
                <a:gd name="T51" fmla="*/ 0 h 106"/>
                <a:gd name="T52" fmla="*/ 135 w 141"/>
                <a:gd name="T53" fmla="*/ 1 h 106"/>
                <a:gd name="T54" fmla="*/ 138 w 141"/>
                <a:gd name="T55" fmla="*/ 3 h 106"/>
                <a:gd name="T56" fmla="*/ 140 w 141"/>
                <a:gd name="T57" fmla="*/ 6 h 106"/>
                <a:gd name="T58" fmla="*/ 141 w 141"/>
                <a:gd name="T59" fmla="*/ 10 h 106"/>
                <a:gd name="T60" fmla="*/ 141 w 141"/>
                <a:gd name="T61" fmla="*/ 54 h 106"/>
                <a:gd name="T62" fmla="*/ 140 w 141"/>
                <a:gd name="T63" fmla="*/ 57 h 106"/>
                <a:gd name="T64" fmla="*/ 138 w 141"/>
                <a:gd name="T65" fmla="*/ 60 h 106"/>
                <a:gd name="T66" fmla="*/ 94 w 141"/>
                <a:gd name="T67" fmla="*/ 104 h 106"/>
                <a:gd name="T68" fmla="*/ 91 w 141"/>
                <a:gd name="T69" fmla="*/ 106 h 106"/>
                <a:gd name="T70" fmla="*/ 88 w 141"/>
                <a:gd name="T7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1" h="106">
                  <a:moveTo>
                    <a:pt x="88" y="106"/>
                  </a:moveTo>
                  <a:lnTo>
                    <a:pt x="52" y="106"/>
                  </a:lnTo>
                  <a:lnTo>
                    <a:pt x="50" y="106"/>
                  </a:lnTo>
                  <a:lnTo>
                    <a:pt x="47" y="105"/>
                  </a:lnTo>
                  <a:lnTo>
                    <a:pt x="3" y="79"/>
                  </a:lnTo>
                  <a:lnTo>
                    <a:pt x="1" y="76"/>
                  </a:lnTo>
                  <a:lnTo>
                    <a:pt x="0" y="74"/>
                  </a:lnTo>
                  <a:lnTo>
                    <a:pt x="0" y="72"/>
                  </a:lnTo>
                  <a:lnTo>
                    <a:pt x="0" y="10"/>
                  </a:lnTo>
                  <a:lnTo>
                    <a:pt x="0" y="6"/>
                  </a:lnTo>
                  <a:lnTo>
                    <a:pt x="2" y="3"/>
                  </a:lnTo>
                  <a:lnTo>
                    <a:pt x="4" y="1"/>
                  </a:lnTo>
                  <a:lnTo>
                    <a:pt x="8" y="0"/>
                  </a:lnTo>
                  <a:lnTo>
                    <a:pt x="11" y="1"/>
                  </a:lnTo>
                  <a:lnTo>
                    <a:pt x="14" y="3"/>
                  </a:lnTo>
                  <a:lnTo>
                    <a:pt x="16" y="6"/>
                  </a:lnTo>
                  <a:lnTo>
                    <a:pt x="17" y="10"/>
                  </a:lnTo>
                  <a:lnTo>
                    <a:pt x="17" y="66"/>
                  </a:lnTo>
                  <a:lnTo>
                    <a:pt x="54" y="90"/>
                  </a:lnTo>
                  <a:lnTo>
                    <a:pt x="84" y="90"/>
                  </a:lnTo>
                  <a:lnTo>
                    <a:pt x="123" y="50"/>
                  </a:lnTo>
                  <a:lnTo>
                    <a:pt x="123" y="10"/>
                  </a:lnTo>
                  <a:lnTo>
                    <a:pt x="123" y="6"/>
                  </a:lnTo>
                  <a:lnTo>
                    <a:pt x="126" y="3"/>
                  </a:lnTo>
                  <a:lnTo>
                    <a:pt x="128" y="1"/>
                  </a:lnTo>
                  <a:lnTo>
                    <a:pt x="132" y="0"/>
                  </a:lnTo>
                  <a:lnTo>
                    <a:pt x="135" y="1"/>
                  </a:lnTo>
                  <a:lnTo>
                    <a:pt x="138" y="3"/>
                  </a:lnTo>
                  <a:lnTo>
                    <a:pt x="140" y="6"/>
                  </a:lnTo>
                  <a:lnTo>
                    <a:pt x="141" y="10"/>
                  </a:lnTo>
                  <a:lnTo>
                    <a:pt x="141" y="54"/>
                  </a:lnTo>
                  <a:lnTo>
                    <a:pt x="140" y="57"/>
                  </a:lnTo>
                  <a:lnTo>
                    <a:pt x="138" y="60"/>
                  </a:lnTo>
                  <a:lnTo>
                    <a:pt x="94" y="104"/>
                  </a:lnTo>
                  <a:lnTo>
                    <a:pt x="91" y="106"/>
                  </a:lnTo>
                  <a:lnTo>
                    <a:pt x="88" y="106"/>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0" name="Freeform 16">
              <a:extLst>
                <a:ext uri="{FF2B5EF4-FFF2-40B4-BE49-F238E27FC236}">
                  <a16:creationId xmlns:a16="http://schemas.microsoft.com/office/drawing/2014/main" id="{AE76CF0A-76BC-4DF1-BCEB-5270C27CE5BE}"/>
                </a:ext>
              </a:extLst>
            </p:cNvPr>
            <p:cNvSpPr>
              <a:spLocks noEditPoints="1"/>
            </p:cNvSpPr>
            <p:nvPr/>
          </p:nvSpPr>
          <p:spPr bwMode="auto">
            <a:xfrm>
              <a:off x="6491288" y="871538"/>
              <a:ext cx="477837" cy="576262"/>
            </a:xfrm>
            <a:custGeom>
              <a:avLst/>
              <a:gdLst>
                <a:gd name="T0" fmla="*/ 106 w 301"/>
                <a:gd name="T1" fmla="*/ 363 h 363"/>
                <a:gd name="T2" fmla="*/ 88 w 301"/>
                <a:gd name="T3" fmla="*/ 357 h 363"/>
                <a:gd name="T4" fmla="*/ 80 w 301"/>
                <a:gd name="T5" fmla="*/ 344 h 363"/>
                <a:gd name="T6" fmla="*/ 80 w 301"/>
                <a:gd name="T7" fmla="*/ 329 h 363"/>
                <a:gd name="T8" fmla="*/ 76 w 301"/>
                <a:gd name="T9" fmla="*/ 313 h 363"/>
                <a:gd name="T10" fmla="*/ 65 w 301"/>
                <a:gd name="T11" fmla="*/ 294 h 363"/>
                <a:gd name="T12" fmla="*/ 45 w 301"/>
                <a:gd name="T13" fmla="*/ 263 h 363"/>
                <a:gd name="T14" fmla="*/ 28 w 301"/>
                <a:gd name="T15" fmla="*/ 239 h 363"/>
                <a:gd name="T16" fmla="*/ 3 w 301"/>
                <a:gd name="T17" fmla="*/ 182 h 363"/>
                <a:gd name="T18" fmla="*/ 2 w 301"/>
                <a:gd name="T19" fmla="*/ 120 h 363"/>
                <a:gd name="T20" fmla="*/ 25 w 301"/>
                <a:gd name="T21" fmla="*/ 67 h 363"/>
                <a:gd name="T22" fmla="*/ 66 w 301"/>
                <a:gd name="T23" fmla="*/ 26 h 363"/>
                <a:gd name="T24" fmla="*/ 120 w 301"/>
                <a:gd name="T25" fmla="*/ 3 h 363"/>
                <a:gd name="T26" fmla="*/ 181 w 301"/>
                <a:gd name="T27" fmla="*/ 3 h 363"/>
                <a:gd name="T28" fmla="*/ 234 w 301"/>
                <a:gd name="T29" fmla="*/ 26 h 363"/>
                <a:gd name="T30" fmla="*/ 275 w 301"/>
                <a:gd name="T31" fmla="*/ 67 h 363"/>
                <a:gd name="T32" fmla="*/ 298 w 301"/>
                <a:gd name="T33" fmla="*/ 120 h 363"/>
                <a:gd name="T34" fmla="*/ 298 w 301"/>
                <a:gd name="T35" fmla="*/ 182 h 363"/>
                <a:gd name="T36" fmla="*/ 271 w 301"/>
                <a:gd name="T37" fmla="*/ 240 h 363"/>
                <a:gd name="T38" fmla="*/ 255 w 301"/>
                <a:gd name="T39" fmla="*/ 263 h 363"/>
                <a:gd name="T40" fmla="*/ 234 w 301"/>
                <a:gd name="T41" fmla="*/ 293 h 363"/>
                <a:gd name="T42" fmla="*/ 225 w 301"/>
                <a:gd name="T43" fmla="*/ 313 h 363"/>
                <a:gd name="T44" fmla="*/ 221 w 301"/>
                <a:gd name="T45" fmla="*/ 329 h 363"/>
                <a:gd name="T46" fmla="*/ 221 w 301"/>
                <a:gd name="T47" fmla="*/ 341 h 363"/>
                <a:gd name="T48" fmla="*/ 214 w 301"/>
                <a:gd name="T49" fmla="*/ 356 h 363"/>
                <a:gd name="T50" fmla="*/ 209 w 301"/>
                <a:gd name="T51" fmla="*/ 360 h 363"/>
                <a:gd name="T52" fmla="*/ 201 w 301"/>
                <a:gd name="T53" fmla="*/ 363 h 363"/>
                <a:gd name="T54" fmla="*/ 45 w 301"/>
                <a:gd name="T55" fmla="*/ 232 h 363"/>
                <a:gd name="T56" fmla="*/ 72 w 301"/>
                <a:gd name="T57" fmla="*/ 271 h 363"/>
                <a:gd name="T58" fmla="*/ 88 w 301"/>
                <a:gd name="T59" fmla="*/ 298 h 363"/>
                <a:gd name="T60" fmla="*/ 95 w 301"/>
                <a:gd name="T61" fmla="*/ 318 h 363"/>
                <a:gd name="T62" fmla="*/ 97 w 301"/>
                <a:gd name="T63" fmla="*/ 337 h 363"/>
                <a:gd name="T64" fmla="*/ 97 w 301"/>
                <a:gd name="T65" fmla="*/ 341 h 363"/>
                <a:gd name="T66" fmla="*/ 100 w 301"/>
                <a:gd name="T67" fmla="*/ 344 h 363"/>
                <a:gd name="T68" fmla="*/ 106 w 301"/>
                <a:gd name="T69" fmla="*/ 345 h 363"/>
                <a:gd name="T70" fmla="*/ 197 w 301"/>
                <a:gd name="T71" fmla="*/ 345 h 363"/>
                <a:gd name="T72" fmla="*/ 201 w 301"/>
                <a:gd name="T73" fmla="*/ 344 h 363"/>
                <a:gd name="T74" fmla="*/ 202 w 301"/>
                <a:gd name="T75" fmla="*/ 342 h 363"/>
                <a:gd name="T76" fmla="*/ 203 w 301"/>
                <a:gd name="T77" fmla="*/ 337 h 363"/>
                <a:gd name="T78" fmla="*/ 205 w 301"/>
                <a:gd name="T79" fmla="*/ 318 h 363"/>
                <a:gd name="T80" fmla="*/ 212 w 301"/>
                <a:gd name="T81" fmla="*/ 298 h 363"/>
                <a:gd name="T82" fmla="*/ 227 w 301"/>
                <a:gd name="T83" fmla="*/ 271 h 363"/>
                <a:gd name="T84" fmla="*/ 256 w 301"/>
                <a:gd name="T85" fmla="*/ 231 h 363"/>
                <a:gd name="T86" fmla="*/ 271 w 301"/>
                <a:gd name="T87" fmla="*/ 206 h 363"/>
                <a:gd name="T88" fmla="*/ 283 w 301"/>
                <a:gd name="T89" fmla="*/ 151 h 363"/>
                <a:gd name="T90" fmla="*/ 269 w 301"/>
                <a:gd name="T91" fmla="*/ 93 h 363"/>
                <a:gd name="T92" fmla="*/ 233 w 301"/>
                <a:gd name="T93" fmla="*/ 48 h 363"/>
                <a:gd name="T94" fmla="*/ 181 w 301"/>
                <a:gd name="T95" fmla="*/ 21 h 363"/>
                <a:gd name="T96" fmla="*/ 120 w 301"/>
                <a:gd name="T97" fmla="*/ 21 h 363"/>
                <a:gd name="T98" fmla="*/ 68 w 301"/>
                <a:gd name="T99" fmla="*/ 48 h 363"/>
                <a:gd name="T100" fmla="*/ 31 w 301"/>
                <a:gd name="T101" fmla="*/ 93 h 363"/>
                <a:gd name="T102" fmla="*/ 18 w 301"/>
                <a:gd name="T103" fmla="*/ 151 h 363"/>
                <a:gd name="T104" fmla="*/ 30 w 301"/>
                <a:gd name="T105" fmla="*/ 206 h 363"/>
                <a:gd name="T106" fmla="*/ 45 w 301"/>
                <a:gd name="T107" fmla="*/ 2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1" h="363">
                  <a:moveTo>
                    <a:pt x="195" y="363"/>
                  </a:moveTo>
                  <a:lnTo>
                    <a:pt x="106" y="363"/>
                  </a:lnTo>
                  <a:lnTo>
                    <a:pt x="95" y="362"/>
                  </a:lnTo>
                  <a:lnTo>
                    <a:pt x="88" y="357"/>
                  </a:lnTo>
                  <a:lnTo>
                    <a:pt x="83" y="351"/>
                  </a:lnTo>
                  <a:lnTo>
                    <a:pt x="80" y="344"/>
                  </a:lnTo>
                  <a:lnTo>
                    <a:pt x="80" y="337"/>
                  </a:lnTo>
                  <a:lnTo>
                    <a:pt x="80" y="329"/>
                  </a:lnTo>
                  <a:lnTo>
                    <a:pt x="78" y="321"/>
                  </a:lnTo>
                  <a:lnTo>
                    <a:pt x="76" y="313"/>
                  </a:lnTo>
                  <a:lnTo>
                    <a:pt x="71" y="305"/>
                  </a:lnTo>
                  <a:lnTo>
                    <a:pt x="65" y="294"/>
                  </a:lnTo>
                  <a:lnTo>
                    <a:pt x="57" y="280"/>
                  </a:lnTo>
                  <a:lnTo>
                    <a:pt x="45" y="263"/>
                  </a:lnTo>
                  <a:lnTo>
                    <a:pt x="30" y="240"/>
                  </a:lnTo>
                  <a:lnTo>
                    <a:pt x="28" y="239"/>
                  </a:lnTo>
                  <a:lnTo>
                    <a:pt x="13" y="212"/>
                  </a:lnTo>
                  <a:lnTo>
                    <a:pt x="3" y="182"/>
                  </a:lnTo>
                  <a:lnTo>
                    <a:pt x="0" y="151"/>
                  </a:lnTo>
                  <a:lnTo>
                    <a:pt x="2" y="120"/>
                  </a:lnTo>
                  <a:lnTo>
                    <a:pt x="12" y="93"/>
                  </a:lnTo>
                  <a:lnTo>
                    <a:pt x="25" y="67"/>
                  </a:lnTo>
                  <a:lnTo>
                    <a:pt x="44" y="45"/>
                  </a:lnTo>
                  <a:lnTo>
                    <a:pt x="66" y="26"/>
                  </a:lnTo>
                  <a:lnTo>
                    <a:pt x="91" y="12"/>
                  </a:lnTo>
                  <a:lnTo>
                    <a:pt x="120" y="3"/>
                  </a:lnTo>
                  <a:lnTo>
                    <a:pt x="150" y="0"/>
                  </a:lnTo>
                  <a:lnTo>
                    <a:pt x="181" y="3"/>
                  </a:lnTo>
                  <a:lnTo>
                    <a:pt x="208" y="12"/>
                  </a:lnTo>
                  <a:lnTo>
                    <a:pt x="234" y="26"/>
                  </a:lnTo>
                  <a:lnTo>
                    <a:pt x="256" y="45"/>
                  </a:lnTo>
                  <a:lnTo>
                    <a:pt x="275" y="67"/>
                  </a:lnTo>
                  <a:lnTo>
                    <a:pt x="289" y="93"/>
                  </a:lnTo>
                  <a:lnTo>
                    <a:pt x="298" y="120"/>
                  </a:lnTo>
                  <a:lnTo>
                    <a:pt x="301" y="151"/>
                  </a:lnTo>
                  <a:lnTo>
                    <a:pt x="298" y="182"/>
                  </a:lnTo>
                  <a:lnTo>
                    <a:pt x="287" y="213"/>
                  </a:lnTo>
                  <a:lnTo>
                    <a:pt x="271" y="240"/>
                  </a:lnTo>
                  <a:lnTo>
                    <a:pt x="270" y="240"/>
                  </a:lnTo>
                  <a:lnTo>
                    <a:pt x="255" y="263"/>
                  </a:lnTo>
                  <a:lnTo>
                    <a:pt x="243" y="280"/>
                  </a:lnTo>
                  <a:lnTo>
                    <a:pt x="234" y="293"/>
                  </a:lnTo>
                  <a:lnTo>
                    <a:pt x="228" y="305"/>
                  </a:lnTo>
                  <a:lnTo>
                    <a:pt x="225" y="313"/>
                  </a:lnTo>
                  <a:lnTo>
                    <a:pt x="223" y="321"/>
                  </a:lnTo>
                  <a:lnTo>
                    <a:pt x="221" y="329"/>
                  </a:lnTo>
                  <a:lnTo>
                    <a:pt x="221" y="337"/>
                  </a:lnTo>
                  <a:lnTo>
                    <a:pt x="221" y="341"/>
                  </a:lnTo>
                  <a:lnTo>
                    <a:pt x="219" y="348"/>
                  </a:lnTo>
                  <a:lnTo>
                    <a:pt x="214" y="356"/>
                  </a:lnTo>
                  <a:lnTo>
                    <a:pt x="212" y="358"/>
                  </a:lnTo>
                  <a:lnTo>
                    <a:pt x="209" y="360"/>
                  </a:lnTo>
                  <a:lnTo>
                    <a:pt x="205" y="362"/>
                  </a:lnTo>
                  <a:lnTo>
                    <a:pt x="201" y="363"/>
                  </a:lnTo>
                  <a:lnTo>
                    <a:pt x="195" y="363"/>
                  </a:lnTo>
                  <a:close/>
                  <a:moveTo>
                    <a:pt x="45" y="232"/>
                  </a:moveTo>
                  <a:lnTo>
                    <a:pt x="61" y="254"/>
                  </a:lnTo>
                  <a:lnTo>
                    <a:pt x="72" y="271"/>
                  </a:lnTo>
                  <a:lnTo>
                    <a:pt x="82" y="286"/>
                  </a:lnTo>
                  <a:lnTo>
                    <a:pt x="88" y="298"/>
                  </a:lnTo>
                  <a:lnTo>
                    <a:pt x="93" y="308"/>
                  </a:lnTo>
                  <a:lnTo>
                    <a:pt x="95" y="318"/>
                  </a:lnTo>
                  <a:lnTo>
                    <a:pt x="96" y="326"/>
                  </a:lnTo>
                  <a:lnTo>
                    <a:pt x="97" y="337"/>
                  </a:lnTo>
                  <a:lnTo>
                    <a:pt x="97" y="339"/>
                  </a:lnTo>
                  <a:lnTo>
                    <a:pt x="97" y="341"/>
                  </a:lnTo>
                  <a:lnTo>
                    <a:pt x="99" y="343"/>
                  </a:lnTo>
                  <a:lnTo>
                    <a:pt x="100" y="344"/>
                  </a:lnTo>
                  <a:lnTo>
                    <a:pt x="102" y="345"/>
                  </a:lnTo>
                  <a:lnTo>
                    <a:pt x="106" y="345"/>
                  </a:lnTo>
                  <a:lnTo>
                    <a:pt x="195" y="345"/>
                  </a:lnTo>
                  <a:lnTo>
                    <a:pt x="197" y="345"/>
                  </a:lnTo>
                  <a:lnTo>
                    <a:pt x="200" y="345"/>
                  </a:lnTo>
                  <a:lnTo>
                    <a:pt x="201" y="344"/>
                  </a:lnTo>
                  <a:lnTo>
                    <a:pt x="201" y="344"/>
                  </a:lnTo>
                  <a:lnTo>
                    <a:pt x="202" y="342"/>
                  </a:lnTo>
                  <a:lnTo>
                    <a:pt x="203" y="339"/>
                  </a:lnTo>
                  <a:lnTo>
                    <a:pt x="203" y="337"/>
                  </a:lnTo>
                  <a:lnTo>
                    <a:pt x="203" y="327"/>
                  </a:lnTo>
                  <a:lnTo>
                    <a:pt x="205" y="318"/>
                  </a:lnTo>
                  <a:lnTo>
                    <a:pt x="207" y="308"/>
                  </a:lnTo>
                  <a:lnTo>
                    <a:pt x="212" y="298"/>
                  </a:lnTo>
                  <a:lnTo>
                    <a:pt x="219" y="286"/>
                  </a:lnTo>
                  <a:lnTo>
                    <a:pt x="227" y="271"/>
                  </a:lnTo>
                  <a:lnTo>
                    <a:pt x="240" y="254"/>
                  </a:lnTo>
                  <a:lnTo>
                    <a:pt x="256" y="231"/>
                  </a:lnTo>
                  <a:lnTo>
                    <a:pt x="256" y="231"/>
                  </a:lnTo>
                  <a:lnTo>
                    <a:pt x="271" y="206"/>
                  </a:lnTo>
                  <a:lnTo>
                    <a:pt x="280" y="180"/>
                  </a:lnTo>
                  <a:lnTo>
                    <a:pt x="283" y="151"/>
                  </a:lnTo>
                  <a:lnTo>
                    <a:pt x="280" y="120"/>
                  </a:lnTo>
                  <a:lnTo>
                    <a:pt x="269" y="93"/>
                  </a:lnTo>
                  <a:lnTo>
                    <a:pt x="253" y="68"/>
                  </a:lnTo>
                  <a:lnTo>
                    <a:pt x="233" y="48"/>
                  </a:lnTo>
                  <a:lnTo>
                    <a:pt x="208" y="32"/>
                  </a:lnTo>
                  <a:lnTo>
                    <a:pt x="181" y="21"/>
                  </a:lnTo>
                  <a:lnTo>
                    <a:pt x="150" y="18"/>
                  </a:lnTo>
                  <a:lnTo>
                    <a:pt x="120" y="21"/>
                  </a:lnTo>
                  <a:lnTo>
                    <a:pt x="91" y="32"/>
                  </a:lnTo>
                  <a:lnTo>
                    <a:pt x="68" y="48"/>
                  </a:lnTo>
                  <a:lnTo>
                    <a:pt x="46" y="68"/>
                  </a:lnTo>
                  <a:lnTo>
                    <a:pt x="31" y="93"/>
                  </a:lnTo>
                  <a:lnTo>
                    <a:pt x="21" y="120"/>
                  </a:lnTo>
                  <a:lnTo>
                    <a:pt x="18" y="151"/>
                  </a:lnTo>
                  <a:lnTo>
                    <a:pt x="20" y="180"/>
                  </a:lnTo>
                  <a:lnTo>
                    <a:pt x="30" y="206"/>
                  </a:lnTo>
                  <a:lnTo>
                    <a:pt x="44" y="231"/>
                  </a:lnTo>
                  <a:lnTo>
                    <a:pt x="45" y="232"/>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1" name="Freeform 17">
              <a:extLst>
                <a:ext uri="{FF2B5EF4-FFF2-40B4-BE49-F238E27FC236}">
                  <a16:creationId xmlns:a16="http://schemas.microsoft.com/office/drawing/2014/main" id="{C4C062DC-5E59-4138-931F-CE6D88916A58}"/>
                </a:ext>
              </a:extLst>
            </p:cNvPr>
            <p:cNvSpPr>
              <a:spLocks/>
            </p:cNvSpPr>
            <p:nvPr/>
          </p:nvSpPr>
          <p:spPr bwMode="auto">
            <a:xfrm>
              <a:off x="6618288" y="1419225"/>
              <a:ext cx="223837" cy="57150"/>
            </a:xfrm>
            <a:custGeom>
              <a:avLst/>
              <a:gdLst>
                <a:gd name="T0" fmla="*/ 132 w 141"/>
                <a:gd name="T1" fmla="*/ 36 h 36"/>
                <a:gd name="T2" fmla="*/ 132 w 141"/>
                <a:gd name="T3" fmla="*/ 36 h 36"/>
                <a:gd name="T4" fmla="*/ 128 w 141"/>
                <a:gd name="T5" fmla="*/ 35 h 36"/>
                <a:gd name="T6" fmla="*/ 126 w 141"/>
                <a:gd name="T7" fmla="*/ 34 h 36"/>
                <a:gd name="T8" fmla="*/ 123 w 141"/>
                <a:gd name="T9" fmla="*/ 30 h 36"/>
                <a:gd name="T10" fmla="*/ 123 w 141"/>
                <a:gd name="T11" fmla="*/ 27 h 36"/>
                <a:gd name="T12" fmla="*/ 123 w 141"/>
                <a:gd name="T13" fmla="*/ 25 h 36"/>
                <a:gd name="T14" fmla="*/ 122 w 141"/>
                <a:gd name="T15" fmla="*/ 23 h 36"/>
                <a:gd name="T16" fmla="*/ 121 w 141"/>
                <a:gd name="T17" fmla="*/ 21 h 36"/>
                <a:gd name="T18" fmla="*/ 121 w 141"/>
                <a:gd name="T19" fmla="*/ 19 h 36"/>
                <a:gd name="T20" fmla="*/ 120 w 141"/>
                <a:gd name="T21" fmla="*/ 19 h 36"/>
                <a:gd name="T22" fmla="*/ 117 w 141"/>
                <a:gd name="T23" fmla="*/ 18 h 36"/>
                <a:gd name="T24" fmla="*/ 115 w 141"/>
                <a:gd name="T25" fmla="*/ 18 h 36"/>
                <a:gd name="T26" fmla="*/ 26 w 141"/>
                <a:gd name="T27" fmla="*/ 18 h 36"/>
                <a:gd name="T28" fmla="*/ 22 w 141"/>
                <a:gd name="T29" fmla="*/ 19 h 36"/>
                <a:gd name="T30" fmla="*/ 20 w 141"/>
                <a:gd name="T31" fmla="*/ 19 h 36"/>
                <a:gd name="T32" fmla="*/ 19 w 141"/>
                <a:gd name="T33" fmla="*/ 22 h 36"/>
                <a:gd name="T34" fmla="*/ 17 w 141"/>
                <a:gd name="T35" fmla="*/ 23 h 36"/>
                <a:gd name="T36" fmla="*/ 17 w 141"/>
                <a:gd name="T37" fmla="*/ 25 h 36"/>
                <a:gd name="T38" fmla="*/ 17 w 141"/>
                <a:gd name="T39" fmla="*/ 28 h 36"/>
                <a:gd name="T40" fmla="*/ 16 w 141"/>
                <a:gd name="T41" fmla="*/ 31 h 36"/>
                <a:gd name="T42" fmla="*/ 14 w 141"/>
                <a:gd name="T43" fmla="*/ 34 h 36"/>
                <a:gd name="T44" fmla="*/ 11 w 141"/>
                <a:gd name="T45" fmla="*/ 35 h 36"/>
                <a:gd name="T46" fmla="*/ 8 w 141"/>
                <a:gd name="T47" fmla="*/ 36 h 36"/>
                <a:gd name="T48" fmla="*/ 8 w 141"/>
                <a:gd name="T49" fmla="*/ 36 h 36"/>
                <a:gd name="T50" fmla="*/ 4 w 141"/>
                <a:gd name="T51" fmla="*/ 35 h 36"/>
                <a:gd name="T52" fmla="*/ 2 w 141"/>
                <a:gd name="T53" fmla="*/ 34 h 36"/>
                <a:gd name="T54" fmla="*/ 0 w 141"/>
                <a:gd name="T55" fmla="*/ 30 h 36"/>
                <a:gd name="T56" fmla="*/ 0 w 141"/>
                <a:gd name="T57" fmla="*/ 28 h 36"/>
                <a:gd name="T58" fmla="*/ 0 w 141"/>
                <a:gd name="T59" fmla="*/ 21 h 36"/>
                <a:gd name="T60" fmla="*/ 3 w 141"/>
                <a:gd name="T61" fmla="*/ 13 h 36"/>
                <a:gd name="T62" fmla="*/ 8 w 141"/>
                <a:gd name="T63" fmla="*/ 7 h 36"/>
                <a:gd name="T64" fmla="*/ 15 w 141"/>
                <a:gd name="T65" fmla="*/ 3 h 36"/>
                <a:gd name="T66" fmla="*/ 26 w 141"/>
                <a:gd name="T67" fmla="*/ 0 h 36"/>
                <a:gd name="T68" fmla="*/ 115 w 141"/>
                <a:gd name="T69" fmla="*/ 0 h 36"/>
                <a:gd name="T70" fmla="*/ 121 w 141"/>
                <a:gd name="T71" fmla="*/ 2 h 36"/>
                <a:gd name="T72" fmla="*/ 125 w 141"/>
                <a:gd name="T73" fmla="*/ 3 h 36"/>
                <a:gd name="T74" fmla="*/ 129 w 141"/>
                <a:gd name="T75" fmla="*/ 4 h 36"/>
                <a:gd name="T76" fmla="*/ 132 w 141"/>
                <a:gd name="T77" fmla="*/ 6 h 36"/>
                <a:gd name="T78" fmla="*/ 134 w 141"/>
                <a:gd name="T79" fmla="*/ 9 h 36"/>
                <a:gd name="T80" fmla="*/ 139 w 141"/>
                <a:gd name="T81" fmla="*/ 16 h 36"/>
                <a:gd name="T82" fmla="*/ 141 w 141"/>
                <a:gd name="T83" fmla="*/ 24 h 36"/>
                <a:gd name="T84" fmla="*/ 141 w 141"/>
                <a:gd name="T85" fmla="*/ 28 h 36"/>
                <a:gd name="T86" fmla="*/ 140 w 141"/>
                <a:gd name="T87" fmla="*/ 31 h 36"/>
                <a:gd name="T88" fmla="*/ 138 w 141"/>
                <a:gd name="T89" fmla="*/ 34 h 36"/>
                <a:gd name="T90" fmla="*/ 135 w 141"/>
                <a:gd name="T91" fmla="*/ 36 h 36"/>
                <a:gd name="T92" fmla="*/ 132 w 141"/>
                <a:gd name="T9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1" h="36">
                  <a:moveTo>
                    <a:pt x="132" y="36"/>
                  </a:moveTo>
                  <a:lnTo>
                    <a:pt x="132" y="36"/>
                  </a:lnTo>
                  <a:lnTo>
                    <a:pt x="128" y="35"/>
                  </a:lnTo>
                  <a:lnTo>
                    <a:pt x="126" y="34"/>
                  </a:lnTo>
                  <a:lnTo>
                    <a:pt x="123" y="30"/>
                  </a:lnTo>
                  <a:lnTo>
                    <a:pt x="123" y="27"/>
                  </a:lnTo>
                  <a:lnTo>
                    <a:pt x="123" y="25"/>
                  </a:lnTo>
                  <a:lnTo>
                    <a:pt x="122" y="23"/>
                  </a:lnTo>
                  <a:lnTo>
                    <a:pt x="121" y="21"/>
                  </a:lnTo>
                  <a:lnTo>
                    <a:pt x="121" y="19"/>
                  </a:lnTo>
                  <a:lnTo>
                    <a:pt x="120" y="19"/>
                  </a:lnTo>
                  <a:lnTo>
                    <a:pt x="117" y="18"/>
                  </a:lnTo>
                  <a:lnTo>
                    <a:pt x="115" y="18"/>
                  </a:lnTo>
                  <a:lnTo>
                    <a:pt x="26" y="18"/>
                  </a:lnTo>
                  <a:lnTo>
                    <a:pt x="22" y="19"/>
                  </a:lnTo>
                  <a:lnTo>
                    <a:pt x="20" y="19"/>
                  </a:lnTo>
                  <a:lnTo>
                    <a:pt x="19" y="22"/>
                  </a:lnTo>
                  <a:lnTo>
                    <a:pt x="17" y="23"/>
                  </a:lnTo>
                  <a:lnTo>
                    <a:pt x="17" y="25"/>
                  </a:lnTo>
                  <a:lnTo>
                    <a:pt x="17" y="28"/>
                  </a:lnTo>
                  <a:lnTo>
                    <a:pt x="16" y="31"/>
                  </a:lnTo>
                  <a:lnTo>
                    <a:pt x="14" y="34"/>
                  </a:lnTo>
                  <a:lnTo>
                    <a:pt x="11" y="35"/>
                  </a:lnTo>
                  <a:lnTo>
                    <a:pt x="8" y="36"/>
                  </a:lnTo>
                  <a:lnTo>
                    <a:pt x="8" y="36"/>
                  </a:lnTo>
                  <a:lnTo>
                    <a:pt x="4" y="35"/>
                  </a:lnTo>
                  <a:lnTo>
                    <a:pt x="2" y="34"/>
                  </a:lnTo>
                  <a:lnTo>
                    <a:pt x="0" y="30"/>
                  </a:lnTo>
                  <a:lnTo>
                    <a:pt x="0" y="28"/>
                  </a:lnTo>
                  <a:lnTo>
                    <a:pt x="0" y="21"/>
                  </a:lnTo>
                  <a:lnTo>
                    <a:pt x="3" y="13"/>
                  </a:lnTo>
                  <a:lnTo>
                    <a:pt x="8" y="7"/>
                  </a:lnTo>
                  <a:lnTo>
                    <a:pt x="15" y="3"/>
                  </a:lnTo>
                  <a:lnTo>
                    <a:pt x="26" y="0"/>
                  </a:lnTo>
                  <a:lnTo>
                    <a:pt x="115" y="0"/>
                  </a:lnTo>
                  <a:lnTo>
                    <a:pt x="121" y="2"/>
                  </a:lnTo>
                  <a:lnTo>
                    <a:pt x="125" y="3"/>
                  </a:lnTo>
                  <a:lnTo>
                    <a:pt x="129" y="4"/>
                  </a:lnTo>
                  <a:lnTo>
                    <a:pt x="132" y="6"/>
                  </a:lnTo>
                  <a:lnTo>
                    <a:pt x="134" y="9"/>
                  </a:lnTo>
                  <a:lnTo>
                    <a:pt x="139" y="16"/>
                  </a:lnTo>
                  <a:lnTo>
                    <a:pt x="141" y="24"/>
                  </a:lnTo>
                  <a:lnTo>
                    <a:pt x="141" y="28"/>
                  </a:lnTo>
                  <a:lnTo>
                    <a:pt x="140" y="31"/>
                  </a:lnTo>
                  <a:lnTo>
                    <a:pt x="138" y="34"/>
                  </a:lnTo>
                  <a:lnTo>
                    <a:pt x="135" y="36"/>
                  </a:lnTo>
                  <a:lnTo>
                    <a:pt x="132" y="36"/>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2" name="Freeform 18">
              <a:extLst>
                <a:ext uri="{FF2B5EF4-FFF2-40B4-BE49-F238E27FC236}">
                  <a16:creationId xmlns:a16="http://schemas.microsoft.com/office/drawing/2014/main" id="{EB141F48-A22F-4D83-B48B-ECD9FA3FB437}"/>
                </a:ext>
              </a:extLst>
            </p:cNvPr>
            <p:cNvSpPr>
              <a:spLocks/>
            </p:cNvSpPr>
            <p:nvPr/>
          </p:nvSpPr>
          <p:spPr bwMode="auto">
            <a:xfrm>
              <a:off x="6335713" y="1096963"/>
              <a:ext cx="114300" cy="26987"/>
            </a:xfrm>
            <a:custGeom>
              <a:avLst/>
              <a:gdLst>
                <a:gd name="T0" fmla="*/ 62 w 72"/>
                <a:gd name="T1" fmla="*/ 17 h 17"/>
                <a:gd name="T2" fmla="*/ 10 w 72"/>
                <a:gd name="T3" fmla="*/ 17 h 17"/>
                <a:gd name="T4" fmla="*/ 6 w 72"/>
                <a:gd name="T5" fmla="*/ 17 h 17"/>
                <a:gd name="T6" fmla="*/ 2 w 72"/>
                <a:gd name="T7" fmla="*/ 15 h 17"/>
                <a:gd name="T8" fmla="*/ 1 w 72"/>
                <a:gd name="T9" fmla="*/ 13 h 17"/>
                <a:gd name="T10" fmla="*/ 0 w 72"/>
                <a:gd name="T11" fmla="*/ 9 h 17"/>
                <a:gd name="T12" fmla="*/ 1 w 72"/>
                <a:gd name="T13" fmla="*/ 6 h 17"/>
                <a:gd name="T14" fmla="*/ 2 w 72"/>
                <a:gd name="T15" fmla="*/ 3 h 17"/>
                <a:gd name="T16" fmla="*/ 6 w 72"/>
                <a:gd name="T17" fmla="*/ 1 h 17"/>
                <a:gd name="T18" fmla="*/ 10 w 72"/>
                <a:gd name="T19" fmla="*/ 0 h 17"/>
                <a:gd name="T20" fmla="*/ 62 w 72"/>
                <a:gd name="T21" fmla="*/ 0 h 17"/>
                <a:gd name="T22" fmla="*/ 66 w 72"/>
                <a:gd name="T23" fmla="*/ 1 h 17"/>
                <a:gd name="T24" fmla="*/ 68 w 72"/>
                <a:gd name="T25" fmla="*/ 3 h 17"/>
                <a:gd name="T26" fmla="*/ 70 w 72"/>
                <a:gd name="T27" fmla="*/ 6 h 17"/>
                <a:gd name="T28" fmla="*/ 72 w 72"/>
                <a:gd name="T29" fmla="*/ 9 h 17"/>
                <a:gd name="T30" fmla="*/ 70 w 72"/>
                <a:gd name="T31" fmla="*/ 13 h 17"/>
                <a:gd name="T32" fmla="*/ 68 w 72"/>
                <a:gd name="T33" fmla="*/ 15 h 17"/>
                <a:gd name="T34" fmla="*/ 66 w 72"/>
                <a:gd name="T35" fmla="*/ 17 h 17"/>
                <a:gd name="T36" fmla="*/ 62 w 72"/>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 h="17">
                  <a:moveTo>
                    <a:pt x="62" y="17"/>
                  </a:moveTo>
                  <a:lnTo>
                    <a:pt x="10" y="17"/>
                  </a:lnTo>
                  <a:lnTo>
                    <a:pt x="6" y="17"/>
                  </a:lnTo>
                  <a:lnTo>
                    <a:pt x="2" y="15"/>
                  </a:lnTo>
                  <a:lnTo>
                    <a:pt x="1" y="13"/>
                  </a:lnTo>
                  <a:lnTo>
                    <a:pt x="0" y="9"/>
                  </a:lnTo>
                  <a:lnTo>
                    <a:pt x="1" y="6"/>
                  </a:lnTo>
                  <a:lnTo>
                    <a:pt x="2" y="3"/>
                  </a:lnTo>
                  <a:lnTo>
                    <a:pt x="6" y="1"/>
                  </a:lnTo>
                  <a:lnTo>
                    <a:pt x="10" y="0"/>
                  </a:lnTo>
                  <a:lnTo>
                    <a:pt x="62" y="0"/>
                  </a:lnTo>
                  <a:lnTo>
                    <a:pt x="66" y="1"/>
                  </a:lnTo>
                  <a:lnTo>
                    <a:pt x="68" y="3"/>
                  </a:lnTo>
                  <a:lnTo>
                    <a:pt x="70" y="6"/>
                  </a:lnTo>
                  <a:lnTo>
                    <a:pt x="72" y="9"/>
                  </a:lnTo>
                  <a:lnTo>
                    <a:pt x="70" y="13"/>
                  </a:lnTo>
                  <a:lnTo>
                    <a:pt x="68" y="15"/>
                  </a:lnTo>
                  <a:lnTo>
                    <a:pt x="66" y="17"/>
                  </a:lnTo>
                  <a:lnTo>
                    <a:pt x="62" y="17"/>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3" name="Freeform 19">
              <a:extLst>
                <a:ext uri="{FF2B5EF4-FFF2-40B4-BE49-F238E27FC236}">
                  <a16:creationId xmlns:a16="http://schemas.microsoft.com/office/drawing/2014/main" id="{C794501A-3156-43DA-8AC4-54A26FF48F89}"/>
                </a:ext>
              </a:extLst>
            </p:cNvPr>
            <p:cNvSpPr>
              <a:spLocks/>
            </p:cNvSpPr>
            <p:nvPr/>
          </p:nvSpPr>
          <p:spPr bwMode="auto">
            <a:xfrm>
              <a:off x="7010400" y="1096963"/>
              <a:ext cx="112712" cy="26987"/>
            </a:xfrm>
            <a:custGeom>
              <a:avLst/>
              <a:gdLst>
                <a:gd name="T0" fmla="*/ 62 w 71"/>
                <a:gd name="T1" fmla="*/ 17 h 17"/>
                <a:gd name="T2" fmla="*/ 9 w 71"/>
                <a:gd name="T3" fmla="*/ 17 h 17"/>
                <a:gd name="T4" fmla="*/ 5 w 71"/>
                <a:gd name="T5" fmla="*/ 17 h 17"/>
                <a:gd name="T6" fmla="*/ 3 w 71"/>
                <a:gd name="T7" fmla="*/ 15 h 17"/>
                <a:gd name="T8" fmla="*/ 0 w 71"/>
                <a:gd name="T9" fmla="*/ 13 h 17"/>
                <a:gd name="T10" fmla="*/ 0 w 71"/>
                <a:gd name="T11" fmla="*/ 9 h 17"/>
                <a:gd name="T12" fmla="*/ 0 w 71"/>
                <a:gd name="T13" fmla="*/ 6 h 17"/>
                <a:gd name="T14" fmla="*/ 3 w 71"/>
                <a:gd name="T15" fmla="*/ 3 h 17"/>
                <a:gd name="T16" fmla="*/ 5 w 71"/>
                <a:gd name="T17" fmla="*/ 1 h 17"/>
                <a:gd name="T18" fmla="*/ 9 w 71"/>
                <a:gd name="T19" fmla="*/ 0 h 17"/>
                <a:gd name="T20" fmla="*/ 62 w 71"/>
                <a:gd name="T21" fmla="*/ 0 h 17"/>
                <a:gd name="T22" fmla="*/ 66 w 71"/>
                <a:gd name="T23" fmla="*/ 1 h 17"/>
                <a:gd name="T24" fmla="*/ 68 w 71"/>
                <a:gd name="T25" fmla="*/ 3 h 17"/>
                <a:gd name="T26" fmla="*/ 71 w 71"/>
                <a:gd name="T27" fmla="*/ 6 h 17"/>
                <a:gd name="T28" fmla="*/ 71 w 71"/>
                <a:gd name="T29" fmla="*/ 9 h 17"/>
                <a:gd name="T30" fmla="*/ 71 w 71"/>
                <a:gd name="T31" fmla="*/ 13 h 17"/>
                <a:gd name="T32" fmla="*/ 68 w 71"/>
                <a:gd name="T33" fmla="*/ 15 h 17"/>
                <a:gd name="T34" fmla="*/ 66 w 71"/>
                <a:gd name="T35" fmla="*/ 17 h 17"/>
                <a:gd name="T36" fmla="*/ 62 w 71"/>
                <a:gd name="T3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 h="17">
                  <a:moveTo>
                    <a:pt x="62" y="17"/>
                  </a:moveTo>
                  <a:lnTo>
                    <a:pt x="9" y="17"/>
                  </a:lnTo>
                  <a:lnTo>
                    <a:pt x="5" y="17"/>
                  </a:lnTo>
                  <a:lnTo>
                    <a:pt x="3" y="15"/>
                  </a:lnTo>
                  <a:lnTo>
                    <a:pt x="0" y="13"/>
                  </a:lnTo>
                  <a:lnTo>
                    <a:pt x="0" y="9"/>
                  </a:lnTo>
                  <a:lnTo>
                    <a:pt x="0" y="6"/>
                  </a:lnTo>
                  <a:lnTo>
                    <a:pt x="3" y="3"/>
                  </a:lnTo>
                  <a:lnTo>
                    <a:pt x="5" y="1"/>
                  </a:lnTo>
                  <a:lnTo>
                    <a:pt x="9" y="0"/>
                  </a:lnTo>
                  <a:lnTo>
                    <a:pt x="62" y="0"/>
                  </a:lnTo>
                  <a:lnTo>
                    <a:pt x="66" y="1"/>
                  </a:lnTo>
                  <a:lnTo>
                    <a:pt x="68" y="3"/>
                  </a:lnTo>
                  <a:lnTo>
                    <a:pt x="71" y="6"/>
                  </a:lnTo>
                  <a:lnTo>
                    <a:pt x="71" y="9"/>
                  </a:lnTo>
                  <a:lnTo>
                    <a:pt x="71" y="13"/>
                  </a:lnTo>
                  <a:lnTo>
                    <a:pt x="68" y="15"/>
                  </a:lnTo>
                  <a:lnTo>
                    <a:pt x="66" y="17"/>
                  </a:lnTo>
                  <a:lnTo>
                    <a:pt x="62" y="17"/>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4" name="Freeform 20">
              <a:extLst>
                <a:ext uri="{FF2B5EF4-FFF2-40B4-BE49-F238E27FC236}">
                  <a16:creationId xmlns:a16="http://schemas.microsoft.com/office/drawing/2014/main" id="{F965A8C2-67D5-45F0-85AB-F2962CE80F6B}"/>
                </a:ext>
              </a:extLst>
            </p:cNvPr>
            <p:cNvSpPr>
              <a:spLocks/>
            </p:cNvSpPr>
            <p:nvPr/>
          </p:nvSpPr>
          <p:spPr bwMode="auto">
            <a:xfrm>
              <a:off x="6716713" y="746125"/>
              <a:ext cx="26987" cy="84137"/>
            </a:xfrm>
            <a:custGeom>
              <a:avLst/>
              <a:gdLst>
                <a:gd name="T0" fmla="*/ 8 w 17"/>
                <a:gd name="T1" fmla="*/ 53 h 53"/>
                <a:gd name="T2" fmla="*/ 4 w 17"/>
                <a:gd name="T3" fmla="*/ 53 h 53"/>
                <a:gd name="T4" fmla="*/ 2 w 17"/>
                <a:gd name="T5" fmla="*/ 50 h 53"/>
                <a:gd name="T6" fmla="*/ 0 w 17"/>
                <a:gd name="T7" fmla="*/ 48 h 53"/>
                <a:gd name="T8" fmla="*/ 0 w 17"/>
                <a:gd name="T9" fmla="*/ 44 h 53"/>
                <a:gd name="T10" fmla="*/ 0 w 17"/>
                <a:gd name="T11" fmla="*/ 9 h 53"/>
                <a:gd name="T12" fmla="*/ 0 w 17"/>
                <a:gd name="T13" fmla="*/ 5 h 53"/>
                <a:gd name="T14" fmla="*/ 2 w 17"/>
                <a:gd name="T15" fmla="*/ 3 h 53"/>
                <a:gd name="T16" fmla="*/ 4 w 17"/>
                <a:gd name="T17" fmla="*/ 0 h 53"/>
                <a:gd name="T18" fmla="*/ 8 w 17"/>
                <a:gd name="T19" fmla="*/ 0 h 53"/>
                <a:gd name="T20" fmla="*/ 11 w 17"/>
                <a:gd name="T21" fmla="*/ 0 h 53"/>
                <a:gd name="T22" fmla="*/ 14 w 17"/>
                <a:gd name="T23" fmla="*/ 3 h 53"/>
                <a:gd name="T24" fmla="*/ 16 w 17"/>
                <a:gd name="T25" fmla="*/ 5 h 53"/>
                <a:gd name="T26" fmla="*/ 17 w 17"/>
                <a:gd name="T27" fmla="*/ 9 h 53"/>
                <a:gd name="T28" fmla="*/ 17 w 17"/>
                <a:gd name="T29" fmla="*/ 44 h 53"/>
                <a:gd name="T30" fmla="*/ 16 w 17"/>
                <a:gd name="T31" fmla="*/ 48 h 53"/>
                <a:gd name="T32" fmla="*/ 14 w 17"/>
                <a:gd name="T33" fmla="*/ 50 h 53"/>
                <a:gd name="T34" fmla="*/ 11 w 17"/>
                <a:gd name="T35" fmla="*/ 53 h 53"/>
                <a:gd name="T36" fmla="*/ 8 w 17"/>
                <a:gd name="T37"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53">
                  <a:moveTo>
                    <a:pt x="8" y="53"/>
                  </a:moveTo>
                  <a:lnTo>
                    <a:pt x="4" y="53"/>
                  </a:lnTo>
                  <a:lnTo>
                    <a:pt x="2" y="50"/>
                  </a:lnTo>
                  <a:lnTo>
                    <a:pt x="0" y="48"/>
                  </a:lnTo>
                  <a:lnTo>
                    <a:pt x="0" y="44"/>
                  </a:lnTo>
                  <a:lnTo>
                    <a:pt x="0" y="9"/>
                  </a:lnTo>
                  <a:lnTo>
                    <a:pt x="0" y="5"/>
                  </a:lnTo>
                  <a:lnTo>
                    <a:pt x="2" y="3"/>
                  </a:lnTo>
                  <a:lnTo>
                    <a:pt x="4" y="0"/>
                  </a:lnTo>
                  <a:lnTo>
                    <a:pt x="8" y="0"/>
                  </a:lnTo>
                  <a:lnTo>
                    <a:pt x="11" y="0"/>
                  </a:lnTo>
                  <a:lnTo>
                    <a:pt x="14" y="3"/>
                  </a:lnTo>
                  <a:lnTo>
                    <a:pt x="16" y="5"/>
                  </a:lnTo>
                  <a:lnTo>
                    <a:pt x="17" y="9"/>
                  </a:lnTo>
                  <a:lnTo>
                    <a:pt x="17" y="44"/>
                  </a:lnTo>
                  <a:lnTo>
                    <a:pt x="16" y="48"/>
                  </a:lnTo>
                  <a:lnTo>
                    <a:pt x="14" y="50"/>
                  </a:lnTo>
                  <a:lnTo>
                    <a:pt x="11" y="53"/>
                  </a:lnTo>
                  <a:lnTo>
                    <a:pt x="8" y="53"/>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5" name="Freeform 21">
              <a:extLst>
                <a:ext uri="{FF2B5EF4-FFF2-40B4-BE49-F238E27FC236}">
                  <a16:creationId xmlns:a16="http://schemas.microsoft.com/office/drawing/2014/main" id="{F1F59B52-10C2-4A59-9DA5-8964E333624A}"/>
                </a:ext>
              </a:extLst>
            </p:cNvPr>
            <p:cNvSpPr>
              <a:spLocks/>
            </p:cNvSpPr>
            <p:nvPr/>
          </p:nvSpPr>
          <p:spPr bwMode="auto">
            <a:xfrm>
              <a:off x="6546850" y="804863"/>
              <a:ext cx="49212" cy="65087"/>
            </a:xfrm>
            <a:custGeom>
              <a:avLst/>
              <a:gdLst>
                <a:gd name="T0" fmla="*/ 22 w 31"/>
                <a:gd name="T1" fmla="*/ 41 h 41"/>
                <a:gd name="T2" fmla="*/ 20 w 31"/>
                <a:gd name="T3" fmla="*/ 41 h 41"/>
                <a:gd name="T4" fmla="*/ 16 w 31"/>
                <a:gd name="T5" fmla="*/ 38 h 41"/>
                <a:gd name="T6" fmla="*/ 15 w 31"/>
                <a:gd name="T7" fmla="*/ 36 h 41"/>
                <a:gd name="T8" fmla="*/ 2 w 31"/>
                <a:gd name="T9" fmla="*/ 13 h 41"/>
                <a:gd name="T10" fmla="*/ 0 w 31"/>
                <a:gd name="T11" fmla="*/ 10 h 41"/>
                <a:gd name="T12" fmla="*/ 0 w 31"/>
                <a:gd name="T13" fmla="*/ 6 h 41"/>
                <a:gd name="T14" fmla="*/ 2 w 31"/>
                <a:gd name="T15" fmla="*/ 4 h 41"/>
                <a:gd name="T16" fmla="*/ 4 w 31"/>
                <a:gd name="T17" fmla="*/ 1 h 41"/>
                <a:gd name="T18" fmla="*/ 8 w 31"/>
                <a:gd name="T19" fmla="*/ 0 h 41"/>
                <a:gd name="T20" fmla="*/ 11 w 31"/>
                <a:gd name="T21" fmla="*/ 0 h 41"/>
                <a:gd name="T22" fmla="*/ 14 w 31"/>
                <a:gd name="T23" fmla="*/ 1 h 41"/>
                <a:gd name="T24" fmla="*/ 16 w 31"/>
                <a:gd name="T25" fmla="*/ 5 h 41"/>
                <a:gd name="T26" fmla="*/ 30 w 31"/>
                <a:gd name="T27" fmla="*/ 28 h 41"/>
                <a:gd name="T28" fmla="*/ 31 w 31"/>
                <a:gd name="T29" fmla="*/ 31 h 41"/>
                <a:gd name="T30" fmla="*/ 30 w 31"/>
                <a:gd name="T31" fmla="*/ 35 h 41"/>
                <a:gd name="T32" fmla="*/ 29 w 31"/>
                <a:gd name="T33" fmla="*/ 37 h 41"/>
                <a:gd name="T34" fmla="*/ 27 w 31"/>
                <a:gd name="T35" fmla="*/ 39 h 41"/>
                <a:gd name="T36" fmla="*/ 24 w 31"/>
                <a:gd name="T37" fmla="*/ 41 h 41"/>
                <a:gd name="T38" fmla="*/ 22 w 31"/>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1">
                  <a:moveTo>
                    <a:pt x="22" y="41"/>
                  </a:moveTo>
                  <a:lnTo>
                    <a:pt x="20" y="41"/>
                  </a:lnTo>
                  <a:lnTo>
                    <a:pt x="16" y="38"/>
                  </a:lnTo>
                  <a:lnTo>
                    <a:pt x="15" y="36"/>
                  </a:lnTo>
                  <a:lnTo>
                    <a:pt x="2" y="13"/>
                  </a:lnTo>
                  <a:lnTo>
                    <a:pt x="0" y="10"/>
                  </a:lnTo>
                  <a:lnTo>
                    <a:pt x="0" y="6"/>
                  </a:lnTo>
                  <a:lnTo>
                    <a:pt x="2" y="4"/>
                  </a:lnTo>
                  <a:lnTo>
                    <a:pt x="4" y="1"/>
                  </a:lnTo>
                  <a:lnTo>
                    <a:pt x="8" y="0"/>
                  </a:lnTo>
                  <a:lnTo>
                    <a:pt x="11" y="0"/>
                  </a:lnTo>
                  <a:lnTo>
                    <a:pt x="14" y="1"/>
                  </a:lnTo>
                  <a:lnTo>
                    <a:pt x="16" y="5"/>
                  </a:lnTo>
                  <a:lnTo>
                    <a:pt x="30" y="28"/>
                  </a:lnTo>
                  <a:lnTo>
                    <a:pt x="31" y="31"/>
                  </a:lnTo>
                  <a:lnTo>
                    <a:pt x="30" y="35"/>
                  </a:lnTo>
                  <a:lnTo>
                    <a:pt x="29" y="37"/>
                  </a:lnTo>
                  <a:lnTo>
                    <a:pt x="27" y="39"/>
                  </a:lnTo>
                  <a:lnTo>
                    <a:pt x="24" y="41"/>
                  </a:lnTo>
                  <a:lnTo>
                    <a:pt x="22" y="41"/>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6" name="Freeform 22">
              <a:extLst>
                <a:ext uri="{FF2B5EF4-FFF2-40B4-BE49-F238E27FC236}">
                  <a16:creationId xmlns:a16="http://schemas.microsoft.com/office/drawing/2014/main" id="{BF5FFAC1-DEDD-47F6-9A43-E93FE7E388C4}"/>
                </a:ext>
              </a:extLst>
            </p:cNvPr>
            <p:cNvSpPr>
              <a:spLocks/>
            </p:cNvSpPr>
            <p:nvPr/>
          </p:nvSpPr>
          <p:spPr bwMode="auto">
            <a:xfrm>
              <a:off x="6862763" y="804863"/>
              <a:ext cx="49212" cy="65087"/>
            </a:xfrm>
            <a:custGeom>
              <a:avLst/>
              <a:gdLst>
                <a:gd name="T0" fmla="*/ 9 w 31"/>
                <a:gd name="T1" fmla="*/ 41 h 41"/>
                <a:gd name="T2" fmla="*/ 6 w 31"/>
                <a:gd name="T3" fmla="*/ 41 h 41"/>
                <a:gd name="T4" fmla="*/ 5 w 31"/>
                <a:gd name="T5" fmla="*/ 39 h 41"/>
                <a:gd name="T6" fmla="*/ 2 w 31"/>
                <a:gd name="T7" fmla="*/ 37 h 41"/>
                <a:gd name="T8" fmla="*/ 0 w 31"/>
                <a:gd name="T9" fmla="*/ 35 h 41"/>
                <a:gd name="T10" fmla="*/ 0 w 31"/>
                <a:gd name="T11" fmla="*/ 31 h 41"/>
                <a:gd name="T12" fmla="*/ 2 w 31"/>
                <a:gd name="T13" fmla="*/ 28 h 41"/>
                <a:gd name="T14" fmla="*/ 15 w 31"/>
                <a:gd name="T15" fmla="*/ 5 h 41"/>
                <a:gd name="T16" fmla="*/ 17 w 31"/>
                <a:gd name="T17" fmla="*/ 1 h 41"/>
                <a:gd name="T18" fmla="*/ 19 w 31"/>
                <a:gd name="T19" fmla="*/ 0 h 41"/>
                <a:gd name="T20" fmla="*/ 23 w 31"/>
                <a:gd name="T21" fmla="*/ 0 h 41"/>
                <a:gd name="T22" fmla="*/ 27 w 31"/>
                <a:gd name="T23" fmla="*/ 1 h 41"/>
                <a:gd name="T24" fmla="*/ 29 w 31"/>
                <a:gd name="T25" fmla="*/ 4 h 41"/>
                <a:gd name="T26" fmla="*/ 31 w 31"/>
                <a:gd name="T27" fmla="*/ 6 h 41"/>
                <a:gd name="T28" fmla="*/ 31 w 31"/>
                <a:gd name="T29" fmla="*/ 10 h 41"/>
                <a:gd name="T30" fmla="*/ 30 w 31"/>
                <a:gd name="T31" fmla="*/ 13 h 41"/>
                <a:gd name="T32" fmla="*/ 17 w 31"/>
                <a:gd name="T33" fmla="*/ 36 h 41"/>
                <a:gd name="T34" fmla="*/ 15 w 31"/>
                <a:gd name="T35" fmla="*/ 38 h 41"/>
                <a:gd name="T36" fmla="*/ 12 w 31"/>
                <a:gd name="T37" fmla="*/ 41 h 41"/>
                <a:gd name="T38" fmla="*/ 9 w 31"/>
                <a:gd name="T39"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1">
                  <a:moveTo>
                    <a:pt x="9" y="41"/>
                  </a:moveTo>
                  <a:lnTo>
                    <a:pt x="6" y="41"/>
                  </a:lnTo>
                  <a:lnTo>
                    <a:pt x="5" y="39"/>
                  </a:lnTo>
                  <a:lnTo>
                    <a:pt x="2" y="37"/>
                  </a:lnTo>
                  <a:lnTo>
                    <a:pt x="0" y="35"/>
                  </a:lnTo>
                  <a:lnTo>
                    <a:pt x="0" y="31"/>
                  </a:lnTo>
                  <a:lnTo>
                    <a:pt x="2" y="28"/>
                  </a:lnTo>
                  <a:lnTo>
                    <a:pt x="15" y="5"/>
                  </a:lnTo>
                  <a:lnTo>
                    <a:pt x="17" y="1"/>
                  </a:lnTo>
                  <a:lnTo>
                    <a:pt x="19" y="0"/>
                  </a:lnTo>
                  <a:lnTo>
                    <a:pt x="23" y="0"/>
                  </a:lnTo>
                  <a:lnTo>
                    <a:pt x="27" y="1"/>
                  </a:lnTo>
                  <a:lnTo>
                    <a:pt x="29" y="4"/>
                  </a:lnTo>
                  <a:lnTo>
                    <a:pt x="31" y="6"/>
                  </a:lnTo>
                  <a:lnTo>
                    <a:pt x="31" y="10"/>
                  </a:lnTo>
                  <a:lnTo>
                    <a:pt x="30" y="13"/>
                  </a:lnTo>
                  <a:lnTo>
                    <a:pt x="17" y="36"/>
                  </a:lnTo>
                  <a:lnTo>
                    <a:pt x="15" y="38"/>
                  </a:lnTo>
                  <a:lnTo>
                    <a:pt x="12" y="41"/>
                  </a:lnTo>
                  <a:lnTo>
                    <a:pt x="9" y="41"/>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7" name="Freeform 23">
              <a:extLst>
                <a:ext uri="{FF2B5EF4-FFF2-40B4-BE49-F238E27FC236}">
                  <a16:creationId xmlns:a16="http://schemas.microsoft.com/office/drawing/2014/main" id="{980BA7C8-FBC7-4BD7-A5E6-594DF1C9CF79}"/>
                </a:ext>
              </a:extLst>
            </p:cNvPr>
            <p:cNvSpPr>
              <a:spLocks/>
            </p:cNvSpPr>
            <p:nvPr/>
          </p:nvSpPr>
          <p:spPr bwMode="auto">
            <a:xfrm>
              <a:off x="6397625" y="914400"/>
              <a:ext cx="88900" cy="63500"/>
            </a:xfrm>
            <a:custGeom>
              <a:avLst/>
              <a:gdLst>
                <a:gd name="T0" fmla="*/ 48 w 56"/>
                <a:gd name="T1" fmla="*/ 40 h 40"/>
                <a:gd name="T2" fmla="*/ 46 w 56"/>
                <a:gd name="T3" fmla="*/ 40 h 40"/>
                <a:gd name="T4" fmla="*/ 43 w 56"/>
                <a:gd name="T5" fmla="*/ 38 h 40"/>
                <a:gd name="T6" fmla="*/ 5 w 56"/>
                <a:gd name="T7" fmla="*/ 17 h 40"/>
                <a:gd name="T8" fmla="*/ 3 w 56"/>
                <a:gd name="T9" fmla="*/ 15 h 40"/>
                <a:gd name="T10" fmla="*/ 2 w 56"/>
                <a:gd name="T11" fmla="*/ 11 h 40"/>
                <a:gd name="T12" fmla="*/ 0 w 56"/>
                <a:gd name="T13" fmla="*/ 7 h 40"/>
                <a:gd name="T14" fmla="*/ 2 w 56"/>
                <a:gd name="T15" fmla="*/ 4 h 40"/>
                <a:gd name="T16" fmla="*/ 4 w 56"/>
                <a:gd name="T17" fmla="*/ 1 h 40"/>
                <a:gd name="T18" fmla="*/ 8 w 56"/>
                <a:gd name="T19" fmla="*/ 0 h 40"/>
                <a:gd name="T20" fmla="*/ 11 w 56"/>
                <a:gd name="T21" fmla="*/ 0 h 40"/>
                <a:gd name="T22" fmla="*/ 15 w 56"/>
                <a:gd name="T23" fmla="*/ 1 h 40"/>
                <a:gd name="T24" fmla="*/ 53 w 56"/>
                <a:gd name="T25" fmla="*/ 23 h 40"/>
                <a:gd name="T26" fmla="*/ 55 w 56"/>
                <a:gd name="T27" fmla="*/ 25 h 40"/>
                <a:gd name="T28" fmla="*/ 56 w 56"/>
                <a:gd name="T29" fmla="*/ 29 h 40"/>
                <a:gd name="T30" fmla="*/ 56 w 56"/>
                <a:gd name="T31" fmla="*/ 32 h 40"/>
                <a:gd name="T32" fmla="*/ 55 w 56"/>
                <a:gd name="T33" fmla="*/ 35 h 40"/>
                <a:gd name="T34" fmla="*/ 54 w 56"/>
                <a:gd name="T35" fmla="*/ 38 h 40"/>
                <a:gd name="T36" fmla="*/ 52 w 56"/>
                <a:gd name="T37" fmla="*/ 40 h 40"/>
                <a:gd name="T38" fmla="*/ 48 w 56"/>
                <a:gd name="T3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 h="40">
                  <a:moveTo>
                    <a:pt x="48" y="40"/>
                  </a:moveTo>
                  <a:lnTo>
                    <a:pt x="46" y="40"/>
                  </a:lnTo>
                  <a:lnTo>
                    <a:pt x="43" y="38"/>
                  </a:lnTo>
                  <a:lnTo>
                    <a:pt x="5" y="17"/>
                  </a:lnTo>
                  <a:lnTo>
                    <a:pt x="3" y="15"/>
                  </a:lnTo>
                  <a:lnTo>
                    <a:pt x="2" y="11"/>
                  </a:lnTo>
                  <a:lnTo>
                    <a:pt x="0" y="7"/>
                  </a:lnTo>
                  <a:lnTo>
                    <a:pt x="2" y="4"/>
                  </a:lnTo>
                  <a:lnTo>
                    <a:pt x="4" y="1"/>
                  </a:lnTo>
                  <a:lnTo>
                    <a:pt x="8" y="0"/>
                  </a:lnTo>
                  <a:lnTo>
                    <a:pt x="11" y="0"/>
                  </a:lnTo>
                  <a:lnTo>
                    <a:pt x="15" y="1"/>
                  </a:lnTo>
                  <a:lnTo>
                    <a:pt x="53" y="23"/>
                  </a:lnTo>
                  <a:lnTo>
                    <a:pt x="55" y="25"/>
                  </a:lnTo>
                  <a:lnTo>
                    <a:pt x="56" y="29"/>
                  </a:lnTo>
                  <a:lnTo>
                    <a:pt x="56" y="32"/>
                  </a:lnTo>
                  <a:lnTo>
                    <a:pt x="55" y="35"/>
                  </a:lnTo>
                  <a:lnTo>
                    <a:pt x="54" y="38"/>
                  </a:lnTo>
                  <a:lnTo>
                    <a:pt x="52" y="40"/>
                  </a:lnTo>
                  <a:lnTo>
                    <a:pt x="48" y="4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8" name="Freeform 24">
              <a:extLst>
                <a:ext uri="{FF2B5EF4-FFF2-40B4-BE49-F238E27FC236}">
                  <a16:creationId xmlns:a16="http://schemas.microsoft.com/office/drawing/2014/main" id="{1C5B0475-0448-4A71-B07B-FBA0D63F160F}"/>
                </a:ext>
              </a:extLst>
            </p:cNvPr>
            <p:cNvSpPr>
              <a:spLocks/>
            </p:cNvSpPr>
            <p:nvPr/>
          </p:nvSpPr>
          <p:spPr bwMode="auto">
            <a:xfrm>
              <a:off x="6970713" y="1244600"/>
              <a:ext cx="88900" cy="63500"/>
            </a:xfrm>
            <a:custGeom>
              <a:avLst/>
              <a:gdLst>
                <a:gd name="T0" fmla="*/ 48 w 56"/>
                <a:gd name="T1" fmla="*/ 40 h 40"/>
                <a:gd name="T2" fmla="*/ 46 w 56"/>
                <a:gd name="T3" fmla="*/ 40 h 40"/>
                <a:gd name="T4" fmla="*/ 43 w 56"/>
                <a:gd name="T5" fmla="*/ 39 h 40"/>
                <a:gd name="T6" fmla="*/ 5 w 56"/>
                <a:gd name="T7" fmla="*/ 16 h 40"/>
                <a:gd name="T8" fmla="*/ 2 w 56"/>
                <a:gd name="T9" fmla="*/ 14 h 40"/>
                <a:gd name="T10" fmla="*/ 0 w 56"/>
                <a:gd name="T11" fmla="*/ 11 h 40"/>
                <a:gd name="T12" fmla="*/ 0 w 56"/>
                <a:gd name="T13" fmla="*/ 8 h 40"/>
                <a:gd name="T14" fmla="*/ 2 w 56"/>
                <a:gd name="T15" fmla="*/ 4 h 40"/>
                <a:gd name="T16" fmla="*/ 4 w 56"/>
                <a:gd name="T17" fmla="*/ 2 h 40"/>
                <a:gd name="T18" fmla="*/ 6 w 56"/>
                <a:gd name="T19" fmla="*/ 1 h 40"/>
                <a:gd name="T20" fmla="*/ 10 w 56"/>
                <a:gd name="T21" fmla="*/ 0 h 40"/>
                <a:gd name="T22" fmla="*/ 13 w 56"/>
                <a:gd name="T23" fmla="*/ 1 h 40"/>
                <a:gd name="T24" fmla="*/ 52 w 56"/>
                <a:gd name="T25" fmla="*/ 23 h 40"/>
                <a:gd name="T26" fmla="*/ 54 w 56"/>
                <a:gd name="T27" fmla="*/ 26 h 40"/>
                <a:gd name="T28" fmla="*/ 56 w 56"/>
                <a:gd name="T29" fmla="*/ 29 h 40"/>
                <a:gd name="T30" fmla="*/ 56 w 56"/>
                <a:gd name="T31" fmla="*/ 32 h 40"/>
                <a:gd name="T32" fmla="*/ 55 w 56"/>
                <a:gd name="T33" fmla="*/ 35 h 40"/>
                <a:gd name="T34" fmla="*/ 53 w 56"/>
                <a:gd name="T35" fmla="*/ 38 h 40"/>
                <a:gd name="T36" fmla="*/ 50 w 56"/>
                <a:gd name="T37" fmla="*/ 39 h 40"/>
                <a:gd name="T38" fmla="*/ 48 w 56"/>
                <a:gd name="T3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 h="40">
                  <a:moveTo>
                    <a:pt x="48" y="40"/>
                  </a:moveTo>
                  <a:lnTo>
                    <a:pt x="46" y="40"/>
                  </a:lnTo>
                  <a:lnTo>
                    <a:pt x="43" y="39"/>
                  </a:lnTo>
                  <a:lnTo>
                    <a:pt x="5" y="16"/>
                  </a:lnTo>
                  <a:lnTo>
                    <a:pt x="2" y="14"/>
                  </a:lnTo>
                  <a:lnTo>
                    <a:pt x="0" y="11"/>
                  </a:lnTo>
                  <a:lnTo>
                    <a:pt x="0" y="8"/>
                  </a:lnTo>
                  <a:lnTo>
                    <a:pt x="2" y="4"/>
                  </a:lnTo>
                  <a:lnTo>
                    <a:pt x="4" y="2"/>
                  </a:lnTo>
                  <a:lnTo>
                    <a:pt x="6" y="1"/>
                  </a:lnTo>
                  <a:lnTo>
                    <a:pt x="10" y="0"/>
                  </a:lnTo>
                  <a:lnTo>
                    <a:pt x="13" y="1"/>
                  </a:lnTo>
                  <a:lnTo>
                    <a:pt x="52" y="23"/>
                  </a:lnTo>
                  <a:lnTo>
                    <a:pt x="54" y="26"/>
                  </a:lnTo>
                  <a:lnTo>
                    <a:pt x="56" y="29"/>
                  </a:lnTo>
                  <a:lnTo>
                    <a:pt x="56" y="32"/>
                  </a:lnTo>
                  <a:lnTo>
                    <a:pt x="55" y="35"/>
                  </a:lnTo>
                  <a:lnTo>
                    <a:pt x="53" y="38"/>
                  </a:lnTo>
                  <a:lnTo>
                    <a:pt x="50" y="39"/>
                  </a:lnTo>
                  <a:lnTo>
                    <a:pt x="48" y="4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49" name="Freeform 25">
              <a:extLst>
                <a:ext uri="{FF2B5EF4-FFF2-40B4-BE49-F238E27FC236}">
                  <a16:creationId xmlns:a16="http://schemas.microsoft.com/office/drawing/2014/main" id="{10995FB0-8052-4F92-9A1D-F0EBB7AEC54F}"/>
                </a:ext>
              </a:extLst>
            </p:cNvPr>
            <p:cNvSpPr>
              <a:spLocks/>
            </p:cNvSpPr>
            <p:nvPr/>
          </p:nvSpPr>
          <p:spPr bwMode="auto">
            <a:xfrm>
              <a:off x="6397625" y="1244600"/>
              <a:ext cx="88900" cy="63500"/>
            </a:xfrm>
            <a:custGeom>
              <a:avLst/>
              <a:gdLst>
                <a:gd name="T0" fmla="*/ 10 w 56"/>
                <a:gd name="T1" fmla="*/ 40 h 40"/>
                <a:gd name="T2" fmla="*/ 6 w 56"/>
                <a:gd name="T3" fmla="*/ 39 h 40"/>
                <a:gd name="T4" fmla="*/ 4 w 56"/>
                <a:gd name="T5" fmla="*/ 38 h 40"/>
                <a:gd name="T6" fmla="*/ 2 w 56"/>
                <a:gd name="T7" fmla="*/ 35 h 40"/>
                <a:gd name="T8" fmla="*/ 0 w 56"/>
                <a:gd name="T9" fmla="*/ 32 h 40"/>
                <a:gd name="T10" fmla="*/ 2 w 56"/>
                <a:gd name="T11" fmla="*/ 29 h 40"/>
                <a:gd name="T12" fmla="*/ 3 w 56"/>
                <a:gd name="T13" fmla="*/ 26 h 40"/>
                <a:gd name="T14" fmla="*/ 5 w 56"/>
                <a:gd name="T15" fmla="*/ 23 h 40"/>
                <a:gd name="T16" fmla="*/ 43 w 56"/>
                <a:gd name="T17" fmla="*/ 1 h 40"/>
                <a:gd name="T18" fmla="*/ 47 w 56"/>
                <a:gd name="T19" fmla="*/ 0 h 40"/>
                <a:gd name="T20" fmla="*/ 50 w 56"/>
                <a:gd name="T21" fmla="*/ 1 h 40"/>
                <a:gd name="T22" fmla="*/ 54 w 56"/>
                <a:gd name="T23" fmla="*/ 2 h 40"/>
                <a:gd name="T24" fmla="*/ 55 w 56"/>
                <a:gd name="T25" fmla="*/ 4 h 40"/>
                <a:gd name="T26" fmla="*/ 56 w 56"/>
                <a:gd name="T27" fmla="*/ 8 h 40"/>
                <a:gd name="T28" fmla="*/ 56 w 56"/>
                <a:gd name="T29" fmla="*/ 11 h 40"/>
                <a:gd name="T30" fmla="*/ 55 w 56"/>
                <a:gd name="T31" fmla="*/ 14 h 40"/>
                <a:gd name="T32" fmla="*/ 53 w 56"/>
                <a:gd name="T33" fmla="*/ 16 h 40"/>
                <a:gd name="T34" fmla="*/ 15 w 56"/>
                <a:gd name="T35" fmla="*/ 39 h 40"/>
                <a:gd name="T36" fmla="*/ 12 w 56"/>
                <a:gd name="T37" fmla="*/ 40 h 40"/>
                <a:gd name="T38" fmla="*/ 10 w 56"/>
                <a:gd name="T3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 h="40">
                  <a:moveTo>
                    <a:pt x="10" y="40"/>
                  </a:moveTo>
                  <a:lnTo>
                    <a:pt x="6" y="39"/>
                  </a:lnTo>
                  <a:lnTo>
                    <a:pt x="4" y="38"/>
                  </a:lnTo>
                  <a:lnTo>
                    <a:pt x="2" y="35"/>
                  </a:lnTo>
                  <a:lnTo>
                    <a:pt x="0" y="32"/>
                  </a:lnTo>
                  <a:lnTo>
                    <a:pt x="2" y="29"/>
                  </a:lnTo>
                  <a:lnTo>
                    <a:pt x="3" y="26"/>
                  </a:lnTo>
                  <a:lnTo>
                    <a:pt x="5" y="23"/>
                  </a:lnTo>
                  <a:lnTo>
                    <a:pt x="43" y="1"/>
                  </a:lnTo>
                  <a:lnTo>
                    <a:pt x="47" y="0"/>
                  </a:lnTo>
                  <a:lnTo>
                    <a:pt x="50" y="1"/>
                  </a:lnTo>
                  <a:lnTo>
                    <a:pt x="54" y="2"/>
                  </a:lnTo>
                  <a:lnTo>
                    <a:pt x="55" y="4"/>
                  </a:lnTo>
                  <a:lnTo>
                    <a:pt x="56" y="8"/>
                  </a:lnTo>
                  <a:lnTo>
                    <a:pt x="56" y="11"/>
                  </a:lnTo>
                  <a:lnTo>
                    <a:pt x="55" y="14"/>
                  </a:lnTo>
                  <a:lnTo>
                    <a:pt x="53" y="16"/>
                  </a:lnTo>
                  <a:lnTo>
                    <a:pt x="15" y="39"/>
                  </a:lnTo>
                  <a:lnTo>
                    <a:pt x="12" y="40"/>
                  </a:lnTo>
                  <a:lnTo>
                    <a:pt x="10" y="4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0" name="Freeform 26">
              <a:extLst>
                <a:ext uri="{FF2B5EF4-FFF2-40B4-BE49-F238E27FC236}">
                  <a16:creationId xmlns:a16="http://schemas.microsoft.com/office/drawing/2014/main" id="{7C0076C4-1217-44AF-85B2-0DE1E040D354}"/>
                </a:ext>
              </a:extLst>
            </p:cNvPr>
            <p:cNvSpPr>
              <a:spLocks/>
            </p:cNvSpPr>
            <p:nvPr/>
          </p:nvSpPr>
          <p:spPr bwMode="auto">
            <a:xfrm>
              <a:off x="6970713" y="914400"/>
              <a:ext cx="88900" cy="63500"/>
            </a:xfrm>
            <a:custGeom>
              <a:avLst/>
              <a:gdLst>
                <a:gd name="T0" fmla="*/ 9 w 56"/>
                <a:gd name="T1" fmla="*/ 40 h 40"/>
                <a:gd name="T2" fmla="*/ 6 w 56"/>
                <a:gd name="T3" fmla="*/ 40 h 40"/>
                <a:gd name="T4" fmla="*/ 4 w 56"/>
                <a:gd name="T5" fmla="*/ 38 h 40"/>
                <a:gd name="T6" fmla="*/ 2 w 56"/>
                <a:gd name="T7" fmla="*/ 35 h 40"/>
                <a:gd name="T8" fmla="*/ 0 w 56"/>
                <a:gd name="T9" fmla="*/ 32 h 40"/>
                <a:gd name="T10" fmla="*/ 0 w 56"/>
                <a:gd name="T11" fmla="*/ 29 h 40"/>
                <a:gd name="T12" fmla="*/ 2 w 56"/>
                <a:gd name="T13" fmla="*/ 25 h 40"/>
                <a:gd name="T14" fmla="*/ 5 w 56"/>
                <a:gd name="T15" fmla="*/ 23 h 40"/>
                <a:gd name="T16" fmla="*/ 43 w 56"/>
                <a:gd name="T17" fmla="*/ 1 h 40"/>
                <a:gd name="T18" fmla="*/ 47 w 56"/>
                <a:gd name="T19" fmla="*/ 0 h 40"/>
                <a:gd name="T20" fmla="*/ 49 w 56"/>
                <a:gd name="T21" fmla="*/ 0 h 40"/>
                <a:gd name="T22" fmla="*/ 53 w 56"/>
                <a:gd name="T23" fmla="*/ 1 h 40"/>
                <a:gd name="T24" fmla="*/ 55 w 56"/>
                <a:gd name="T25" fmla="*/ 4 h 40"/>
                <a:gd name="T26" fmla="*/ 56 w 56"/>
                <a:gd name="T27" fmla="*/ 7 h 40"/>
                <a:gd name="T28" fmla="*/ 56 w 56"/>
                <a:gd name="T29" fmla="*/ 11 h 40"/>
                <a:gd name="T30" fmla="*/ 54 w 56"/>
                <a:gd name="T31" fmla="*/ 15 h 40"/>
                <a:gd name="T32" fmla="*/ 52 w 56"/>
                <a:gd name="T33" fmla="*/ 17 h 40"/>
                <a:gd name="T34" fmla="*/ 13 w 56"/>
                <a:gd name="T35" fmla="*/ 38 h 40"/>
                <a:gd name="T36" fmla="*/ 11 w 56"/>
                <a:gd name="T37" fmla="*/ 40 h 40"/>
                <a:gd name="T38" fmla="*/ 9 w 56"/>
                <a:gd name="T3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 h="40">
                  <a:moveTo>
                    <a:pt x="9" y="40"/>
                  </a:moveTo>
                  <a:lnTo>
                    <a:pt x="6" y="40"/>
                  </a:lnTo>
                  <a:lnTo>
                    <a:pt x="4" y="38"/>
                  </a:lnTo>
                  <a:lnTo>
                    <a:pt x="2" y="35"/>
                  </a:lnTo>
                  <a:lnTo>
                    <a:pt x="0" y="32"/>
                  </a:lnTo>
                  <a:lnTo>
                    <a:pt x="0" y="29"/>
                  </a:lnTo>
                  <a:lnTo>
                    <a:pt x="2" y="25"/>
                  </a:lnTo>
                  <a:lnTo>
                    <a:pt x="5" y="23"/>
                  </a:lnTo>
                  <a:lnTo>
                    <a:pt x="43" y="1"/>
                  </a:lnTo>
                  <a:lnTo>
                    <a:pt x="47" y="0"/>
                  </a:lnTo>
                  <a:lnTo>
                    <a:pt x="49" y="0"/>
                  </a:lnTo>
                  <a:lnTo>
                    <a:pt x="53" y="1"/>
                  </a:lnTo>
                  <a:lnTo>
                    <a:pt x="55" y="4"/>
                  </a:lnTo>
                  <a:lnTo>
                    <a:pt x="56" y="7"/>
                  </a:lnTo>
                  <a:lnTo>
                    <a:pt x="56" y="11"/>
                  </a:lnTo>
                  <a:lnTo>
                    <a:pt x="54" y="15"/>
                  </a:lnTo>
                  <a:lnTo>
                    <a:pt x="52" y="17"/>
                  </a:lnTo>
                  <a:lnTo>
                    <a:pt x="13" y="38"/>
                  </a:lnTo>
                  <a:lnTo>
                    <a:pt x="11" y="40"/>
                  </a:lnTo>
                  <a:lnTo>
                    <a:pt x="9" y="4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grpSp>
      <p:sp>
        <p:nvSpPr>
          <p:cNvPr id="51" name="Freeform 42">
            <a:extLst>
              <a:ext uri="{FF2B5EF4-FFF2-40B4-BE49-F238E27FC236}">
                <a16:creationId xmlns:a16="http://schemas.microsoft.com/office/drawing/2014/main" id="{95DEC108-05EE-4350-9955-36AFE10C841C}"/>
              </a:ext>
            </a:extLst>
          </p:cNvPr>
          <p:cNvSpPr>
            <a:spLocks noEditPoints="1"/>
          </p:cNvSpPr>
          <p:nvPr/>
        </p:nvSpPr>
        <p:spPr bwMode="auto">
          <a:xfrm>
            <a:off x="4538369" y="2357708"/>
            <a:ext cx="667516" cy="534596"/>
          </a:xfrm>
          <a:custGeom>
            <a:avLst/>
            <a:gdLst>
              <a:gd name="T0" fmla="*/ 411 w 457"/>
              <a:gd name="T1" fmla="*/ 180 h 366"/>
              <a:gd name="T2" fmla="*/ 401 w 457"/>
              <a:gd name="T3" fmla="*/ 2 h 366"/>
              <a:gd name="T4" fmla="*/ 305 w 457"/>
              <a:gd name="T5" fmla="*/ 89 h 366"/>
              <a:gd name="T6" fmla="*/ 63 w 457"/>
              <a:gd name="T7" fmla="*/ 0 h 366"/>
              <a:gd name="T8" fmla="*/ 54 w 457"/>
              <a:gd name="T9" fmla="*/ 11 h 366"/>
              <a:gd name="T10" fmla="*/ 8 w 457"/>
              <a:gd name="T11" fmla="*/ 144 h 366"/>
              <a:gd name="T12" fmla="*/ 2 w 457"/>
              <a:gd name="T13" fmla="*/ 158 h 366"/>
              <a:gd name="T14" fmla="*/ 61 w 457"/>
              <a:gd name="T15" fmla="*/ 186 h 366"/>
              <a:gd name="T16" fmla="*/ 77 w 457"/>
              <a:gd name="T17" fmla="*/ 274 h 366"/>
              <a:gd name="T18" fmla="*/ 101 w 457"/>
              <a:gd name="T19" fmla="*/ 311 h 366"/>
              <a:gd name="T20" fmla="*/ 140 w 457"/>
              <a:gd name="T21" fmla="*/ 348 h 366"/>
              <a:gd name="T22" fmla="*/ 172 w 457"/>
              <a:gd name="T23" fmla="*/ 353 h 366"/>
              <a:gd name="T24" fmla="*/ 228 w 457"/>
              <a:gd name="T25" fmla="*/ 347 h 366"/>
              <a:gd name="T26" fmla="*/ 281 w 457"/>
              <a:gd name="T27" fmla="*/ 357 h 366"/>
              <a:gd name="T28" fmla="*/ 306 w 457"/>
              <a:gd name="T29" fmla="*/ 351 h 366"/>
              <a:gd name="T30" fmla="*/ 347 w 457"/>
              <a:gd name="T31" fmla="*/ 317 h 366"/>
              <a:gd name="T32" fmla="*/ 375 w 457"/>
              <a:gd name="T33" fmla="*/ 278 h 366"/>
              <a:gd name="T34" fmla="*/ 365 w 457"/>
              <a:gd name="T35" fmla="*/ 217 h 366"/>
              <a:gd name="T36" fmla="*/ 416 w 457"/>
              <a:gd name="T37" fmla="*/ 195 h 366"/>
              <a:gd name="T38" fmla="*/ 88 w 457"/>
              <a:gd name="T39" fmla="*/ 243 h 366"/>
              <a:gd name="T40" fmla="*/ 122 w 457"/>
              <a:gd name="T41" fmla="*/ 222 h 366"/>
              <a:gd name="T42" fmla="*/ 125 w 457"/>
              <a:gd name="T43" fmla="*/ 244 h 366"/>
              <a:gd name="T44" fmla="*/ 88 w 457"/>
              <a:gd name="T45" fmla="*/ 262 h 366"/>
              <a:gd name="T46" fmla="*/ 111 w 457"/>
              <a:gd name="T47" fmla="*/ 301 h 366"/>
              <a:gd name="T48" fmla="*/ 136 w 457"/>
              <a:gd name="T49" fmla="*/ 256 h 366"/>
              <a:gd name="T50" fmla="*/ 156 w 457"/>
              <a:gd name="T51" fmla="*/ 256 h 366"/>
              <a:gd name="T52" fmla="*/ 156 w 457"/>
              <a:gd name="T53" fmla="*/ 275 h 366"/>
              <a:gd name="T54" fmla="*/ 111 w 457"/>
              <a:gd name="T55" fmla="*/ 301 h 366"/>
              <a:gd name="T56" fmla="*/ 142 w 457"/>
              <a:gd name="T57" fmla="*/ 311 h 366"/>
              <a:gd name="T58" fmla="*/ 184 w 457"/>
              <a:gd name="T59" fmla="*/ 284 h 366"/>
              <a:gd name="T60" fmla="*/ 189 w 457"/>
              <a:gd name="T61" fmla="*/ 303 h 366"/>
              <a:gd name="T62" fmla="*/ 144 w 457"/>
              <a:gd name="T63" fmla="*/ 334 h 366"/>
              <a:gd name="T64" fmla="*/ 194 w 457"/>
              <a:gd name="T65" fmla="*/ 349 h 366"/>
              <a:gd name="T66" fmla="*/ 184 w 457"/>
              <a:gd name="T67" fmla="*/ 330 h 366"/>
              <a:gd name="T68" fmla="*/ 211 w 457"/>
              <a:gd name="T69" fmla="*/ 312 h 366"/>
              <a:gd name="T70" fmla="*/ 220 w 457"/>
              <a:gd name="T71" fmla="*/ 333 h 366"/>
              <a:gd name="T72" fmla="*/ 353 w 457"/>
              <a:gd name="T73" fmla="*/ 265 h 366"/>
              <a:gd name="T74" fmla="*/ 307 w 457"/>
              <a:gd name="T75" fmla="*/ 230 h 366"/>
              <a:gd name="T76" fmla="*/ 346 w 457"/>
              <a:gd name="T77" fmla="*/ 281 h 366"/>
              <a:gd name="T78" fmla="*/ 343 w 457"/>
              <a:gd name="T79" fmla="*/ 303 h 366"/>
              <a:gd name="T80" fmla="*/ 284 w 457"/>
              <a:gd name="T81" fmla="*/ 260 h 366"/>
              <a:gd name="T82" fmla="*/ 275 w 457"/>
              <a:gd name="T83" fmla="*/ 270 h 366"/>
              <a:gd name="T84" fmla="*/ 319 w 457"/>
              <a:gd name="T85" fmla="*/ 328 h 366"/>
              <a:gd name="T86" fmla="*/ 296 w 457"/>
              <a:gd name="T87" fmla="*/ 331 h 366"/>
              <a:gd name="T88" fmla="*/ 244 w 457"/>
              <a:gd name="T89" fmla="*/ 294 h 366"/>
              <a:gd name="T90" fmla="*/ 272 w 457"/>
              <a:gd name="T91" fmla="*/ 329 h 366"/>
              <a:gd name="T92" fmla="*/ 266 w 457"/>
              <a:gd name="T93" fmla="*/ 348 h 366"/>
              <a:gd name="T94" fmla="*/ 235 w 457"/>
              <a:gd name="T95" fmla="*/ 322 h 366"/>
              <a:gd name="T96" fmla="*/ 197 w 457"/>
              <a:gd name="T97" fmla="*/ 275 h 366"/>
              <a:gd name="T98" fmla="*/ 144 w 457"/>
              <a:gd name="T99" fmla="*/ 236 h 366"/>
              <a:gd name="T100" fmla="*/ 72 w 457"/>
              <a:gd name="T101" fmla="*/ 175 h 366"/>
              <a:gd name="T102" fmla="*/ 143 w 457"/>
              <a:gd name="T103" fmla="*/ 188 h 366"/>
              <a:gd name="T104" fmla="*/ 225 w 457"/>
              <a:gd name="T105" fmla="*/ 174 h 366"/>
              <a:gd name="T106" fmla="*/ 289 w 457"/>
              <a:gd name="T107" fmla="*/ 166 h 366"/>
              <a:gd name="T108" fmla="*/ 371 w 457"/>
              <a:gd name="T109" fmla="*/ 258 h 366"/>
              <a:gd name="T110" fmla="*/ 262 w 457"/>
              <a:gd name="T111" fmla="*/ 143 h 366"/>
              <a:gd name="T112" fmla="*/ 180 w 457"/>
              <a:gd name="T113" fmla="*/ 194 h 366"/>
              <a:gd name="T114" fmla="*/ 216 w 457"/>
              <a:gd name="T115" fmla="*/ 10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7" h="366">
                <a:moveTo>
                  <a:pt x="455" y="147"/>
                </a:moveTo>
                <a:lnTo>
                  <a:pt x="452" y="145"/>
                </a:lnTo>
                <a:lnTo>
                  <a:pt x="450" y="144"/>
                </a:lnTo>
                <a:lnTo>
                  <a:pt x="447" y="145"/>
                </a:lnTo>
                <a:lnTo>
                  <a:pt x="444" y="147"/>
                </a:lnTo>
                <a:lnTo>
                  <a:pt x="411" y="180"/>
                </a:lnTo>
                <a:lnTo>
                  <a:pt x="322" y="92"/>
                </a:lnTo>
                <a:lnTo>
                  <a:pt x="401" y="13"/>
                </a:lnTo>
                <a:lnTo>
                  <a:pt x="403" y="11"/>
                </a:lnTo>
                <a:lnTo>
                  <a:pt x="403" y="8"/>
                </a:lnTo>
                <a:lnTo>
                  <a:pt x="403" y="4"/>
                </a:lnTo>
                <a:lnTo>
                  <a:pt x="401" y="2"/>
                </a:lnTo>
                <a:lnTo>
                  <a:pt x="398" y="0"/>
                </a:lnTo>
                <a:lnTo>
                  <a:pt x="396" y="0"/>
                </a:lnTo>
                <a:lnTo>
                  <a:pt x="393" y="0"/>
                </a:lnTo>
                <a:lnTo>
                  <a:pt x="390" y="2"/>
                </a:lnTo>
                <a:lnTo>
                  <a:pt x="307" y="86"/>
                </a:lnTo>
                <a:lnTo>
                  <a:pt x="305" y="89"/>
                </a:lnTo>
                <a:lnTo>
                  <a:pt x="305" y="92"/>
                </a:lnTo>
                <a:lnTo>
                  <a:pt x="152" y="92"/>
                </a:lnTo>
                <a:lnTo>
                  <a:pt x="152" y="89"/>
                </a:lnTo>
                <a:lnTo>
                  <a:pt x="151" y="86"/>
                </a:lnTo>
                <a:lnTo>
                  <a:pt x="66" y="2"/>
                </a:lnTo>
                <a:lnTo>
                  <a:pt x="63" y="0"/>
                </a:lnTo>
                <a:lnTo>
                  <a:pt x="61" y="0"/>
                </a:lnTo>
                <a:lnTo>
                  <a:pt x="58" y="0"/>
                </a:lnTo>
                <a:lnTo>
                  <a:pt x="56" y="2"/>
                </a:lnTo>
                <a:lnTo>
                  <a:pt x="54" y="4"/>
                </a:lnTo>
                <a:lnTo>
                  <a:pt x="53" y="8"/>
                </a:lnTo>
                <a:lnTo>
                  <a:pt x="54" y="11"/>
                </a:lnTo>
                <a:lnTo>
                  <a:pt x="56" y="13"/>
                </a:lnTo>
                <a:lnTo>
                  <a:pt x="134" y="92"/>
                </a:lnTo>
                <a:lnTo>
                  <a:pt x="45" y="180"/>
                </a:lnTo>
                <a:lnTo>
                  <a:pt x="13" y="147"/>
                </a:lnTo>
                <a:lnTo>
                  <a:pt x="11" y="145"/>
                </a:lnTo>
                <a:lnTo>
                  <a:pt x="8" y="144"/>
                </a:lnTo>
                <a:lnTo>
                  <a:pt x="4" y="145"/>
                </a:lnTo>
                <a:lnTo>
                  <a:pt x="2" y="147"/>
                </a:lnTo>
                <a:lnTo>
                  <a:pt x="0" y="149"/>
                </a:lnTo>
                <a:lnTo>
                  <a:pt x="0" y="152"/>
                </a:lnTo>
                <a:lnTo>
                  <a:pt x="0" y="156"/>
                </a:lnTo>
                <a:lnTo>
                  <a:pt x="2" y="158"/>
                </a:lnTo>
                <a:lnTo>
                  <a:pt x="40" y="195"/>
                </a:lnTo>
                <a:lnTo>
                  <a:pt x="43" y="197"/>
                </a:lnTo>
                <a:lnTo>
                  <a:pt x="45" y="198"/>
                </a:lnTo>
                <a:lnTo>
                  <a:pt x="48" y="197"/>
                </a:lnTo>
                <a:lnTo>
                  <a:pt x="50" y="195"/>
                </a:lnTo>
                <a:lnTo>
                  <a:pt x="61" y="186"/>
                </a:lnTo>
                <a:lnTo>
                  <a:pt x="92" y="217"/>
                </a:lnTo>
                <a:lnTo>
                  <a:pt x="77" y="231"/>
                </a:lnTo>
                <a:lnTo>
                  <a:pt x="71" y="242"/>
                </a:lnTo>
                <a:lnTo>
                  <a:pt x="68" y="253"/>
                </a:lnTo>
                <a:lnTo>
                  <a:pt x="71" y="263"/>
                </a:lnTo>
                <a:lnTo>
                  <a:pt x="77" y="274"/>
                </a:lnTo>
                <a:lnTo>
                  <a:pt x="81" y="278"/>
                </a:lnTo>
                <a:lnTo>
                  <a:pt x="88" y="280"/>
                </a:lnTo>
                <a:lnTo>
                  <a:pt x="93" y="281"/>
                </a:lnTo>
                <a:lnTo>
                  <a:pt x="92" y="292"/>
                </a:lnTo>
                <a:lnTo>
                  <a:pt x="94" y="302"/>
                </a:lnTo>
                <a:lnTo>
                  <a:pt x="101" y="311"/>
                </a:lnTo>
                <a:lnTo>
                  <a:pt x="110" y="317"/>
                </a:lnTo>
                <a:lnTo>
                  <a:pt x="121" y="320"/>
                </a:lnTo>
                <a:lnTo>
                  <a:pt x="122" y="320"/>
                </a:lnTo>
                <a:lnTo>
                  <a:pt x="124" y="331"/>
                </a:lnTo>
                <a:lnTo>
                  <a:pt x="130" y="342"/>
                </a:lnTo>
                <a:lnTo>
                  <a:pt x="140" y="348"/>
                </a:lnTo>
                <a:lnTo>
                  <a:pt x="151" y="351"/>
                </a:lnTo>
                <a:lnTo>
                  <a:pt x="157" y="349"/>
                </a:lnTo>
                <a:lnTo>
                  <a:pt x="163" y="348"/>
                </a:lnTo>
                <a:lnTo>
                  <a:pt x="169" y="344"/>
                </a:lnTo>
                <a:lnTo>
                  <a:pt x="170" y="348"/>
                </a:lnTo>
                <a:lnTo>
                  <a:pt x="172" y="353"/>
                </a:lnTo>
                <a:lnTo>
                  <a:pt x="176" y="357"/>
                </a:lnTo>
                <a:lnTo>
                  <a:pt x="185" y="364"/>
                </a:lnTo>
                <a:lnTo>
                  <a:pt x="197" y="366"/>
                </a:lnTo>
                <a:lnTo>
                  <a:pt x="208" y="364"/>
                </a:lnTo>
                <a:lnTo>
                  <a:pt x="217" y="357"/>
                </a:lnTo>
                <a:lnTo>
                  <a:pt x="228" y="347"/>
                </a:lnTo>
                <a:lnTo>
                  <a:pt x="229" y="346"/>
                </a:lnTo>
                <a:lnTo>
                  <a:pt x="239" y="357"/>
                </a:lnTo>
                <a:lnTo>
                  <a:pt x="249" y="364"/>
                </a:lnTo>
                <a:lnTo>
                  <a:pt x="260" y="366"/>
                </a:lnTo>
                <a:lnTo>
                  <a:pt x="271" y="364"/>
                </a:lnTo>
                <a:lnTo>
                  <a:pt x="281" y="357"/>
                </a:lnTo>
                <a:lnTo>
                  <a:pt x="284" y="353"/>
                </a:lnTo>
                <a:lnTo>
                  <a:pt x="287" y="348"/>
                </a:lnTo>
                <a:lnTo>
                  <a:pt x="288" y="344"/>
                </a:lnTo>
                <a:lnTo>
                  <a:pt x="294" y="348"/>
                </a:lnTo>
                <a:lnTo>
                  <a:pt x="299" y="349"/>
                </a:lnTo>
                <a:lnTo>
                  <a:pt x="306" y="351"/>
                </a:lnTo>
                <a:lnTo>
                  <a:pt x="317" y="348"/>
                </a:lnTo>
                <a:lnTo>
                  <a:pt x="326" y="342"/>
                </a:lnTo>
                <a:lnTo>
                  <a:pt x="333" y="331"/>
                </a:lnTo>
                <a:lnTo>
                  <a:pt x="335" y="320"/>
                </a:lnTo>
                <a:lnTo>
                  <a:pt x="337" y="320"/>
                </a:lnTo>
                <a:lnTo>
                  <a:pt x="347" y="317"/>
                </a:lnTo>
                <a:lnTo>
                  <a:pt x="357" y="311"/>
                </a:lnTo>
                <a:lnTo>
                  <a:pt x="364" y="302"/>
                </a:lnTo>
                <a:lnTo>
                  <a:pt x="365" y="292"/>
                </a:lnTo>
                <a:lnTo>
                  <a:pt x="364" y="281"/>
                </a:lnTo>
                <a:lnTo>
                  <a:pt x="370" y="280"/>
                </a:lnTo>
                <a:lnTo>
                  <a:pt x="375" y="278"/>
                </a:lnTo>
                <a:lnTo>
                  <a:pt x="380" y="274"/>
                </a:lnTo>
                <a:lnTo>
                  <a:pt x="387" y="263"/>
                </a:lnTo>
                <a:lnTo>
                  <a:pt x="388" y="253"/>
                </a:lnTo>
                <a:lnTo>
                  <a:pt x="387" y="242"/>
                </a:lnTo>
                <a:lnTo>
                  <a:pt x="380" y="231"/>
                </a:lnTo>
                <a:lnTo>
                  <a:pt x="365" y="217"/>
                </a:lnTo>
                <a:lnTo>
                  <a:pt x="396" y="186"/>
                </a:lnTo>
                <a:lnTo>
                  <a:pt x="406" y="195"/>
                </a:lnTo>
                <a:lnTo>
                  <a:pt x="408" y="197"/>
                </a:lnTo>
                <a:lnTo>
                  <a:pt x="411" y="198"/>
                </a:lnTo>
                <a:lnTo>
                  <a:pt x="414" y="197"/>
                </a:lnTo>
                <a:lnTo>
                  <a:pt x="416" y="195"/>
                </a:lnTo>
                <a:lnTo>
                  <a:pt x="455" y="158"/>
                </a:lnTo>
                <a:lnTo>
                  <a:pt x="456" y="156"/>
                </a:lnTo>
                <a:lnTo>
                  <a:pt x="457" y="152"/>
                </a:lnTo>
                <a:lnTo>
                  <a:pt x="456" y="149"/>
                </a:lnTo>
                <a:lnTo>
                  <a:pt x="455" y="147"/>
                </a:lnTo>
                <a:close/>
                <a:moveTo>
                  <a:pt x="88" y="243"/>
                </a:moveTo>
                <a:lnTo>
                  <a:pt x="106" y="225"/>
                </a:lnTo>
                <a:lnTo>
                  <a:pt x="108" y="222"/>
                </a:lnTo>
                <a:lnTo>
                  <a:pt x="112" y="221"/>
                </a:lnTo>
                <a:lnTo>
                  <a:pt x="116" y="221"/>
                </a:lnTo>
                <a:lnTo>
                  <a:pt x="120" y="221"/>
                </a:lnTo>
                <a:lnTo>
                  <a:pt x="122" y="222"/>
                </a:lnTo>
                <a:lnTo>
                  <a:pt x="125" y="225"/>
                </a:lnTo>
                <a:lnTo>
                  <a:pt x="127" y="229"/>
                </a:lnTo>
                <a:lnTo>
                  <a:pt x="129" y="233"/>
                </a:lnTo>
                <a:lnTo>
                  <a:pt x="129" y="236"/>
                </a:lnTo>
                <a:lnTo>
                  <a:pt x="127" y="242"/>
                </a:lnTo>
                <a:lnTo>
                  <a:pt x="125" y="244"/>
                </a:lnTo>
                <a:lnTo>
                  <a:pt x="107" y="262"/>
                </a:lnTo>
                <a:lnTo>
                  <a:pt x="104" y="265"/>
                </a:lnTo>
                <a:lnTo>
                  <a:pt x="99" y="266"/>
                </a:lnTo>
                <a:lnTo>
                  <a:pt x="95" y="266"/>
                </a:lnTo>
                <a:lnTo>
                  <a:pt x="92" y="265"/>
                </a:lnTo>
                <a:lnTo>
                  <a:pt x="88" y="262"/>
                </a:lnTo>
                <a:lnTo>
                  <a:pt x="85" y="258"/>
                </a:lnTo>
                <a:lnTo>
                  <a:pt x="84" y="254"/>
                </a:lnTo>
                <a:lnTo>
                  <a:pt x="84" y="251"/>
                </a:lnTo>
                <a:lnTo>
                  <a:pt x="85" y="247"/>
                </a:lnTo>
                <a:lnTo>
                  <a:pt x="88" y="243"/>
                </a:lnTo>
                <a:close/>
                <a:moveTo>
                  <a:pt x="111" y="301"/>
                </a:moveTo>
                <a:lnTo>
                  <a:pt x="108" y="297"/>
                </a:lnTo>
                <a:lnTo>
                  <a:pt x="107" y="293"/>
                </a:lnTo>
                <a:lnTo>
                  <a:pt x="107" y="289"/>
                </a:lnTo>
                <a:lnTo>
                  <a:pt x="108" y="284"/>
                </a:lnTo>
                <a:lnTo>
                  <a:pt x="111" y="281"/>
                </a:lnTo>
                <a:lnTo>
                  <a:pt x="136" y="256"/>
                </a:lnTo>
                <a:lnTo>
                  <a:pt x="139" y="253"/>
                </a:lnTo>
                <a:lnTo>
                  <a:pt x="143" y="252"/>
                </a:lnTo>
                <a:lnTo>
                  <a:pt x="145" y="252"/>
                </a:lnTo>
                <a:lnTo>
                  <a:pt x="149" y="252"/>
                </a:lnTo>
                <a:lnTo>
                  <a:pt x="153" y="253"/>
                </a:lnTo>
                <a:lnTo>
                  <a:pt x="156" y="256"/>
                </a:lnTo>
                <a:lnTo>
                  <a:pt x="158" y="258"/>
                </a:lnTo>
                <a:lnTo>
                  <a:pt x="160" y="262"/>
                </a:lnTo>
                <a:lnTo>
                  <a:pt x="160" y="265"/>
                </a:lnTo>
                <a:lnTo>
                  <a:pt x="160" y="269"/>
                </a:lnTo>
                <a:lnTo>
                  <a:pt x="158" y="272"/>
                </a:lnTo>
                <a:lnTo>
                  <a:pt x="156" y="275"/>
                </a:lnTo>
                <a:lnTo>
                  <a:pt x="130" y="301"/>
                </a:lnTo>
                <a:lnTo>
                  <a:pt x="126" y="303"/>
                </a:lnTo>
                <a:lnTo>
                  <a:pt x="122" y="304"/>
                </a:lnTo>
                <a:lnTo>
                  <a:pt x="118" y="304"/>
                </a:lnTo>
                <a:lnTo>
                  <a:pt x="115" y="303"/>
                </a:lnTo>
                <a:lnTo>
                  <a:pt x="111" y="301"/>
                </a:lnTo>
                <a:close/>
                <a:moveTo>
                  <a:pt x="142" y="331"/>
                </a:moveTo>
                <a:lnTo>
                  <a:pt x="139" y="328"/>
                </a:lnTo>
                <a:lnTo>
                  <a:pt x="138" y="324"/>
                </a:lnTo>
                <a:lnTo>
                  <a:pt x="138" y="319"/>
                </a:lnTo>
                <a:lnTo>
                  <a:pt x="139" y="315"/>
                </a:lnTo>
                <a:lnTo>
                  <a:pt x="142" y="311"/>
                </a:lnTo>
                <a:lnTo>
                  <a:pt x="166" y="285"/>
                </a:lnTo>
                <a:lnTo>
                  <a:pt x="170" y="284"/>
                </a:lnTo>
                <a:lnTo>
                  <a:pt x="172" y="283"/>
                </a:lnTo>
                <a:lnTo>
                  <a:pt x="176" y="281"/>
                </a:lnTo>
                <a:lnTo>
                  <a:pt x="180" y="283"/>
                </a:lnTo>
                <a:lnTo>
                  <a:pt x="184" y="284"/>
                </a:lnTo>
                <a:lnTo>
                  <a:pt x="186" y="285"/>
                </a:lnTo>
                <a:lnTo>
                  <a:pt x="189" y="289"/>
                </a:lnTo>
                <a:lnTo>
                  <a:pt x="190" y="292"/>
                </a:lnTo>
                <a:lnTo>
                  <a:pt x="190" y="296"/>
                </a:lnTo>
                <a:lnTo>
                  <a:pt x="190" y="299"/>
                </a:lnTo>
                <a:lnTo>
                  <a:pt x="189" y="303"/>
                </a:lnTo>
                <a:lnTo>
                  <a:pt x="186" y="306"/>
                </a:lnTo>
                <a:lnTo>
                  <a:pt x="161" y="331"/>
                </a:lnTo>
                <a:lnTo>
                  <a:pt x="157" y="334"/>
                </a:lnTo>
                <a:lnTo>
                  <a:pt x="153" y="335"/>
                </a:lnTo>
                <a:lnTo>
                  <a:pt x="149" y="335"/>
                </a:lnTo>
                <a:lnTo>
                  <a:pt x="144" y="334"/>
                </a:lnTo>
                <a:lnTo>
                  <a:pt x="142" y="331"/>
                </a:lnTo>
                <a:close/>
                <a:moveTo>
                  <a:pt x="217" y="337"/>
                </a:moveTo>
                <a:lnTo>
                  <a:pt x="207" y="347"/>
                </a:lnTo>
                <a:lnTo>
                  <a:pt x="203" y="348"/>
                </a:lnTo>
                <a:lnTo>
                  <a:pt x="199" y="349"/>
                </a:lnTo>
                <a:lnTo>
                  <a:pt x="194" y="349"/>
                </a:lnTo>
                <a:lnTo>
                  <a:pt x="190" y="348"/>
                </a:lnTo>
                <a:lnTo>
                  <a:pt x="186" y="347"/>
                </a:lnTo>
                <a:lnTo>
                  <a:pt x="184" y="343"/>
                </a:lnTo>
                <a:lnTo>
                  <a:pt x="183" y="339"/>
                </a:lnTo>
                <a:lnTo>
                  <a:pt x="183" y="334"/>
                </a:lnTo>
                <a:lnTo>
                  <a:pt x="184" y="330"/>
                </a:lnTo>
                <a:lnTo>
                  <a:pt x="186" y="326"/>
                </a:lnTo>
                <a:lnTo>
                  <a:pt x="197" y="316"/>
                </a:lnTo>
                <a:lnTo>
                  <a:pt x="199" y="313"/>
                </a:lnTo>
                <a:lnTo>
                  <a:pt x="203" y="312"/>
                </a:lnTo>
                <a:lnTo>
                  <a:pt x="207" y="312"/>
                </a:lnTo>
                <a:lnTo>
                  <a:pt x="211" y="312"/>
                </a:lnTo>
                <a:lnTo>
                  <a:pt x="213" y="313"/>
                </a:lnTo>
                <a:lnTo>
                  <a:pt x="217" y="316"/>
                </a:lnTo>
                <a:lnTo>
                  <a:pt x="220" y="320"/>
                </a:lnTo>
                <a:lnTo>
                  <a:pt x="221" y="324"/>
                </a:lnTo>
                <a:lnTo>
                  <a:pt x="221" y="329"/>
                </a:lnTo>
                <a:lnTo>
                  <a:pt x="220" y="333"/>
                </a:lnTo>
                <a:lnTo>
                  <a:pt x="217" y="337"/>
                </a:lnTo>
                <a:close/>
                <a:moveTo>
                  <a:pt x="369" y="262"/>
                </a:moveTo>
                <a:lnTo>
                  <a:pt x="365" y="265"/>
                </a:lnTo>
                <a:lnTo>
                  <a:pt x="361" y="266"/>
                </a:lnTo>
                <a:lnTo>
                  <a:pt x="357" y="266"/>
                </a:lnTo>
                <a:lnTo>
                  <a:pt x="353" y="265"/>
                </a:lnTo>
                <a:lnTo>
                  <a:pt x="349" y="262"/>
                </a:lnTo>
                <a:lnTo>
                  <a:pt x="317" y="230"/>
                </a:lnTo>
                <a:lnTo>
                  <a:pt x="315" y="229"/>
                </a:lnTo>
                <a:lnTo>
                  <a:pt x="312" y="229"/>
                </a:lnTo>
                <a:lnTo>
                  <a:pt x="310" y="229"/>
                </a:lnTo>
                <a:lnTo>
                  <a:pt x="307" y="230"/>
                </a:lnTo>
                <a:lnTo>
                  <a:pt x="305" y="233"/>
                </a:lnTo>
                <a:lnTo>
                  <a:pt x="305" y="236"/>
                </a:lnTo>
                <a:lnTo>
                  <a:pt x="305" y="239"/>
                </a:lnTo>
                <a:lnTo>
                  <a:pt x="307" y="242"/>
                </a:lnTo>
                <a:lnTo>
                  <a:pt x="339" y="274"/>
                </a:lnTo>
                <a:lnTo>
                  <a:pt x="346" y="281"/>
                </a:lnTo>
                <a:lnTo>
                  <a:pt x="349" y="284"/>
                </a:lnTo>
                <a:lnTo>
                  <a:pt x="351" y="289"/>
                </a:lnTo>
                <a:lnTo>
                  <a:pt x="351" y="293"/>
                </a:lnTo>
                <a:lnTo>
                  <a:pt x="349" y="297"/>
                </a:lnTo>
                <a:lnTo>
                  <a:pt x="346" y="301"/>
                </a:lnTo>
                <a:lnTo>
                  <a:pt x="343" y="303"/>
                </a:lnTo>
                <a:lnTo>
                  <a:pt x="338" y="304"/>
                </a:lnTo>
                <a:lnTo>
                  <a:pt x="334" y="304"/>
                </a:lnTo>
                <a:lnTo>
                  <a:pt x="330" y="303"/>
                </a:lnTo>
                <a:lnTo>
                  <a:pt x="326" y="301"/>
                </a:lnTo>
                <a:lnTo>
                  <a:pt x="287" y="261"/>
                </a:lnTo>
                <a:lnTo>
                  <a:pt x="284" y="260"/>
                </a:lnTo>
                <a:lnTo>
                  <a:pt x="281" y="258"/>
                </a:lnTo>
                <a:lnTo>
                  <a:pt x="279" y="260"/>
                </a:lnTo>
                <a:lnTo>
                  <a:pt x="276" y="261"/>
                </a:lnTo>
                <a:lnTo>
                  <a:pt x="275" y="263"/>
                </a:lnTo>
                <a:lnTo>
                  <a:pt x="274" y="266"/>
                </a:lnTo>
                <a:lnTo>
                  <a:pt x="275" y="270"/>
                </a:lnTo>
                <a:lnTo>
                  <a:pt x="276" y="272"/>
                </a:lnTo>
                <a:lnTo>
                  <a:pt x="316" y="311"/>
                </a:lnTo>
                <a:lnTo>
                  <a:pt x="319" y="315"/>
                </a:lnTo>
                <a:lnTo>
                  <a:pt x="320" y="319"/>
                </a:lnTo>
                <a:lnTo>
                  <a:pt x="320" y="324"/>
                </a:lnTo>
                <a:lnTo>
                  <a:pt x="319" y="328"/>
                </a:lnTo>
                <a:lnTo>
                  <a:pt x="316" y="331"/>
                </a:lnTo>
                <a:lnTo>
                  <a:pt x="312" y="334"/>
                </a:lnTo>
                <a:lnTo>
                  <a:pt x="308" y="335"/>
                </a:lnTo>
                <a:lnTo>
                  <a:pt x="303" y="335"/>
                </a:lnTo>
                <a:lnTo>
                  <a:pt x="299" y="334"/>
                </a:lnTo>
                <a:lnTo>
                  <a:pt x="296" y="331"/>
                </a:lnTo>
                <a:lnTo>
                  <a:pt x="257" y="292"/>
                </a:lnTo>
                <a:lnTo>
                  <a:pt x="254" y="290"/>
                </a:lnTo>
                <a:lnTo>
                  <a:pt x="251" y="289"/>
                </a:lnTo>
                <a:lnTo>
                  <a:pt x="248" y="290"/>
                </a:lnTo>
                <a:lnTo>
                  <a:pt x="246" y="292"/>
                </a:lnTo>
                <a:lnTo>
                  <a:pt x="244" y="294"/>
                </a:lnTo>
                <a:lnTo>
                  <a:pt x="244" y="297"/>
                </a:lnTo>
                <a:lnTo>
                  <a:pt x="244" y="299"/>
                </a:lnTo>
                <a:lnTo>
                  <a:pt x="246" y="302"/>
                </a:lnTo>
                <a:lnTo>
                  <a:pt x="270" y="326"/>
                </a:lnTo>
                <a:lnTo>
                  <a:pt x="270" y="326"/>
                </a:lnTo>
                <a:lnTo>
                  <a:pt x="272" y="329"/>
                </a:lnTo>
                <a:lnTo>
                  <a:pt x="274" y="333"/>
                </a:lnTo>
                <a:lnTo>
                  <a:pt x="274" y="337"/>
                </a:lnTo>
                <a:lnTo>
                  <a:pt x="274" y="340"/>
                </a:lnTo>
                <a:lnTo>
                  <a:pt x="272" y="343"/>
                </a:lnTo>
                <a:lnTo>
                  <a:pt x="270" y="347"/>
                </a:lnTo>
                <a:lnTo>
                  <a:pt x="266" y="348"/>
                </a:lnTo>
                <a:lnTo>
                  <a:pt x="262" y="349"/>
                </a:lnTo>
                <a:lnTo>
                  <a:pt x="258" y="349"/>
                </a:lnTo>
                <a:lnTo>
                  <a:pt x="254" y="348"/>
                </a:lnTo>
                <a:lnTo>
                  <a:pt x="251" y="347"/>
                </a:lnTo>
                <a:lnTo>
                  <a:pt x="235" y="331"/>
                </a:lnTo>
                <a:lnTo>
                  <a:pt x="235" y="322"/>
                </a:lnTo>
                <a:lnTo>
                  <a:pt x="233" y="313"/>
                </a:lnTo>
                <a:lnTo>
                  <a:pt x="228" y="306"/>
                </a:lnTo>
                <a:lnTo>
                  <a:pt x="217" y="299"/>
                </a:lnTo>
                <a:lnTo>
                  <a:pt x="206" y="297"/>
                </a:lnTo>
                <a:lnTo>
                  <a:pt x="203" y="285"/>
                </a:lnTo>
                <a:lnTo>
                  <a:pt x="197" y="275"/>
                </a:lnTo>
                <a:lnTo>
                  <a:pt x="186" y="269"/>
                </a:lnTo>
                <a:lnTo>
                  <a:pt x="175" y="267"/>
                </a:lnTo>
                <a:lnTo>
                  <a:pt x="174" y="254"/>
                </a:lnTo>
                <a:lnTo>
                  <a:pt x="166" y="244"/>
                </a:lnTo>
                <a:lnTo>
                  <a:pt x="157" y="238"/>
                </a:lnTo>
                <a:lnTo>
                  <a:pt x="144" y="236"/>
                </a:lnTo>
                <a:lnTo>
                  <a:pt x="143" y="225"/>
                </a:lnTo>
                <a:lnTo>
                  <a:pt x="136" y="215"/>
                </a:lnTo>
                <a:lnTo>
                  <a:pt x="126" y="208"/>
                </a:lnTo>
                <a:lnTo>
                  <a:pt x="116" y="206"/>
                </a:lnTo>
                <a:lnTo>
                  <a:pt x="104" y="208"/>
                </a:lnTo>
                <a:lnTo>
                  <a:pt x="72" y="175"/>
                </a:lnTo>
                <a:lnTo>
                  <a:pt x="140" y="107"/>
                </a:lnTo>
                <a:lnTo>
                  <a:pt x="194" y="107"/>
                </a:lnTo>
                <a:lnTo>
                  <a:pt x="151" y="151"/>
                </a:lnTo>
                <a:lnTo>
                  <a:pt x="143" y="162"/>
                </a:lnTo>
                <a:lnTo>
                  <a:pt x="140" y="175"/>
                </a:lnTo>
                <a:lnTo>
                  <a:pt x="143" y="188"/>
                </a:lnTo>
                <a:lnTo>
                  <a:pt x="151" y="199"/>
                </a:lnTo>
                <a:lnTo>
                  <a:pt x="162" y="207"/>
                </a:lnTo>
                <a:lnTo>
                  <a:pt x="175" y="210"/>
                </a:lnTo>
                <a:lnTo>
                  <a:pt x="188" y="207"/>
                </a:lnTo>
                <a:lnTo>
                  <a:pt x="199" y="199"/>
                </a:lnTo>
                <a:lnTo>
                  <a:pt x="225" y="174"/>
                </a:lnTo>
                <a:lnTo>
                  <a:pt x="237" y="166"/>
                </a:lnTo>
                <a:lnTo>
                  <a:pt x="249" y="161"/>
                </a:lnTo>
                <a:lnTo>
                  <a:pt x="262" y="158"/>
                </a:lnTo>
                <a:lnTo>
                  <a:pt x="262" y="158"/>
                </a:lnTo>
                <a:lnTo>
                  <a:pt x="276" y="161"/>
                </a:lnTo>
                <a:lnTo>
                  <a:pt x="289" y="166"/>
                </a:lnTo>
                <a:lnTo>
                  <a:pt x="301" y="174"/>
                </a:lnTo>
                <a:lnTo>
                  <a:pt x="369" y="243"/>
                </a:lnTo>
                <a:lnTo>
                  <a:pt x="371" y="247"/>
                </a:lnTo>
                <a:lnTo>
                  <a:pt x="373" y="251"/>
                </a:lnTo>
                <a:lnTo>
                  <a:pt x="373" y="254"/>
                </a:lnTo>
                <a:lnTo>
                  <a:pt x="371" y="258"/>
                </a:lnTo>
                <a:lnTo>
                  <a:pt x="369" y="262"/>
                </a:lnTo>
                <a:close/>
                <a:moveTo>
                  <a:pt x="355" y="206"/>
                </a:moveTo>
                <a:lnTo>
                  <a:pt x="311" y="163"/>
                </a:lnTo>
                <a:lnTo>
                  <a:pt x="297" y="152"/>
                </a:lnTo>
                <a:lnTo>
                  <a:pt x="280" y="145"/>
                </a:lnTo>
                <a:lnTo>
                  <a:pt x="262" y="143"/>
                </a:lnTo>
                <a:lnTo>
                  <a:pt x="262" y="143"/>
                </a:lnTo>
                <a:lnTo>
                  <a:pt x="246" y="145"/>
                </a:lnTo>
                <a:lnTo>
                  <a:pt x="229" y="152"/>
                </a:lnTo>
                <a:lnTo>
                  <a:pt x="215" y="163"/>
                </a:lnTo>
                <a:lnTo>
                  <a:pt x="189" y="189"/>
                </a:lnTo>
                <a:lnTo>
                  <a:pt x="180" y="194"/>
                </a:lnTo>
                <a:lnTo>
                  <a:pt x="170" y="194"/>
                </a:lnTo>
                <a:lnTo>
                  <a:pt x="162" y="189"/>
                </a:lnTo>
                <a:lnTo>
                  <a:pt x="157" y="180"/>
                </a:lnTo>
                <a:lnTo>
                  <a:pt x="157" y="170"/>
                </a:lnTo>
                <a:lnTo>
                  <a:pt x="162" y="162"/>
                </a:lnTo>
                <a:lnTo>
                  <a:pt x="216" y="107"/>
                </a:lnTo>
                <a:lnTo>
                  <a:pt x="316" y="107"/>
                </a:lnTo>
                <a:lnTo>
                  <a:pt x="385" y="175"/>
                </a:lnTo>
                <a:lnTo>
                  <a:pt x="355" y="206"/>
                </a:lnTo>
                <a:close/>
              </a:path>
            </a:pathLst>
          </a:custGeom>
          <a:solidFill>
            <a:schemeClr val="accent2"/>
          </a:solid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grpSp>
        <p:nvGrpSpPr>
          <p:cNvPr id="52" name="Group 51">
            <a:extLst>
              <a:ext uri="{FF2B5EF4-FFF2-40B4-BE49-F238E27FC236}">
                <a16:creationId xmlns:a16="http://schemas.microsoft.com/office/drawing/2014/main" id="{93DD5E19-E487-463E-9CF0-FB345B613BAD}"/>
              </a:ext>
            </a:extLst>
          </p:cNvPr>
          <p:cNvGrpSpPr/>
          <p:nvPr/>
        </p:nvGrpSpPr>
        <p:grpSpPr>
          <a:xfrm>
            <a:off x="6803409" y="2283693"/>
            <a:ext cx="700041" cy="668788"/>
            <a:chOff x="7114870" y="5815208"/>
            <a:chExt cx="686105" cy="655474"/>
          </a:xfrm>
          <a:solidFill>
            <a:schemeClr val="accent2"/>
          </a:solidFill>
        </p:grpSpPr>
        <p:sp>
          <p:nvSpPr>
            <p:cNvPr id="53" name="Freeform 1171">
              <a:extLst>
                <a:ext uri="{FF2B5EF4-FFF2-40B4-BE49-F238E27FC236}">
                  <a16:creationId xmlns:a16="http://schemas.microsoft.com/office/drawing/2014/main" id="{8636C9FA-0193-467F-89FB-6D45C1AB5336}"/>
                </a:ext>
              </a:extLst>
            </p:cNvPr>
            <p:cNvSpPr>
              <a:spLocks/>
            </p:cNvSpPr>
            <p:nvPr/>
          </p:nvSpPr>
          <p:spPr bwMode="auto">
            <a:xfrm>
              <a:off x="7188382" y="5943852"/>
              <a:ext cx="479864" cy="526830"/>
            </a:xfrm>
            <a:custGeom>
              <a:avLst/>
              <a:gdLst>
                <a:gd name="T0" fmla="*/ 159 w 235"/>
                <a:gd name="T1" fmla="*/ 4 h 258"/>
                <a:gd name="T2" fmla="*/ 204 w 235"/>
                <a:gd name="T3" fmla="*/ 29 h 258"/>
                <a:gd name="T4" fmla="*/ 231 w 235"/>
                <a:gd name="T5" fmla="*/ 74 h 258"/>
                <a:gd name="T6" fmla="*/ 231 w 235"/>
                <a:gd name="T7" fmla="*/ 130 h 258"/>
                <a:gd name="T8" fmla="*/ 207 w 235"/>
                <a:gd name="T9" fmla="*/ 172 h 258"/>
                <a:gd name="T10" fmla="*/ 194 w 235"/>
                <a:gd name="T11" fmla="*/ 258 h 258"/>
                <a:gd name="T12" fmla="*/ 195 w 235"/>
                <a:gd name="T13" fmla="*/ 168 h 258"/>
                <a:gd name="T14" fmla="*/ 210 w 235"/>
                <a:gd name="T15" fmla="*/ 147 h 258"/>
                <a:gd name="T16" fmla="*/ 222 w 235"/>
                <a:gd name="T17" fmla="*/ 103 h 258"/>
                <a:gd name="T18" fmla="*/ 210 w 235"/>
                <a:gd name="T19" fmla="*/ 56 h 258"/>
                <a:gd name="T20" fmla="*/ 177 w 235"/>
                <a:gd name="T21" fmla="*/ 24 h 258"/>
                <a:gd name="T22" fmla="*/ 132 w 235"/>
                <a:gd name="T23" fmla="*/ 13 h 258"/>
                <a:gd name="T24" fmla="*/ 87 w 235"/>
                <a:gd name="T25" fmla="*/ 24 h 258"/>
                <a:gd name="T26" fmla="*/ 55 w 235"/>
                <a:gd name="T27" fmla="*/ 56 h 258"/>
                <a:gd name="T28" fmla="*/ 42 w 235"/>
                <a:gd name="T29" fmla="*/ 103 h 258"/>
                <a:gd name="T30" fmla="*/ 42 w 235"/>
                <a:gd name="T31" fmla="*/ 109 h 258"/>
                <a:gd name="T32" fmla="*/ 17 w 235"/>
                <a:gd name="T33" fmla="*/ 154 h 258"/>
                <a:gd name="T34" fmla="*/ 31 w 235"/>
                <a:gd name="T35" fmla="*/ 154 h 258"/>
                <a:gd name="T36" fmla="*/ 33 w 235"/>
                <a:gd name="T37" fmla="*/ 158 h 258"/>
                <a:gd name="T38" fmla="*/ 33 w 235"/>
                <a:gd name="T39" fmla="*/ 198 h 258"/>
                <a:gd name="T40" fmla="*/ 37 w 235"/>
                <a:gd name="T41" fmla="*/ 208 h 258"/>
                <a:gd name="T42" fmla="*/ 44 w 235"/>
                <a:gd name="T43" fmla="*/ 215 h 258"/>
                <a:gd name="T44" fmla="*/ 54 w 235"/>
                <a:gd name="T45" fmla="*/ 218 h 258"/>
                <a:gd name="T46" fmla="*/ 98 w 235"/>
                <a:gd name="T47" fmla="*/ 218 h 258"/>
                <a:gd name="T48" fmla="*/ 100 w 235"/>
                <a:gd name="T49" fmla="*/ 222 h 258"/>
                <a:gd name="T50" fmla="*/ 100 w 235"/>
                <a:gd name="T51" fmla="*/ 258 h 258"/>
                <a:gd name="T52" fmla="*/ 89 w 235"/>
                <a:gd name="T53" fmla="*/ 230 h 258"/>
                <a:gd name="T54" fmla="*/ 41 w 235"/>
                <a:gd name="T55" fmla="*/ 227 h 258"/>
                <a:gd name="T56" fmla="*/ 24 w 235"/>
                <a:gd name="T57" fmla="*/ 210 h 258"/>
                <a:gd name="T58" fmla="*/ 22 w 235"/>
                <a:gd name="T59" fmla="*/ 165 h 258"/>
                <a:gd name="T60" fmla="*/ 3 w 235"/>
                <a:gd name="T61" fmla="*/ 165 h 258"/>
                <a:gd name="T62" fmla="*/ 0 w 235"/>
                <a:gd name="T63" fmla="*/ 160 h 258"/>
                <a:gd name="T64" fmla="*/ 18 w 235"/>
                <a:gd name="T65" fmla="*/ 127 h 258"/>
                <a:gd name="T66" fmla="*/ 31 w 235"/>
                <a:gd name="T67" fmla="*/ 103 h 258"/>
                <a:gd name="T68" fmla="*/ 45 w 235"/>
                <a:gd name="T69" fmla="*/ 50 h 258"/>
                <a:gd name="T70" fmla="*/ 81 w 235"/>
                <a:gd name="T71" fmla="*/ 14 h 258"/>
                <a:gd name="T72" fmla="*/ 132 w 235"/>
                <a:gd name="T73"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58">
                  <a:moveTo>
                    <a:pt x="132" y="0"/>
                  </a:moveTo>
                  <a:lnTo>
                    <a:pt x="159" y="4"/>
                  </a:lnTo>
                  <a:lnTo>
                    <a:pt x="184" y="14"/>
                  </a:lnTo>
                  <a:lnTo>
                    <a:pt x="204" y="29"/>
                  </a:lnTo>
                  <a:lnTo>
                    <a:pt x="221" y="50"/>
                  </a:lnTo>
                  <a:lnTo>
                    <a:pt x="231" y="74"/>
                  </a:lnTo>
                  <a:lnTo>
                    <a:pt x="235" y="103"/>
                  </a:lnTo>
                  <a:lnTo>
                    <a:pt x="231" y="130"/>
                  </a:lnTo>
                  <a:lnTo>
                    <a:pt x="221" y="154"/>
                  </a:lnTo>
                  <a:lnTo>
                    <a:pt x="207" y="172"/>
                  </a:lnTo>
                  <a:lnTo>
                    <a:pt x="207" y="258"/>
                  </a:lnTo>
                  <a:lnTo>
                    <a:pt x="194" y="258"/>
                  </a:lnTo>
                  <a:lnTo>
                    <a:pt x="194" y="169"/>
                  </a:lnTo>
                  <a:lnTo>
                    <a:pt x="195" y="168"/>
                  </a:lnTo>
                  <a:lnTo>
                    <a:pt x="196" y="165"/>
                  </a:lnTo>
                  <a:lnTo>
                    <a:pt x="210" y="147"/>
                  </a:lnTo>
                  <a:lnTo>
                    <a:pt x="219" y="126"/>
                  </a:lnTo>
                  <a:lnTo>
                    <a:pt x="222" y="103"/>
                  </a:lnTo>
                  <a:lnTo>
                    <a:pt x="219" y="78"/>
                  </a:lnTo>
                  <a:lnTo>
                    <a:pt x="210" y="56"/>
                  </a:lnTo>
                  <a:lnTo>
                    <a:pt x="196" y="38"/>
                  </a:lnTo>
                  <a:lnTo>
                    <a:pt x="177" y="24"/>
                  </a:lnTo>
                  <a:lnTo>
                    <a:pt x="157" y="15"/>
                  </a:lnTo>
                  <a:lnTo>
                    <a:pt x="132" y="13"/>
                  </a:lnTo>
                  <a:lnTo>
                    <a:pt x="109" y="15"/>
                  </a:lnTo>
                  <a:lnTo>
                    <a:pt x="87" y="24"/>
                  </a:lnTo>
                  <a:lnTo>
                    <a:pt x="69" y="38"/>
                  </a:lnTo>
                  <a:lnTo>
                    <a:pt x="55" y="56"/>
                  </a:lnTo>
                  <a:lnTo>
                    <a:pt x="46" y="78"/>
                  </a:lnTo>
                  <a:lnTo>
                    <a:pt x="42" y="103"/>
                  </a:lnTo>
                  <a:lnTo>
                    <a:pt x="42" y="106"/>
                  </a:lnTo>
                  <a:lnTo>
                    <a:pt x="42" y="109"/>
                  </a:lnTo>
                  <a:lnTo>
                    <a:pt x="28" y="132"/>
                  </a:lnTo>
                  <a:lnTo>
                    <a:pt x="17" y="154"/>
                  </a:lnTo>
                  <a:lnTo>
                    <a:pt x="28" y="154"/>
                  </a:lnTo>
                  <a:lnTo>
                    <a:pt x="31" y="154"/>
                  </a:lnTo>
                  <a:lnTo>
                    <a:pt x="32" y="155"/>
                  </a:lnTo>
                  <a:lnTo>
                    <a:pt x="33" y="158"/>
                  </a:lnTo>
                  <a:lnTo>
                    <a:pt x="33" y="160"/>
                  </a:lnTo>
                  <a:lnTo>
                    <a:pt x="33" y="198"/>
                  </a:lnTo>
                  <a:lnTo>
                    <a:pt x="35" y="203"/>
                  </a:lnTo>
                  <a:lnTo>
                    <a:pt x="37" y="208"/>
                  </a:lnTo>
                  <a:lnTo>
                    <a:pt x="40" y="212"/>
                  </a:lnTo>
                  <a:lnTo>
                    <a:pt x="44" y="215"/>
                  </a:lnTo>
                  <a:lnTo>
                    <a:pt x="49" y="217"/>
                  </a:lnTo>
                  <a:lnTo>
                    <a:pt x="54" y="218"/>
                  </a:lnTo>
                  <a:lnTo>
                    <a:pt x="95" y="218"/>
                  </a:lnTo>
                  <a:lnTo>
                    <a:pt x="98" y="218"/>
                  </a:lnTo>
                  <a:lnTo>
                    <a:pt x="99" y="219"/>
                  </a:lnTo>
                  <a:lnTo>
                    <a:pt x="100" y="222"/>
                  </a:lnTo>
                  <a:lnTo>
                    <a:pt x="100" y="223"/>
                  </a:lnTo>
                  <a:lnTo>
                    <a:pt x="100" y="258"/>
                  </a:lnTo>
                  <a:lnTo>
                    <a:pt x="89" y="258"/>
                  </a:lnTo>
                  <a:lnTo>
                    <a:pt x="89" y="230"/>
                  </a:lnTo>
                  <a:lnTo>
                    <a:pt x="54" y="230"/>
                  </a:lnTo>
                  <a:lnTo>
                    <a:pt x="41" y="227"/>
                  </a:lnTo>
                  <a:lnTo>
                    <a:pt x="31" y="221"/>
                  </a:lnTo>
                  <a:lnTo>
                    <a:pt x="24" y="210"/>
                  </a:lnTo>
                  <a:lnTo>
                    <a:pt x="22" y="198"/>
                  </a:lnTo>
                  <a:lnTo>
                    <a:pt x="22" y="165"/>
                  </a:lnTo>
                  <a:lnTo>
                    <a:pt x="5" y="165"/>
                  </a:lnTo>
                  <a:lnTo>
                    <a:pt x="3" y="165"/>
                  </a:lnTo>
                  <a:lnTo>
                    <a:pt x="0" y="163"/>
                  </a:lnTo>
                  <a:lnTo>
                    <a:pt x="0" y="160"/>
                  </a:lnTo>
                  <a:lnTo>
                    <a:pt x="0" y="156"/>
                  </a:lnTo>
                  <a:lnTo>
                    <a:pt x="18" y="127"/>
                  </a:lnTo>
                  <a:lnTo>
                    <a:pt x="31" y="105"/>
                  </a:lnTo>
                  <a:lnTo>
                    <a:pt x="31" y="103"/>
                  </a:lnTo>
                  <a:lnTo>
                    <a:pt x="35" y="74"/>
                  </a:lnTo>
                  <a:lnTo>
                    <a:pt x="45" y="50"/>
                  </a:lnTo>
                  <a:lnTo>
                    <a:pt x="60" y="29"/>
                  </a:lnTo>
                  <a:lnTo>
                    <a:pt x="81" y="14"/>
                  </a:lnTo>
                  <a:lnTo>
                    <a:pt x="105" y="4"/>
                  </a:lnTo>
                  <a:lnTo>
                    <a:pt x="132"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4" name="Freeform 1172">
              <a:extLst>
                <a:ext uri="{FF2B5EF4-FFF2-40B4-BE49-F238E27FC236}">
                  <a16:creationId xmlns:a16="http://schemas.microsoft.com/office/drawing/2014/main" id="{39C2C0B5-7A5D-4AE1-99B2-AA3B76125D24}"/>
                </a:ext>
              </a:extLst>
            </p:cNvPr>
            <p:cNvSpPr>
              <a:spLocks noEditPoints="1"/>
            </p:cNvSpPr>
            <p:nvPr/>
          </p:nvSpPr>
          <p:spPr bwMode="auto">
            <a:xfrm>
              <a:off x="7366034" y="6054119"/>
              <a:ext cx="181735" cy="114351"/>
            </a:xfrm>
            <a:custGeom>
              <a:avLst/>
              <a:gdLst>
                <a:gd name="T0" fmla="*/ 45 w 89"/>
                <a:gd name="T1" fmla="*/ 13 h 56"/>
                <a:gd name="T2" fmla="*/ 18 w 89"/>
                <a:gd name="T3" fmla="*/ 28 h 56"/>
                <a:gd name="T4" fmla="*/ 45 w 89"/>
                <a:gd name="T5" fmla="*/ 43 h 56"/>
                <a:gd name="T6" fmla="*/ 71 w 89"/>
                <a:gd name="T7" fmla="*/ 28 h 56"/>
                <a:gd name="T8" fmla="*/ 45 w 89"/>
                <a:gd name="T9" fmla="*/ 13 h 56"/>
                <a:gd name="T10" fmla="*/ 45 w 89"/>
                <a:gd name="T11" fmla="*/ 0 h 56"/>
                <a:gd name="T12" fmla="*/ 48 w 89"/>
                <a:gd name="T13" fmla="*/ 1 h 56"/>
                <a:gd name="T14" fmla="*/ 86 w 89"/>
                <a:gd name="T15" fmla="*/ 23 h 56"/>
                <a:gd name="T16" fmla="*/ 89 w 89"/>
                <a:gd name="T17" fmla="*/ 25 h 56"/>
                <a:gd name="T18" fmla="*/ 89 w 89"/>
                <a:gd name="T19" fmla="*/ 28 h 56"/>
                <a:gd name="T20" fmla="*/ 89 w 89"/>
                <a:gd name="T21" fmla="*/ 31 h 56"/>
                <a:gd name="T22" fmla="*/ 86 w 89"/>
                <a:gd name="T23" fmla="*/ 33 h 56"/>
                <a:gd name="T24" fmla="*/ 48 w 89"/>
                <a:gd name="T25" fmla="*/ 55 h 56"/>
                <a:gd name="T26" fmla="*/ 45 w 89"/>
                <a:gd name="T27" fmla="*/ 56 h 56"/>
                <a:gd name="T28" fmla="*/ 41 w 89"/>
                <a:gd name="T29" fmla="*/ 55 h 56"/>
                <a:gd name="T30" fmla="*/ 4 w 89"/>
                <a:gd name="T31" fmla="*/ 33 h 56"/>
                <a:gd name="T32" fmla="*/ 2 w 89"/>
                <a:gd name="T33" fmla="*/ 32 h 56"/>
                <a:gd name="T34" fmla="*/ 0 w 89"/>
                <a:gd name="T35" fmla="*/ 28 h 56"/>
                <a:gd name="T36" fmla="*/ 2 w 89"/>
                <a:gd name="T37" fmla="*/ 25 h 56"/>
                <a:gd name="T38" fmla="*/ 4 w 89"/>
                <a:gd name="T39" fmla="*/ 23 h 56"/>
                <a:gd name="T40" fmla="*/ 41 w 89"/>
                <a:gd name="T41" fmla="*/ 1 h 56"/>
                <a:gd name="T42" fmla="*/ 45 w 89"/>
                <a:gd name="T4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9" h="56">
                  <a:moveTo>
                    <a:pt x="45" y="13"/>
                  </a:moveTo>
                  <a:lnTo>
                    <a:pt x="18" y="28"/>
                  </a:lnTo>
                  <a:lnTo>
                    <a:pt x="45" y="43"/>
                  </a:lnTo>
                  <a:lnTo>
                    <a:pt x="71" y="28"/>
                  </a:lnTo>
                  <a:lnTo>
                    <a:pt x="45" y="13"/>
                  </a:lnTo>
                  <a:close/>
                  <a:moveTo>
                    <a:pt x="45" y="0"/>
                  </a:moveTo>
                  <a:lnTo>
                    <a:pt x="48" y="1"/>
                  </a:lnTo>
                  <a:lnTo>
                    <a:pt x="86" y="23"/>
                  </a:lnTo>
                  <a:lnTo>
                    <a:pt x="89" y="25"/>
                  </a:lnTo>
                  <a:lnTo>
                    <a:pt x="89" y="28"/>
                  </a:lnTo>
                  <a:lnTo>
                    <a:pt x="89" y="31"/>
                  </a:lnTo>
                  <a:lnTo>
                    <a:pt x="86" y="33"/>
                  </a:lnTo>
                  <a:lnTo>
                    <a:pt x="48" y="55"/>
                  </a:lnTo>
                  <a:lnTo>
                    <a:pt x="45" y="56"/>
                  </a:lnTo>
                  <a:lnTo>
                    <a:pt x="41" y="55"/>
                  </a:lnTo>
                  <a:lnTo>
                    <a:pt x="4" y="33"/>
                  </a:lnTo>
                  <a:lnTo>
                    <a:pt x="2" y="32"/>
                  </a:lnTo>
                  <a:lnTo>
                    <a:pt x="0" y="28"/>
                  </a:lnTo>
                  <a:lnTo>
                    <a:pt x="2" y="25"/>
                  </a:lnTo>
                  <a:lnTo>
                    <a:pt x="4" y="23"/>
                  </a:lnTo>
                  <a:lnTo>
                    <a:pt x="41" y="1"/>
                  </a:lnTo>
                  <a:lnTo>
                    <a:pt x="45"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5" name="Freeform 1173">
              <a:extLst>
                <a:ext uri="{FF2B5EF4-FFF2-40B4-BE49-F238E27FC236}">
                  <a16:creationId xmlns:a16="http://schemas.microsoft.com/office/drawing/2014/main" id="{C783A4F9-D1B7-4B24-ACEC-B60638F563DD}"/>
                </a:ext>
              </a:extLst>
            </p:cNvPr>
            <p:cNvSpPr>
              <a:spLocks noEditPoints="1"/>
            </p:cNvSpPr>
            <p:nvPr/>
          </p:nvSpPr>
          <p:spPr bwMode="auto">
            <a:xfrm>
              <a:off x="7445671" y="6099042"/>
              <a:ext cx="104140" cy="159274"/>
            </a:xfrm>
            <a:custGeom>
              <a:avLst/>
              <a:gdLst>
                <a:gd name="T0" fmla="*/ 38 w 51"/>
                <a:gd name="T1" fmla="*/ 16 h 78"/>
                <a:gd name="T2" fmla="*/ 11 w 51"/>
                <a:gd name="T3" fmla="*/ 32 h 78"/>
                <a:gd name="T4" fmla="*/ 13 w 51"/>
                <a:gd name="T5" fmla="*/ 62 h 78"/>
                <a:gd name="T6" fmla="*/ 38 w 51"/>
                <a:gd name="T7" fmla="*/ 47 h 78"/>
                <a:gd name="T8" fmla="*/ 38 w 51"/>
                <a:gd name="T9" fmla="*/ 16 h 78"/>
                <a:gd name="T10" fmla="*/ 45 w 51"/>
                <a:gd name="T11" fmla="*/ 0 h 78"/>
                <a:gd name="T12" fmla="*/ 47 w 51"/>
                <a:gd name="T13" fmla="*/ 1 h 78"/>
                <a:gd name="T14" fmla="*/ 50 w 51"/>
                <a:gd name="T15" fmla="*/ 3 h 78"/>
                <a:gd name="T16" fmla="*/ 50 w 51"/>
                <a:gd name="T17" fmla="*/ 6 h 78"/>
                <a:gd name="T18" fmla="*/ 51 w 51"/>
                <a:gd name="T19" fmla="*/ 50 h 78"/>
                <a:gd name="T20" fmla="*/ 50 w 51"/>
                <a:gd name="T21" fmla="*/ 54 h 78"/>
                <a:gd name="T22" fmla="*/ 47 w 51"/>
                <a:gd name="T23" fmla="*/ 56 h 78"/>
                <a:gd name="T24" fmla="*/ 9 w 51"/>
                <a:gd name="T25" fmla="*/ 78 h 78"/>
                <a:gd name="T26" fmla="*/ 6 w 51"/>
                <a:gd name="T27" fmla="*/ 78 h 78"/>
                <a:gd name="T28" fmla="*/ 4 w 51"/>
                <a:gd name="T29" fmla="*/ 78 h 78"/>
                <a:gd name="T30" fmla="*/ 1 w 51"/>
                <a:gd name="T31" fmla="*/ 75 h 78"/>
                <a:gd name="T32" fmla="*/ 0 w 51"/>
                <a:gd name="T33" fmla="*/ 73 h 78"/>
                <a:gd name="T34" fmla="*/ 0 w 51"/>
                <a:gd name="T35" fmla="*/ 28 h 78"/>
                <a:gd name="T36" fmla="*/ 1 w 51"/>
                <a:gd name="T37" fmla="*/ 25 h 78"/>
                <a:gd name="T38" fmla="*/ 2 w 51"/>
                <a:gd name="T39" fmla="*/ 23 h 78"/>
                <a:gd name="T40" fmla="*/ 41 w 51"/>
                <a:gd name="T41" fmla="*/ 1 h 78"/>
                <a:gd name="T42" fmla="*/ 45 w 51"/>
                <a:gd name="T4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8">
                  <a:moveTo>
                    <a:pt x="38" y="16"/>
                  </a:moveTo>
                  <a:lnTo>
                    <a:pt x="11" y="32"/>
                  </a:lnTo>
                  <a:lnTo>
                    <a:pt x="13" y="62"/>
                  </a:lnTo>
                  <a:lnTo>
                    <a:pt x="38" y="47"/>
                  </a:lnTo>
                  <a:lnTo>
                    <a:pt x="38" y="16"/>
                  </a:lnTo>
                  <a:close/>
                  <a:moveTo>
                    <a:pt x="45" y="0"/>
                  </a:moveTo>
                  <a:lnTo>
                    <a:pt x="47" y="1"/>
                  </a:lnTo>
                  <a:lnTo>
                    <a:pt x="50" y="3"/>
                  </a:lnTo>
                  <a:lnTo>
                    <a:pt x="50" y="6"/>
                  </a:lnTo>
                  <a:lnTo>
                    <a:pt x="51" y="50"/>
                  </a:lnTo>
                  <a:lnTo>
                    <a:pt x="50" y="54"/>
                  </a:lnTo>
                  <a:lnTo>
                    <a:pt x="47" y="56"/>
                  </a:lnTo>
                  <a:lnTo>
                    <a:pt x="9" y="78"/>
                  </a:lnTo>
                  <a:lnTo>
                    <a:pt x="6" y="78"/>
                  </a:lnTo>
                  <a:lnTo>
                    <a:pt x="4" y="78"/>
                  </a:lnTo>
                  <a:lnTo>
                    <a:pt x="1" y="75"/>
                  </a:lnTo>
                  <a:lnTo>
                    <a:pt x="0" y="73"/>
                  </a:lnTo>
                  <a:lnTo>
                    <a:pt x="0" y="28"/>
                  </a:lnTo>
                  <a:lnTo>
                    <a:pt x="1" y="25"/>
                  </a:lnTo>
                  <a:lnTo>
                    <a:pt x="2" y="23"/>
                  </a:lnTo>
                  <a:lnTo>
                    <a:pt x="41" y="1"/>
                  </a:lnTo>
                  <a:lnTo>
                    <a:pt x="45"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6" name="Freeform 1174">
              <a:extLst>
                <a:ext uri="{FF2B5EF4-FFF2-40B4-BE49-F238E27FC236}">
                  <a16:creationId xmlns:a16="http://schemas.microsoft.com/office/drawing/2014/main" id="{E25BCE44-3249-4E77-A93E-319DD8929DE2}"/>
                </a:ext>
              </a:extLst>
            </p:cNvPr>
            <p:cNvSpPr>
              <a:spLocks noEditPoints="1"/>
            </p:cNvSpPr>
            <p:nvPr/>
          </p:nvSpPr>
          <p:spPr bwMode="auto">
            <a:xfrm>
              <a:off x="7366034" y="6101085"/>
              <a:ext cx="106183" cy="157233"/>
            </a:xfrm>
            <a:custGeom>
              <a:avLst/>
              <a:gdLst>
                <a:gd name="T0" fmla="*/ 13 w 52"/>
                <a:gd name="T1" fmla="*/ 15 h 77"/>
                <a:gd name="T2" fmla="*/ 13 w 52"/>
                <a:gd name="T3" fmla="*/ 46 h 77"/>
                <a:gd name="T4" fmla="*/ 39 w 52"/>
                <a:gd name="T5" fmla="*/ 61 h 77"/>
                <a:gd name="T6" fmla="*/ 39 w 52"/>
                <a:gd name="T7" fmla="*/ 31 h 77"/>
                <a:gd name="T8" fmla="*/ 13 w 52"/>
                <a:gd name="T9" fmla="*/ 15 h 77"/>
                <a:gd name="T10" fmla="*/ 7 w 52"/>
                <a:gd name="T11" fmla="*/ 0 h 77"/>
                <a:gd name="T12" fmla="*/ 9 w 52"/>
                <a:gd name="T13" fmla="*/ 0 h 77"/>
                <a:gd name="T14" fmla="*/ 48 w 52"/>
                <a:gd name="T15" fmla="*/ 22 h 77"/>
                <a:gd name="T16" fmla="*/ 50 w 52"/>
                <a:gd name="T17" fmla="*/ 24 h 77"/>
                <a:gd name="T18" fmla="*/ 50 w 52"/>
                <a:gd name="T19" fmla="*/ 27 h 77"/>
                <a:gd name="T20" fmla="*/ 52 w 52"/>
                <a:gd name="T21" fmla="*/ 72 h 77"/>
                <a:gd name="T22" fmla="*/ 50 w 52"/>
                <a:gd name="T23" fmla="*/ 74 h 77"/>
                <a:gd name="T24" fmla="*/ 48 w 52"/>
                <a:gd name="T25" fmla="*/ 77 h 77"/>
                <a:gd name="T26" fmla="*/ 45 w 52"/>
                <a:gd name="T27" fmla="*/ 77 h 77"/>
                <a:gd name="T28" fmla="*/ 43 w 52"/>
                <a:gd name="T29" fmla="*/ 77 h 77"/>
                <a:gd name="T30" fmla="*/ 4 w 52"/>
                <a:gd name="T31" fmla="*/ 55 h 77"/>
                <a:gd name="T32" fmla="*/ 2 w 52"/>
                <a:gd name="T33" fmla="*/ 53 h 77"/>
                <a:gd name="T34" fmla="*/ 2 w 52"/>
                <a:gd name="T35" fmla="*/ 50 h 77"/>
                <a:gd name="T36" fmla="*/ 0 w 52"/>
                <a:gd name="T37" fmla="*/ 5 h 77"/>
                <a:gd name="T38" fmla="*/ 2 w 52"/>
                <a:gd name="T39" fmla="*/ 2 h 77"/>
                <a:gd name="T40" fmla="*/ 4 w 52"/>
                <a:gd name="T41" fmla="*/ 0 h 77"/>
                <a:gd name="T42" fmla="*/ 7 w 52"/>
                <a:gd name="T4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77">
                  <a:moveTo>
                    <a:pt x="13" y="15"/>
                  </a:moveTo>
                  <a:lnTo>
                    <a:pt x="13" y="46"/>
                  </a:lnTo>
                  <a:lnTo>
                    <a:pt x="39" y="61"/>
                  </a:lnTo>
                  <a:lnTo>
                    <a:pt x="39" y="31"/>
                  </a:lnTo>
                  <a:lnTo>
                    <a:pt x="13" y="15"/>
                  </a:lnTo>
                  <a:close/>
                  <a:moveTo>
                    <a:pt x="7" y="0"/>
                  </a:moveTo>
                  <a:lnTo>
                    <a:pt x="9" y="0"/>
                  </a:lnTo>
                  <a:lnTo>
                    <a:pt x="48" y="22"/>
                  </a:lnTo>
                  <a:lnTo>
                    <a:pt x="50" y="24"/>
                  </a:lnTo>
                  <a:lnTo>
                    <a:pt x="50" y="27"/>
                  </a:lnTo>
                  <a:lnTo>
                    <a:pt x="52" y="72"/>
                  </a:lnTo>
                  <a:lnTo>
                    <a:pt x="50" y="74"/>
                  </a:lnTo>
                  <a:lnTo>
                    <a:pt x="48" y="77"/>
                  </a:lnTo>
                  <a:lnTo>
                    <a:pt x="45" y="77"/>
                  </a:lnTo>
                  <a:lnTo>
                    <a:pt x="43" y="77"/>
                  </a:lnTo>
                  <a:lnTo>
                    <a:pt x="4" y="55"/>
                  </a:lnTo>
                  <a:lnTo>
                    <a:pt x="2" y="53"/>
                  </a:lnTo>
                  <a:lnTo>
                    <a:pt x="2" y="50"/>
                  </a:lnTo>
                  <a:lnTo>
                    <a:pt x="0" y="5"/>
                  </a:lnTo>
                  <a:lnTo>
                    <a:pt x="2" y="2"/>
                  </a:lnTo>
                  <a:lnTo>
                    <a:pt x="4" y="0"/>
                  </a:lnTo>
                  <a:lnTo>
                    <a:pt x="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7" name="Freeform 1175">
              <a:extLst>
                <a:ext uri="{FF2B5EF4-FFF2-40B4-BE49-F238E27FC236}">
                  <a16:creationId xmlns:a16="http://schemas.microsoft.com/office/drawing/2014/main" id="{1106058D-7ADD-4BEB-9945-29351FB5BB70}"/>
                </a:ext>
              </a:extLst>
            </p:cNvPr>
            <p:cNvSpPr>
              <a:spLocks noEditPoints="1"/>
            </p:cNvSpPr>
            <p:nvPr/>
          </p:nvSpPr>
          <p:spPr bwMode="auto">
            <a:xfrm>
              <a:off x="7300691" y="5998986"/>
              <a:ext cx="314465" cy="316507"/>
            </a:xfrm>
            <a:custGeom>
              <a:avLst/>
              <a:gdLst>
                <a:gd name="T0" fmla="*/ 84 w 154"/>
                <a:gd name="T1" fmla="*/ 154 h 155"/>
                <a:gd name="T2" fmla="*/ 82 w 154"/>
                <a:gd name="T3" fmla="*/ 142 h 155"/>
                <a:gd name="T4" fmla="*/ 66 w 154"/>
                <a:gd name="T5" fmla="*/ 141 h 155"/>
                <a:gd name="T6" fmla="*/ 50 w 154"/>
                <a:gd name="T7" fmla="*/ 150 h 155"/>
                <a:gd name="T8" fmla="*/ 116 w 154"/>
                <a:gd name="T9" fmla="*/ 144 h 155"/>
                <a:gd name="T10" fmla="*/ 99 w 154"/>
                <a:gd name="T11" fmla="*/ 138 h 155"/>
                <a:gd name="T12" fmla="*/ 35 w 154"/>
                <a:gd name="T13" fmla="*/ 127 h 155"/>
                <a:gd name="T14" fmla="*/ 39 w 154"/>
                <a:gd name="T15" fmla="*/ 145 h 155"/>
                <a:gd name="T16" fmla="*/ 35 w 154"/>
                <a:gd name="T17" fmla="*/ 127 h 155"/>
                <a:gd name="T18" fmla="*/ 131 w 154"/>
                <a:gd name="T19" fmla="*/ 132 h 155"/>
                <a:gd name="T20" fmla="*/ 123 w 154"/>
                <a:gd name="T21" fmla="*/ 123 h 155"/>
                <a:gd name="T22" fmla="*/ 23 w 154"/>
                <a:gd name="T23" fmla="*/ 115 h 155"/>
                <a:gd name="T24" fmla="*/ 18 w 154"/>
                <a:gd name="T25" fmla="*/ 127 h 155"/>
                <a:gd name="T26" fmla="*/ 21 w 154"/>
                <a:gd name="T27" fmla="*/ 110 h 155"/>
                <a:gd name="T28" fmla="*/ 146 w 154"/>
                <a:gd name="T29" fmla="*/ 110 h 155"/>
                <a:gd name="T30" fmla="*/ 136 w 154"/>
                <a:gd name="T31" fmla="*/ 105 h 155"/>
                <a:gd name="T32" fmla="*/ 14 w 154"/>
                <a:gd name="T33" fmla="*/ 95 h 155"/>
                <a:gd name="T34" fmla="*/ 3 w 154"/>
                <a:gd name="T35" fmla="*/ 97 h 155"/>
                <a:gd name="T36" fmla="*/ 154 w 154"/>
                <a:gd name="T37" fmla="*/ 77 h 155"/>
                <a:gd name="T38" fmla="*/ 153 w 154"/>
                <a:gd name="T39" fmla="*/ 91 h 155"/>
                <a:gd name="T40" fmla="*/ 143 w 154"/>
                <a:gd name="T41" fmla="*/ 77 h 155"/>
                <a:gd name="T42" fmla="*/ 13 w 154"/>
                <a:gd name="T43" fmla="*/ 67 h 155"/>
                <a:gd name="T44" fmla="*/ 0 w 154"/>
                <a:gd name="T45" fmla="*/ 78 h 155"/>
                <a:gd name="T46" fmla="*/ 1 w 154"/>
                <a:gd name="T47" fmla="*/ 64 h 155"/>
                <a:gd name="T48" fmla="*/ 153 w 154"/>
                <a:gd name="T49" fmla="*/ 64 h 155"/>
                <a:gd name="T50" fmla="*/ 139 w 154"/>
                <a:gd name="T51" fmla="*/ 55 h 155"/>
                <a:gd name="T52" fmla="*/ 21 w 154"/>
                <a:gd name="T53" fmla="*/ 45 h 155"/>
                <a:gd name="T54" fmla="*/ 4 w 154"/>
                <a:gd name="T55" fmla="*/ 51 h 155"/>
                <a:gd name="T56" fmla="*/ 136 w 154"/>
                <a:gd name="T57" fmla="*/ 28 h 155"/>
                <a:gd name="T58" fmla="*/ 134 w 154"/>
                <a:gd name="T59" fmla="*/ 45 h 155"/>
                <a:gd name="T60" fmla="*/ 136 w 154"/>
                <a:gd name="T61" fmla="*/ 28 h 155"/>
                <a:gd name="T62" fmla="*/ 31 w 154"/>
                <a:gd name="T63" fmla="*/ 32 h 155"/>
                <a:gd name="T64" fmla="*/ 22 w 154"/>
                <a:gd name="T65" fmla="*/ 23 h 155"/>
                <a:gd name="T66" fmla="*/ 121 w 154"/>
                <a:gd name="T67" fmla="*/ 14 h 155"/>
                <a:gd name="T68" fmla="*/ 114 w 154"/>
                <a:gd name="T69" fmla="*/ 24 h 155"/>
                <a:gd name="T70" fmla="*/ 50 w 154"/>
                <a:gd name="T71" fmla="*/ 5 h 155"/>
                <a:gd name="T72" fmla="*/ 44 w 154"/>
                <a:gd name="T73" fmla="*/ 22 h 155"/>
                <a:gd name="T74" fmla="*/ 50 w 154"/>
                <a:gd name="T75" fmla="*/ 5 h 155"/>
                <a:gd name="T76" fmla="*/ 103 w 154"/>
                <a:gd name="T77" fmla="*/ 5 h 155"/>
                <a:gd name="T78" fmla="*/ 89 w 154"/>
                <a:gd name="T79" fmla="*/ 13 h 155"/>
                <a:gd name="T80" fmla="*/ 77 w 154"/>
                <a:gd name="T81" fmla="*/ 13 h 155"/>
                <a:gd name="T82" fmla="*/ 63 w 154"/>
                <a:gd name="T83"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4" h="155">
                  <a:moveTo>
                    <a:pt x="89" y="141"/>
                  </a:moveTo>
                  <a:lnTo>
                    <a:pt x="90" y="154"/>
                  </a:lnTo>
                  <a:lnTo>
                    <a:pt x="84" y="154"/>
                  </a:lnTo>
                  <a:lnTo>
                    <a:pt x="77" y="155"/>
                  </a:lnTo>
                  <a:lnTo>
                    <a:pt x="77" y="142"/>
                  </a:lnTo>
                  <a:lnTo>
                    <a:pt x="82" y="142"/>
                  </a:lnTo>
                  <a:lnTo>
                    <a:pt x="89" y="141"/>
                  </a:lnTo>
                  <a:close/>
                  <a:moveTo>
                    <a:pt x="55" y="138"/>
                  </a:moveTo>
                  <a:lnTo>
                    <a:pt x="66" y="141"/>
                  </a:lnTo>
                  <a:lnTo>
                    <a:pt x="64" y="154"/>
                  </a:lnTo>
                  <a:lnTo>
                    <a:pt x="57" y="153"/>
                  </a:lnTo>
                  <a:lnTo>
                    <a:pt x="50" y="150"/>
                  </a:lnTo>
                  <a:lnTo>
                    <a:pt x="55" y="138"/>
                  </a:lnTo>
                  <a:close/>
                  <a:moveTo>
                    <a:pt x="109" y="133"/>
                  </a:moveTo>
                  <a:lnTo>
                    <a:pt x="116" y="144"/>
                  </a:lnTo>
                  <a:lnTo>
                    <a:pt x="109" y="147"/>
                  </a:lnTo>
                  <a:lnTo>
                    <a:pt x="104" y="150"/>
                  </a:lnTo>
                  <a:lnTo>
                    <a:pt x="99" y="138"/>
                  </a:lnTo>
                  <a:lnTo>
                    <a:pt x="104" y="136"/>
                  </a:lnTo>
                  <a:lnTo>
                    <a:pt x="109" y="133"/>
                  </a:lnTo>
                  <a:close/>
                  <a:moveTo>
                    <a:pt x="35" y="127"/>
                  </a:moveTo>
                  <a:lnTo>
                    <a:pt x="40" y="131"/>
                  </a:lnTo>
                  <a:lnTo>
                    <a:pt x="45" y="133"/>
                  </a:lnTo>
                  <a:lnTo>
                    <a:pt x="39" y="145"/>
                  </a:lnTo>
                  <a:lnTo>
                    <a:pt x="32" y="141"/>
                  </a:lnTo>
                  <a:lnTo>
                    <a:pt x="27" y="137"/>
                  </a:lnTo>
                  <a:lnTo>
                    <a:pt x="35" y="127"/>
                  </a:lnTo>
                  <a:close/>
                  <a:moveTo>
                    <a:pt x="127" y="119"/>
                  </a:moveTo>
                  <a:lnTo>
                    <a:pt x="136" y="127"/>
                  </a:lnTo>
                  <a:lnTo>
                    <a:pt x="131" y="132"/>
                  </a:lnTo>
                  <a:lnTo>
                    <a:pt x="127" y="136"/>
                  </a:lnTo>
                  <a:lnTo>
                    <a:pt x="120" y="127"/>
                  </a:lnTo>
                  <a:lnTo>
                    <a:pt x="123" y="123"/>
                  </a:lnTo>
                  <a:lnTo>
                    <a:pt x="127" y="119"/>
                  </a:lnTo>
                  <a:close/>
                  <a:moveTo>
                    <a:pt x="21" y="110"/>
                  </a:moveTo>
                  <a:lnTo>
                    <a:pt x="23" y="115"/>
                  </a:lnTo>
                  <a:lnTo>
                    <a:pt x="27" y="119"/>
                  </a:lnTo>
                  <a:lnTo>
                    <a:pt x="27" y="119"/>
                  </a:lnTo>
                  <a:lnTo>
                    <a:pt x="18" y="127"/>
                  </a:lnTo>
                  <a:lnTo>
                    <a:pt x="14" y="122"/>
                  </a:lnTo>
                  <a:lnTo>
                    <a:pt x="10" y="117"/>
                  </a:lnTo>
                  <a:lnTo>
                    <a:pt x="21" y="110"/>
                  </a:lnTo>
                  <a:close/>
                  <a:moveTo>
                    <a:pt x="139" y="100"/>
                  </a:moveTo>
                  <a:lnTo>
                    <a:pt x="149" y="104"/>
                  </a:lnTo>
                  <a:lnTo>
                    <a:pt x="146" y="110"/>
                  </a:lnTo>
                  <a:lnTo>
                    <a:pt x="144" y="115"/>
                  </a:lnTo>
                  <a:lnTo>
                    <a:pt x="134" y="110"/>
                  </a:lnTo>
                  <a:lnTo>
                    <a:pt x="136" y="105"/>
                  </a:lnTo>
                  <a:lnTo>
                    <a:pt x="139" y="100"/>
                  </a:lnTo>
                  <a:close/>
                  <a:moveTo>
                    <a:pt x="13" y="88"/>
                  </a:moveTo>
                  <a:lnTo>
                    <a:pt x="14" y="95"/>
                  </a:lnTo>
                  <a:lnTo>
                    <a:pt x="16" y="100"/>
                  </a:lnTo>
                  <a:lnTo>
                    <a:pt x="4" y="104"/>
                  </a:lnTo>
                  <a:lnTo>
                    <a:pt x="3" y="97"/>
                  </a:lnTo>
                  <a:lnTo>
                    <a:pt x="1" y="91"/>
                  </a:lnTo>
                  <a:lnTo>
                    <a:pt x="13" y="88"/>
                  </a:lnTo>
                  <a:close/>
                  <a:moveTo>
                    <a:pt x="154" y="77"/>
                  </a:moveTo>
                  <a:lnTo>
                    <a:pt x="154" y="77"/>
                  </a:lnTo>
                  <a:lnTo>
                    <a:pt x="154" y="85"/>
                  </a:lnTo>
                  <a:lnTo>
                    <a:pt x="153" y="91"/>
                  </a:lnTo>
                  <a:lnTo>
                    <a:pt x="141" y="88"/>
                  </a:lnTo>
                  <a:lnTo>
                    <a:pt x="143" y="77"/>
                  </a:lnTo>
                  <a:lnTo>
                    <a:pt x="143" y="77"/>
                  </a:lnTo>
                  <a:lnTo>
                    <a:pt x="154" y="77"/>
                  </a:lnTo>
                  <a:close/>
                  <a:moveTo>
                    <a:pt x="1" y="64"/>
                  </a:moveTo>
                  <a:lnTo>
                    <a:pt x="13" y="67"/>
                  </a:lnTo>
                  <a:lnTo>
                    <a:pt x="12" y="77"/>
                  </a:lnTo>
                  <a:lnTo>
                    <a:pt x="12" y="78"/>
                  </a:lnTo>
                  <a:lnTo>
                    <a:pt x="0" y="78"/>
                  </a:lnTo>
                  <a:lnTo>
                    <a:pt x="0" y="77"/>
                  </a:lnTo>
                  <a:lnTo>
                    <a:pt x="0" y="70"/>
                  </a:lnTo>
                  <a:lnTo>
                    <a:pt x="1" y="64"/>
                  </a:lnTo>
                  <a:close/>
                  <a:moveTo>
                    <a:pt x="149" y="51"/>
                  </a:moveTo>
                  <a:lnTo>
                    <a:pt x="152" y="58"/>
                  </a:lnTo>
                  <a:lnTo>
                    <a:pt x="153" y="64"/>
                  </a:lnTo>
                  <a:lnTo>
                    <a:pt x="141" y="65"/>
                  </a:lnTo>
                  <a:lnTo>
                    <a:pt x="140" y="60"/>
                  </a:lnTo>
                  <a:lnTo>
                    <a:pt x="139" y="55"/>
                  </a:lnTo>
                  <a:lnTo>
                    <a:pt x="149" y="51"/>
                  </a:lnTo>
                  <a:close/>
                  <a:moveTo>
                    <a:pt x="10" y="38"/>
                  </a:moveTo>
                  <a:lnTo>
                    <a:pt x="21" y="45"/>
                  </a:lnTo>
                  <a:lnTo>
                    <a:pt x="18" y="50"/>
                  </a:lnTo>
                  <a:lnTo>
                    <a:pt x="16" y="55"/>
                  </a:lnTo>
                  <a:lnTo>
                    <a:pt x="4" y="51"/>
                  </a:lnTo>
                  <a:lnTo>
                    <a:pt x="7" y="45"/>
                  </a:lnTo>
                  <a:lnTo>
                    <a:pt x="10" y="38"/>
                  </a:lnTo>
                  <a:close/>
                  <a:moveTo>
                    <a:pt x="136" y="28"/>
                  </a:moveTo>
                  <a:lnTo>
                    <a:pt x="140" y="33"/>
                  </a:lnTo>
                  <a:lnTo>
                    <a:pt x="144" y="38"/>
                  </a:lnTo>
                  <a:lnTo>
                    <a:pt x="134" y="45"/>
                  </a:lnTo>
                  <a:lnTo>
                    <a:pt x="130" y="40"/>
                  </a:lnTo>
                  <a:lnTo>
                    <a:pt x="127" y="36"/>
                  </a:lnTo>
                  <a:lnTo>
                    <a:pt x="136" y="28"/>
                  </a:lnTo>
                  <a:close/>
                  <a:moveTo>
                    <a:pt x="27" y="18"/>
                  </a:moveTo>
                  <a:lnTo>
                    <a:pt x="35" y="28"/>
                  </a:lnTo>
                  <a:lnTo>
                    <a:pt x="31" y="32"/>
                  </a:lnTo>
                  <a:lnTo>
                    <a:pt x="27" y="36"/>
                  </a:lnTo>
                  <a:lnTo>
                    <a:pt x="18" y="28"/>
                  </a:lnTo>
                  <a:lnTo>
                    <a:pt x="22" y="23"/>
                  </a:lnTo>
                  <a:lnTo>
                    <a:pt x="27" y="18"/>
                  </a:lnTo>
                  <a:close/>
                  <a:moveTo>
                    <a:pt x="116" y="10"/>
                  </a:moveTo>
                  <a:lnTo>
                    <a:pt x="121" y="14"/>
                  </a:lnTo>
                  <a:lnTo>
                    <a:pt x="126" y="18"/>
                  </a:lnTo>
                  <a:lnTo>
                    <a:pt x="118" y="27"/>
                  </a:lnTo>
                  <a:lnTo>
                    <a:pt x="114" y="24"/>
                  </a:lnTo>
                  <a:lnTo>
                    <a:pt x="109" y="20"/>
                  </a:lnTo>
                  <a:lnTo>
                    <a:pt x="116" y="10"/>
                  </a:lnTo>
                  <a:close/>
                  <a:moveTo>
                    <a:pt x="50" y="5"/>
                  </a:moveTo>
                  <a:lnTo>
                    <a:pt x="54" y="17"/>
                  </a:lnTo>
                  <a:lnTo>
                    <a:pt x="49" y="18"/>
                  </a:lnTo>
                  <a:lnTo>
                    <a:pt x="44" y="22"/>
                  </a:lnTo>
                  <a:lnTo>
                    <a:pt x="39" y="10"/>
                  </a:lnTo>
                  <a:lnTo>
                    <a:pt x="44" y="8"/>
                  </a:lnTo>
                  <a:lnTo>
                    <a:pt x="50" y="5"/>
                  </a:lnTo>
                  <a:close/>
                  <a:moveTo>
                    <a:pt x="90" y="1"/>
                  </a:moveTo>
                  <a:lnTo>
                    <a:pt x="96" y="2"/>
                  </a:lnTo>
                  <a:lnTo>
                    <a:pt x="103" y="5"/>
                  </a:lnTo>
                  <a:lnTo>
                    <a:pt x="99" y="17"/>
                  </a:lnTo>
                  <a:lnTo>
                    <a:pt x="94" y="14"/>
                  </a:lnTo>
                  <a:lnTo>
                    <a:pt x="89" y="13"/>
                  </a:lnTo>
                  <a:lnTo>
                    <a:pt x="90" y="1"/>
                  </a:lnTo>
                  <a:close/>
                  <a:moveTo>
                    <a:pt x="77" y="0"/>
                  </a:moveTo>
                  <a:lnTo>
                    <a:pt x="77" y="13"/>
                  </a:lnTo>
                  <a:lnTo>
                    <a:pt x="71" y="13"/>
                  </a:lnTo>
                  <a:lnTo>
                    <a:pt x="66" y="13"/>
                  </a:lnTo>
                  <a:lnTo>
                    <a:pt x="63" y="1"/>
                  </a:lnTo>
                  <a:lnTo>
                    <a:pt x="69" y="0"/>
                  </a:lnTo>
                  <a:lnTo>
                    <a:pt x="7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8" name="Freeform 1176">
              <a:extLst>
                <a:ext uri="{FF2B5EF4-FFF2-40B4-BE49-F238E27FC236}">
                  <a16:creationId xmlns:a16="http://schemas.microsoft.com/office/drawing/2014/main" id="{4BD7E8FD-1FEA-4FC5-920B-B072A306401F}"/>
                </a:ext>
              </a:extLst>
            </p:cNvPr>
            <p:cNvSpPr>
              <a:spLocks/>
            </p:cNvSpPr>
            <p:nvPr/>
          </p:nvSpPr>
          <p:spPr bwMode="auto">
            <a:xfrm>
              <a:off x="7402790" y="5815208"/>
              <a:ext cx="118435" cy="75554"/>
            </a:xfrm>
            <a:custGeom>
              <a:avLst/>
              <a:gdLst>
                <a:gd name="T0" fmla="*/ 28 w 58"/>
                <a:gd name="T1" fmla="*/ 0 h 37"/>
                <a:gd name="T2" fmla="*/ 58 w 58"/>
                <a:gd name="T3" fmla="*/ 28 h 37"/>
                <a:gd name="T4" fmla="*/ 50 w 58"/>
                <a:gd name="T5" fmla="*/ 37 h 37"/>
                <a:gd name="T6" fmla="*/ 28 w 58"/>
                <a:gd name="T7" fmla="*/ 17 h 37"/>
                <a:gd name="T8" fmla="*/ 8 w 58"/>
                <a:gd name="T9" fmla="*/ 37 h 37"/>
                <a:gd name="T10" fmla="*/ 0 w 58"/>
                <a:gd name="T11" fmla="*/ 28 h 37"/>
                <a:gd name="T12" fmla="*/ 28 w 58"/>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58" h="37">
                  <a:moveTo>
                    <a:pt x="28" y="0"/>
                  </a:moveTo>
                  <a:lnTo>
                    <a:pt x="58" y="28"/>
                  </a:lnTo>
                  <a:lnTo>
                    <a:pt x="50" y="37"/>
                  </a:lnTo>
                  <a:lnTo>
                    <a:pt x="28" y="17"/>
                  </a:lnTo>
                  <a:lnTo>
                    <a:pt x="8" y="37"/>
                  </a:lnTo>
                  <a:lnTo>
                    <a:pt x="0" y="28"/>
                  </a:lnTo>
                  <a:lnTo>
                    <a:pt x="28"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59" name="Rectangle 1177">
              <a:extLst>
                <a:ext uri="{FF2B5EF4-FFF2-40B4-BE49-F238E27FC236}">
                  <a16:creationId xmlns:a16="http://schemas.microsoft.com/office/drawing/2014/main" id="{0D08DD2E-6CB5-4042-BD37-F082D145F694}"/>
                </a:ext>
              </a:extLst>
            </p:cNvPr>
            <p:cNvSpPr>
              <a:spLocks noChangeArrowheads="1"/>
            </p:cNvSpPr>
            <p:nvPr/>
          </p:nvSpPr>
          <p:spPr bwMode="auto">
            <a:xfrm>
              <a:off x="7449755" y="5841753"/>
              <a:ext cx="24504" cy="85763"/>
            </a:xfrm>
            <a:prstGeom prst="rect">
              <a:avLst/>
            </a:prstGeom>
            <a:grpFill/>
            <a:ln w="0">
              <a:solidFill>
                <a:schemeClr val="accent2"/>
              </a:solidFill>
              <a:prstDash val="solid"/>
              <a:miter lim="800000"/>
              <a:headEnd/>
              <a:tailEnd/>
            </a:ln>
          </p:spPr>
          <p:txBody>
            <a:bodyPr vert="horz" wrap="square" lIns="93297" tIns="46649" rIns="93297" bIns="46649" numCol="1" anchor="t" anchorCtr="0" compatLnSpc="1">
              <a:prstTxWarp prst="textNoShape">
                <a:avLst/>
              </a:prstTxWarp>
            </a:bodyPr>
            <a:lstStyle/>
            <a:p>
              <a:endParaRPr lang="en-US" sz="1982"/>
            </a:p>
          </p:txBody>
        </p:sp>
        <p:sp>
          <p:nvSpPr>
            <p:cNvPr id="60" name="Freeform 1178">
              <a:extLst>
                <a:ext uri="{FF2B5EF4-FFF2-40B4-BE49-F238E27FC236}">
                  <a16:creationId xmlns:a16="http://schemas.microsoft.com/office/drawing/2014/main" id="{776CA9EE-9C95-4BD0-A561-5C76FC19F423}"/>
                </a:ext>
              </a:extLst>
            </p:cNvPr>
            <p:cNvSpPr>
              <a:spLocks/>
            </p:cNvSpPr>
            <p:nvPr/>
          </p:nvSpPr>
          <p:spPr bwMode="auto">
            <a:xfrm>
              <a:off x="7216969" y="5913223"/>
              <a:ext cx="85763" cy="83722"/>
            </a:xfrm>
            <a:custGeom>
              <a:avLst/>
              <a:gdLst>
                <a:gd name="T0" fmla="*/ 0 w 42"/>
                <a:gd name="T1" fmla="*/ 0 h 41"/>
                <a:gd name="T2" fmla="*/ 42 w 42"/>
                <a:gd name="T3" fmla="*/ 0 h 41"/>
                <a:gd name="T4" fmla="*/ 42 w 42"/>
                <a:gd name="T5" fmla="*/ 11 h 41"/>
                <a:gd name="T6" fmla="*/ 13 w 42"/>
                <a:gd name="T7" fmla="*/ 11 h 41"/>
                <a:gd name="T8" fmla="*/ 13 w 42"/>
                <a:gd name="T9" fmla="*/ 41 h 41"/>
                <a:gd name="T10" fmla="*/ 0 w 42"/>
                <a:gd name="T11" fmla="*/ 41 h 41"/>
                <a:gd name="T12" fmla="*/ 0 w 42"/>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2" h="41">
                  <a:moveTo>
                    <a:pt x="0" y="0"/>
                  </a:moveTo>
                  <a:lnTo>
                    <a:pt x="42" y="0"/>
                  </a:lnTo>
                  <a:lnTo>
                    <a:pt x="42" y="11"/>
                  </a:lnTo>
                  <a:lnTo>
                    <a:pt x="13" y="11"/>
                  </a:lnTo>
                  <a:lnTo>
                    <a:pt x="13" y="41"/>
                  </a:lnTo>
                  <a:lnTo>
                    <a:pt x="0" y="41"/>
                  </a:lnTo>
                  <a:lnTo>
                    <a:pt x="0"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61" name="Freeform 1179">
              <a:extLst>
                <a:ext uri="{FF2B5EF4-FFF2-40B4-BE49-F238E27FC236}">
                  <a16:creationId xmlns:a16="http://schemas.microsoft.com/office/drawing/2014/main" id="{23C3D36C-D61C-4739-9435-BAD561E7C684}"/>
                </a:ext>
              </a:extLst>
            </p:cNvPr>
            <p:cNvSpPr>
              <a:spLocks/>
            </p:cNvSpPr>
            <p:nvPr/>
          </p:nvSpPr>
          <p:spPr bwMode="auto">
            <a:xfrm>
              <a:off x="7231264" y="5923432"/>
              <a:ext cx="77595" cy="77595"/>
            </a:xfrm>
            <a:custGeom>
              <a:avLst/>
              <a:gdLst>
                <a:gd name="T0" fmla="*/ 7 w 38"/>
                <a:gd name="T1" fmla="*/ 0 h 38"/>
                <a:gd name="T2" fmla="*/ 38 w 38"/>
                <a:gd name="T3" fmla="*/ 29 h 38"/>
                <a:gd name="T4" fmla="*/ 29 w 38"/>
                <a:gd name="T5" fmla="*/ 38 h 38"/>
                <a:gd name="T6" fmla="*/ 0 w 38"/>
                <a:gd name="T7" fmla="*/ 9 h 38"/>
                <a:gd name="T8" fmla="*/ 7 w 38"/>
                <a:gd name="T9" fmla="*/ 0 h 38"/>
              </a:gdLst>
              <a:ahLst/>
              <a:cxnLst>
                <a:cxn ang="0">
                  <a:pos x="T0" y="T1"/>
                </a:cxn>
                <a:cxn ang="0">
                  <a:pos x="T2" y="T3"/>
                </a:cxn>
                <a:cxn ang="0">
                  <a:pos x="T4" y="T5"/>
                </a:cxn>
                <a:cxn ang="0">
                  <a:pos x="T6" y="T7"/>
                </a:cxn>
                <a:cxn ang="0">
                  <a:pos x="T8" y="T9"/>
                </a:cxn>
              </a:cxnLst>
              <a:rect l="0" t="0" r="r" b="b"/>
              <a:pathLst>
                <a:path w="38" h="38">
                  <a:moveTo>
                    <a:pt x="7" y="0"/>
                  </a:moveTo>
                  <a:lnTo>
                    <a:pt x="38" y="29"/>
                  </a:lnTo>
                  <a:lnTo>
                    <a:pt x="29" y="38"/>
                  </a:lnTo>
                  <a:lnTo>
                    <a:pt x="0" y="9"/>
                  </a:lnTo>
                  <a:lnTo>
                    <a:pt x="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62" name="Freeform 1180">
              <a:extLst>
                <a:ext uri="{FF2B5EF4-FFF2-40B4-BE49-F238E27FC236}">
                  <a16:creationId xmlns:a16="http://schemas.microsoft.com/office/drawing/2014/main" id="{CF302586-9359-48B7-A820-41FC12348104}"/>
                </a:ext>
              </a:extLst>
            </p:cNvPr>
            <p:cNvSpPr>
              <a:spLocks/>
            </p:cNvSpPr>
            <p:nvPr/>
          </p:nvSpPr>
          <p:spPr bwMode="auto">
            <a:xfrm>
              <a:off x="7114870" y="6092917"/>
              <a:ext cx="79636" cy="120477"/>
            </a:xfrm>
            <a:custGeom>
              <a:avLst/>
              <a:gdLst>
                <a:gd name="T0" fmla="*/ 30 w 39"/>
                <a:gd name="T1" fmla="*/ 0 h 59"/>
                <a:gd name="T2" fmla="*/ 39 w 39"/>
                <a:gd name="T3" fmla="*/ 9 h 59"/>
                <a:gd name="T4" fmla="*/ 17 w 39"/>
                <a:gd name="T5" fmla="*/ 30 h 59"/>
                <a:gd name="T6" fmla="*/ 39 w 39"/>
                <a:gd name="T7" fmla="*/ 50 h 59"/>
                <a:gd name="T8" fmla="*/ 30 w 39"/>
                <a:gd name="T9" fmla="*/ 59 h 59"/>
                <a:gd name="T10" fmla="*/ 0 w 39"/>
                <a:gd name="T11" fmla="*/ 30 h 59"/>
                <a:gd name="T12" fmla="*/ 30 w 39"/>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9" h="59">
                  <a:moveTo>
                    <a:pt x="30" y="0"/>
                  </a:moveTo>
                  <a:lnTo>
                    <a:pt x="39" y="9"/>
                  </a:lnTo>
                  <a:lnTo>
                    <a:pt x="17" y="30"/>
                  </a:lnTo>
                  <a:lnTo>
                    <a:pt x="39" y="50"/>
                  </a:lnTo>
                  <a:lnTo>
                    <a:pt x="30" y="59"/>
                  </a:lnTo>
                  <a:lnTo>
                    <a:pt x="0" y="30"/>
                  </a:lnTo>
                  <a:lnTo>
                    <a:pt x="30"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63" name="Rectangle 1181">
              <a:extLst>
                <a:ext uri="{FF2B5EF4-FFF2-40B4-BE49-F238E27FC236}">
                  <a16:creationId xmlns:a16="http://schemas.microsoft.com/office/drawing/2014/main" id="{D59E762E-D315-410B-9538-65D26C73421C}"/>
                </a:ext>
              </a:extLst>
            </p:cNvPr>
            <p:cNvSpPr>
              <a:spLocks noChangeArrowheads="1"/>
            </p:cNvSpPr>
            <p:nvPr/>
          </p:nvSpPr>
          <p:spPr bwMode="auto">
            <a:xfrm>
              <a:off x="7143458" y="6139882"/>
              <a:ext cx="87804" cy="26546"/>
            </a:xfrm>
            <a:prstGeom prst="rect">
              <a:avLst/>
            </a:prstGeom>
            <a:grpFill/>
            <a:ln w="0">
              <a:solidFill>
                <a:schemeClr val="accent2"/>
              </a:solidFill>
              <a:prstDash val="solid"/>
              <a:miter lim="800000"/>
              <a:headEnd/>
              <a:tailEnd/>
            </a:ln>
          </p:spPr>
          <p:txBody>
            <a:bodyPr vert="horz" wrap="square" lIns="93297" tIns="46649" rIns="93297" bIns="46649" numCol="1" anchor="t" anchorCtr="0" compatLnSpc="1">
              <a:prstTxWarp prst="textNoShape">
                <a:avLst/>
              </a:prstTxWarp>
            </a:bodyPr>
            <a:lstStyle/>
            <a:p>
              <a:endParaRPr lang="en-US" sz="1982"/>
            </a:p>
          </p:txBody>
        </p:sp>
        <p:sp>
          <p:nvSpPr>
            <p:cNvPr id="64" name="Freeform 1182">
              <a:extLst>
                <a:ext uri="{FF2B5EF4-FFF2-40B4-BE49-F238E27FC236}">
                  <a16:creationId xmlns:a16="http://schemas.microsoft.com/office/drawing/2014/main" id="{5F7746CD-3922-4238-9FCB-16D2A55784D9}"/>
                </a:ext>
              </a:extLst>
            </p:cNvPr>
            <p:cNvSpPr>
              <a:spLocks/>
            </p:cNvSpPr>
            <p:nvPr/>
          </p:nvSpPr>
          <p:spPr bwMode="auto">
            <a:xfrm>
              <a:off x="7723380" y="6101085"/>
              <a:ext cx="77595" cy="120477"/>
            </a:xfrm>
            <a:custGeom>
              <a:avLst/>
              <a:gdLst>
                <a:gd name="T0" fmla="*/ 9 w 38"/>
                <a:gd name="T1" fmla="*/ 0 h 59"/>
                <a:gd name="T2" fmla="*/ 38 w 38"/>
                <a:gd name="T3" fmla="*/ 29 h 59"/>
                <a:gd name="T4" fmla="*/ 9 w 38"/>
                <a:gd name="T5" fmla="*/ 59 h 59"/>
                <a:gd name="T6" fmla="*/ 0 w 38"/>
                <a:gd name="T7" fmla="*/ 50 h 59"/>
                <a:gd name="T8" fmla="*/ 20 w 38"/>
                <a:gd name="T9" fmla="*/ 29 h 59"/>
                <a:gd name="T10" fmla="*/ 0 w 38"/>
                <a:gd name="T11" fmla="*/ 9 h 59"/>
                <a:gd name="T12" fmla="*/ 9 w 38"/>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8" h="59">
                  <a:moveTo>
                    <a:pt x="9" y="0"/>
                  </a:moveTo>
                  <a:lnTo>
                    <a:pt x="38" y="29"/>
                  </a:lnTo>
                  <a:lnTo>
                    <a:pt x="9" y="59"/>
                  </a:lnTo>
                  <a:lnTo>
                    <a:pt x="0" y="50"/>
                  </a:lnTo>
                  <a:lnTo>
                    <a:pt x="20" y="29"/>
                  </a:lnTo>
                  <a:lnTo>
                    <a:pt x="0" y="9"/>
                  </a:lnTo>
                  <a:lnTo>
                    <a:pt x="9"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65" name="Rectangle 1183">
              <a:extLst>
                <a:ext uri="{FF2B5EF4-FFF2-40B4-BE49-F238E27FC236}">
                  <a16:creationId xmlns:a16="http://schemas.microsoft.com/office/drawing/2014/main" id="{0F8AB894-A4C2-4924-B413-2CE9CFD00469}"/>
                </a:ext>
              </a:extLst>
            </p:cNvPr>
            <p:cNvSpPr>
              <a:spLocks noChangeArrowheads="1"/>
            </p:cNvSpPr>
            <p:nvPr/>
          </p:nvSpPr>
          <p:spPr bwMode="auto">
            <a:xfrm>
              <a:off x="7686624" y="6148050"/>
              <a:ext cx="85763" cy="26546"/>
            </a:xfrm>
            <a:prstGeom prst="rect">
              <a:avLst/>
            </a:prstGeom>
            <a:grpFill/>
            <a:ln w="0">
              <a:solidFill>
                <a:schemeClr val="accent2"/>
              </a:solidFill>
              <a:prstDash val="solid"/>
              <a:miter lim="800000"/>
              <a:headEnd/>
              <a:tailEnd/>
            </a:ln>
          </p:spPr>
          <p:txBody>
            <a:bodyPr vert="horz" wrap="square" lIns="93297" tIns="46649" rIns="93297" bIns="46649" numCol="1" anchor="t" anchorCtr="0" compatLnSpc="1">
              <a:prstTxWarp prst="textNoShape">
                <a:avLst/>
              </a:prstTxWarp>
            </a:bodyPr>
            <a:lstStyle/>
            <a:p>
              <a:endParaRPr lang="en-US" sz="1982"/>
            </a:p>
          </p:txBody>
        </p:sp>
        <p:sp>
          <p:nvSpPr>
            <p:cNvPr id="66" name="Freeform 1184">
              <a:extLst>
                <a:ext uri="{FF2B5EF4-FFF2-40B4-BE49-F238E27FC236}">
                  <a16:creationId xmlns:a16="http://schemas.microsoft.com/office/drawing/2014/main" id="{7363530B-06E7-4851-8039-8716EC369E47}"/>
                </a:ext>
              </a:extLst>
            </p:cNvPr>
            <p:cNvSpPr>
              <a:spLocks/>
            </p:cNvSpPr>
            <p:nvPr/>
          </p:nvSpPr>
          <p:spPr bwMode="auto">
            <a:xfrm>
              <a:off x="7617197" y="5917307"/>
              <a:ext cx="87804" cy="83722"/>
            </a:xfrm>
            <a:custGeom>
              <a:avLst/>
              <a:gdLst>
                <a:gd name="T0" fmla="*/ 0 w 43"/>
                <a:gd name="T1" fmla="*/ 0 h 41"/>
                <a:gd name="T2" fmla="*/ 43 w 43"/>
                <a:gd name="T3" fmla="*/ 0 h 41"/>
                <a:gd name="T4" fmla="*/ 43 w 43"/>
                <a:gd name="T5" fmla="*/ 41 h 41"/>
                <a:gd name="T6" fmla="*/ 30 w 43"/>
                <a:gd name="T7" fmla="*/ 41 h 41"/>
                <a:gd name="T8" fmla="*/ 30 w 43"/>
                <a:gd name="T9" fmla="*/ 12 h 41"/>
                <a:gd name="T10" fmla="*/ 0 w 43"/>
                <a:gd name="T11" fmla="*/ 12 h 41"/>
                <a:gd name="T12" fmla="*/ 0 w 4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43" h="41">
                  <a:moveTo>
                    <a:pt x="0" y="0"/>
                  </a:moveTo>
                  <a:lnTo>
                    <a:pt x="43" y="0"/>
                  </a:lnTo>
                  <a:lnTo>
                    <a:pt x="43" y="41"/>
                  </a:lnTo>
                  <a:lnTo>
                    <a:pt x="30" y="41"/>
                  </a:lnTo>
                  <a:lnTo>
                    <a:pt x="30" y="12"/>
                  </a:lnTo>
                  <a:lnTo>
                    <a:pt x="0" y="12"/>
                  </a:lnTo>
                  <a:lnTo>
                    <a:pt x="0"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67" name="Freeform 1185">
              <a:extLst>
                <a:ext uri="{FF2B5EF4-FFF2-40B4-BE49-F238E27FC236}">
                  <a16:creationId xmlns:a16="http://schemas.microsoft.com/office/drawing/2014/main" id="{439CCDC0-5215-4389-92AE-8ADBED2A7FEE}"/>
                </a:ext>
              </a:extLst>
            </p:cNvPr>
            <p:cNvSpPr>
              <a:spLocks/>
            </p:cNvSpPr>
            <p:nvPr/>
          </p:nvSpPr>
          <p:spPr bwMode="auto">
            <a:xfrm>
              <a:off x="7613113" y="5927516"/>
              <a:ext cx="77595" cy="79638"/>
            </a:xfrm>
            <a:custGeom>
              <a:avLst/>
              <a:gdLst>
                <a:gd name="T0" fmla="*/ 31 w 38"/>
                <a:gd name="T1" fmla="*/ 0 h 39"/>
                <a:gd name="T2" fmla="*/ 38 w 38"/>
                <a:gd name="T3" fmla="*/ 9 h 39"/>
                <a:gd name="T4" fmla="*/ 9 w 38"/>
                <a:gd name="T5" fmla="*/ 39 h 39"/>
                <a:gd name="T6" fmla="*/ 0 w 38"/>
                <a:gd name="T7" fmla="*/ 31 h 39"/>
                <a:gd name="T8" fmla="*/ 31 w 38"/>
                <a:gd name="T9" fmla="*/ 0 h 39"/>
              </a:gdLst>
              <a:ahLst/>
              <a:cxnLst>
                <a:cxn ang="0">
                  <a:pos x="T0" y="T1"/>
                </a:cxn>
                <a:cxn ang="0">
                  <a:pos x="T2" y="T3"/>
                </a:cxn>
                <a:cxn ang="0">
                  <a:pos x="T4" y="T5"/>
                </a:cxn>
                <a:cxn ang="0">
                  <a:pos x="T6" y="T7"/>
                </a:cxn>
                <a:cxn ang="0">
                  <a:pos x="T8" y="T9"/>
                </a:cxn>
              </a:cxnLst>
              <a:rect l="0" t="0" r="r" b="b"/>
              <a:pathLst>
                <a:path w="38" h="39">
                  <a:moveTo>
                    <a:pt x="31" y="0"/>
                  </a:moveTo>
                  <a:lnTo>
                    <a:pt x="38" y="9"/>
                  </a:lnTo>
                  <a:lnTo>
                    <a:pt x="9" y="39"/>
                  </a:lnTo>
                  <a:lnTo>
                    <a:pt x="0" y="31"/>
                  </a:lnTo>
                  <a:lnTo>
                    <a:pt x="31"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grpSp>
      <p:grpSp>
        <p:nvGrpSpPr>
          <p:cNvPr id="78" name="Group 77">
            <a:extLst>
              <a:ext uri="{FF2B5EF4-FFF2-40B4-BE49-F238E27FC236}">
                <a16:creationId xmlns:a16="http://schemas.microsoft.com/office/drawing/2014/main" id="{D413B8E1-4BB9-40A1-B08E-4C1B44609A63}"/>
              </a:ext>
            </a:extLst>
          </p:cNvPr>
          <p:cNvGrpSpPr/>
          <p:nvPr/>
        </p:nvGrpSpPr>
        <p:grpSpPr>
          <a:xfrm>
            <a:off x="9216065" y="2381640"/>
            <a:ext cx="437335" cy="573669"/>
            <a:chOff x="1171432" y="3074408"/>
            <a:chExt cx="428629" cy="562249"/>
          </a:xfrm>
          <a:solidFill>
            <a:schemeClr val="accent2"/>
          </a:solidFill>
        </p:grpSpPr>
        <p:sp>
          <p:nvSpPr>
            <p:cNvPr id="79" name="Freeform 708">
              <a:extLst>
                <a:ext uri="{FF2B5EF4-FFF2-40B4-BE49-F238E27FC236}">
                  <a16:creationId xmlns:a16="http://schemas.microsoft.com/office/drawing/2014/main" id="{AC28F77B-6550-4853-96AB-BC39D65C6856}"/>
                </a:ext>
              </a:extLst>
            </p:cNvPr>
            <p:cNvSpPr>
              <a:spLocks/>
            </p:cNvSpPr>
            <p:nvPr/>
          </p:nvSpPr>
          <p:spPr bwMode="auto">
            <a:xfrm>
              <a:off x="1266875" y="3265295"/>
              <a:ext cx="232535" cy="239476"/>
            </a:xfrm>
            <a:custGeom>
              <a:avLst/>
              <a:gdLst>
                <a:gd name="T0" fmla="*/ 130 w 134"/>
                <a:gd name="T1" fmla="*/ 0 h 138"/>
                <a:gd name="T2" fmla="*/ 134 w 134"/>
                <a:gd name="T3" fmla="*/ 7 h 138"/>
                <a:gd name="T4" fmla="*/ 91 w 134"/>
                <a:gd name="T5" fmla="*/ 31 h 138"/>
                <a:gd name="T6" fmla="*/ 55 w 134"/>
                <a:gd name="T7" fmla="*/ 61 h 138"/>
                <a:gd name="T8" fmla="*/ 28 w 134"/>
                <a:gd name="T9" fmla="*/ 97 h 138"/>
                <a:gd name="T10" fmla="*/ 9 w 134"/>
                <a:gd name="T11" fmla="*/ 138 h 138"/>
                <a:gd name="T12" fmla="*/ 0 w 134"/>
                <a:gd name="T13" fmla="*/ 135 h 138"/>
                <a:gd name="T14" fmla="*/ 16 w 134"/>
                <a:gd name="T15" fmla="*/ 101 h 138"/>
                <a:gd name="T16" fmla="*/ 36 w 134"/>
                <a:gd name="T17" fmla="*/ 70 h 138"/>
                <a:gd name="T18" fmla="*/ 63 w 134"/>
                <a:gd name="T19" fmla="*/ 43 h 138"/>
                <a:gd name="T20" fmla="*/ 94 w 134"/>
                <a:gd name="T21" fmla="*/ 19 h 138"/>
                <a:gd name="T22" fmla="*/ 130 w 134"/>
                <a:gd name="T23"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138">
                  <a:moveTo>
                    <a:pt x="130" y="0"/>
                  </a:moveTo>
                  <a:lnTo>
                    <a:pt x="134" y="7"/>
                  </a:lnTo>
                  <a:lnTo>
                    <a:pt x="91" y="31"/>
                  </a:lnTo>
                  <a:lnTo>
                    <a:pt x="55" y="61"/>
                  </a:lnTo>
                  <a:lnTo>
                    <a:pt x="28" y="97"/>
                  </a:lnTo>
                  <a:lnTo>
                    <a:pt x="9" y="138"/>
                  </a:lnTo>
                  <a:lnTo>
                    <a:pt x="0" y="135"/>
                  </a:lnTo>
                  <a:lnTo>
                    <a:pt x="16" y="101"/>
                  </a:lnTo>
                  <a:lnTo>
                    <a:pt x="36" y="70"/>
                  </a:lnTo>
                  <a:lnTo>
                    <a:pt x="63" y="43"/>
                  </a:lnTo>
                  <a:lnTo>
                    <a:pt x="94" y="19"/>
                  </a:lnTo>
                  <a:lnTo>
                    <a:pt x="130"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0" name="Freeform 709">
              <a:extLst>
                <a:ext uri="{FF2B5EF4-FFF2-40B4-BE49-F238E27FC236}">
                  <a16:creationId xmlns:a16="http://schemas.microsoft.com/office/drawing/2014/main" id="{45188815-7DA7-49A2-9E46-D931E1F6FD26}"/>
                </a:ext>
              </a:extLst>
            </p:cNvPr>
            <p:cNvSpPr>
              <a:spLocks/>
            </p:cNvSpPr>
            <p:nvPr/>
          </p:nvSpPr>
          <p:spPr bwMode="auto">
            <a:xfrm>
              <a:off x="1459498" y="3249678"/>
              <a:ext cx="50325" cy="53796"/>
            </a:xfrm>
            <a:custGeom>
              <a:avLst/>
              <a:gdLst>
                <a:gd name="T0" fmla="*/ 11 w 29"/>
                <a:gd name="T1" fmla="*/ 0 h 31"/>
                <a:gd name="T2" fmla="*/ 29 w 29"/>
                <a:gd name="T3" fmla="*/ 9 h 31"/>
                <a:gd name="T4" fmla="*/ 23 w 29"/>
                <a:gd name="T5" fmla="*/ 28 h 31"/>
                <a:gd name="T6" fmla="*/ 12 w 29"/>
                <a:gd name="T7" fmla="*/ 31 h 31"/>
                <a:gd name="T8" fmla="*/ 19 w 29"/>
                <a:gd name="T9" fmla="*/ 12 h 31"/>
                <a:gd name="T10" fmla="*/ 0 w 29"/>
                <a:gd name="T11" fmla="*/ 5 h 31"/>
                <a:gd name="T12" fmla="*/ 11 w 29"/>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9" h="31">
                  <a:moveTo>
                    <a:pt x="11" y="0"/>
                  </a:moveTo>
                  <a:lnTo>
                    <a:pt x="29" y="9"/>
                  </a:lnTo>
                  <a:lnTo>
                    <a:pt x="23" y="28"/>
                  </a:lnTo>
                  <a:lnTo>
                    <a:pt x="12" y="31"/>
                  </a:lnTo>
                  <a:lnTo>
                    <a:pt x="19" y="12"/>
                  </a:lnTo>
                  <a:lnTo>
                    <a:pt x="0" y="5"/>
                  </a:lnTo>
                  <a:lnTo>
                    <a:pt x="11"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1" name="Freeform 710">
              <a:extLst>
                <a:ext uri="{FF2B5EF4-FFF2-40B4-BE49-F238E27FC236}">
                  <a16:creationId xmlns:a16="http://schemas.microsoft.com/office/drawing/2014/main" id="{04B284F1-9BC6-4358-8D51-362D856E77AA}"/>
                </a:ext>
              </a:extLst>
            </p:cNvPr>
            <p:cNvSpPr>
              <a:spLocks/>
            </p:cNvSpPr>
            <p:nvPr/>
          </p:nvSpPr>
          <p:spPr bwMode="auto">
            <a:xfrm>
              <a:off x="1308524" y="3247942"/>
              <a:ext cx="59001" cy="59001"/>
            </a:xfrm>
            <a:custGeom>
              <a:avLst/>
              <a:gdLst>
                <a:gd name="T0" fmla="*/ 27 w 34"/>
                <a:gd name="T1" fmla="*/ 0 h 34"/>
                <a:gd name="T2" fmla="*/ 34 w 34"/>
                <a:gd name="T3" fmla="*/ 6 h 34"/>
                <a:gd name="T4" fmla="*/ 7 w 34"/>
                <a:gd name="T5" fmla="*/ 34 h 34"/>
                <a:gd name="T6" fmla="*/ 0 w 34"/>
                <a:gd name="T7" fmla="*/ 27 h 34"/>
                <a:gd name="T8" fmla="*/ 27 w 34"/>
                <a:gd name="T9" fmla="*/ 0 h 34"/>
              </a:gdLst>
              <a:ahLst/>
              <a:cxnLst>
                <a:cxn ang="0">
                  <a:pos x="T0" y="T1"/>
                </a:cxn>
                <a:cxn ang="0">
                  <a:pos x="T2" y="T3"/>
                </a:cxn>
                <a:cxn ang="0">
                  <a:pos x="T4" y="T5"/>
                </a:cxn>
                <a:cxn ang="0">
                  <a:pos x="T6" y="T7"/>
                </a:cxn>
                <a:cxn ang="0">
                  <a:pos x="T8" y="T9"/>
                </a:cxn>
              </a:cxnLst>
              <a:rect l="0" t="0" r="r" b="b"/>
              <a:pathLst>
                <a:path w="34" h="34">
                  <a:moveTo>
                    <a:pt x="27" y="0"/>
                  </a:moveTo>
                  <a:lnTo>
                    <a:pt x="34" y="6"/>
                  </a:lnTo>
                  <a:lnTo>
                    <a:pt x="7" y="34"/>
                  </a:lnTo>
                  <a:lnTo>
                    <a:pt x="0" y="27"/>
                  </a:lnTo>
                  <a:lnTo>
                    <a:pt x="2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2" name="Freeform 711">
              <a:extLst>
                <a:ext uri="{FF2B5EF4-FFF2-40B4-BE49-F238E27FC236}">
                  <a16:creationId xmlns:a16="http://schemas.microsoft.com/office/drawing/2014/main" id="{4B37A503-D05B-452B-861F-EB92BF8454C5}"/>
                </a:ext>
              </a:extLst>
            </p:cNvPr>
            <p:cNvSpPr>
              <a:spLocks/>
            </p:cNvSpPr>
            <p:nvPr/>
          </p:nvSpPr>
          <p:spPr bwMode="auto">
            <a:xfrm>
              <a:off x="1308524" y="3247942"/>
              <a:ext cx="59001" cy="59001"/>
            </a:xfrm>
            <a:custGeom>
              <a:avLst/>
              <a:gdLst>
                <a:gd name="T0" fmla="*/ 7 w 34"/>
                <a:gd name="T1" fmla="*/ 0 h 34"/>
                <a:gd name="T2" fmla="*/ 34 w 34"/>
                <a:gd name="T3" fmla="*/ 27 h 34"/>
                <a:gd name="T4" fmla="*/ 27 w 34"/>
                <a:gd name="T5" fmla="*/ 34 h 34"/>
                <a:gd name="T6" fmla="*/ 0 w 34"/>
                <a:gd name="T7" fmla="*/ 6 h 34"/>
                <a:gd name="T8" fmla="*/ 7 w 34"/>
                <a:gd name="T9" fmla="*/ 0 h 34"/>
              </a:gdLst>
              <a:ahLst/>
              <a:cxnLst>
                <a:cxn ang="0">
                  <a:pos x="T0" y="T1"/>
                </a:cxn>
                <a:cxn ang="0">
                  <a:pos x="T2" y="T3"/>
                </a:cxn>
                <a:cxn ang="0">
                  <a:pos x="T4" y="T5"/>
                </a:cxn>
                <a:cxn ang="0">
                  <a:pos x="T6" y="T7"/>
                </a:cxn>
                <a:cxn ang="0">
                  <a:pos x="T8" y="T9"/>
                </a:cxn>
              </a:cxnLst>
              <a:rect l="0" t="0" r="r" b="b"/>
              <a:pathLst>
                <a:path w="34" h="34">
                  <a:moveTo>
                    <a:pt x="7" y="0"/>
                  </a:moveTo>
                  <a:lnTo>
                    <a:pt x="34" y="27"/>
                  </a:lnTo>
                  <a:lnTo>
                    <a:pt x="27" y="34"/>
                  </a:lnTo>
                  <a:lnTo>
                    <a:pt x="0" y="6"/>
                  </a:lnTo>
                  <a:lnTo>
                    <a:pt x="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3" name="Freeform 712">
              <a:extLst>
                <a:ext uri="{FF2B5EF4-FFF2-40B4-BE49-F238E27FC236}">
                  <a16:creationId xmlns:a16="http://schemas.microsoft.com/office/drawing/2014/main" id="{312738F2-3E5D-4425-97B5-3F3E537D64DE}"/>
                </a:ext>
              </a:extLst>
            </p:cNvPr>
            <p:cNvSpPr>
              <a:spLocks noEditPoints="1"/>
            </p:cNvSpPr>
            <p:nvPr/>
          </p:nvSpPr>
          <p:spPr bwMode="auto">
            <a:xfrm>
              <a:off x="1400497" y="3398917"/>
              <a:ext cx="67679" cy="64208"/>
            </a:xfrm>
            <a:custGeom>
              <a:avLst/>
              <a:gdLst>
                <a:gd name="T0" fmla="*/ 19 w 39"/>
                <a:gd name="T1" fmla="*/ 8 h 37"/>
                <a:gd name="T2" fmla="*/ 16 w 39"/>
                <a:gd name="T3" fmla="*/ 8 h 37"/>
                <a:gd name="T4" fmla="*/ 12 w 39"/>
                <a:gd name="T5" fmla="*/ 12 h 37"/>
                <a:gd name="T6" fmla="*/ 9 w 39"/>
                <a:gd name="T7" fmla="*/ 15 h 37"/>
                <a:gd name="T8" fmla="*/ 9 w 39"/>
                <a:gd name="T9" fmla="*/ 19 h 37"/>
                <a:gd name="T10" fmla="*/ 9 w 39"/>
                <a:gd name="T11" fmla="*/ 22 h 37"/>
                <a:gd name="T12" fmla="*/ 12 w 39"/>
                <a:gd name="T13" fmla="*/ 25 h 37"/>
                <a:gd name="T14" fmla="*/ 16 w 39"/>
                <a:gd name="T15" fmla="*/ 29 h 37"/>
                <a:gd name="T16" fmla="*/ 19 w 39"/>
                <a:gd name="T17" fmla="*/ 29 h 37"/>
                <a:gd name="T18" fmla="*/ 24 w 39"/>
                <a:gd name="T19" fmla="*/ 29 h 37"/>
                <a:gd name="T20" fmla="*/ 28 w 39"/>
                <a:gd name="T21" fmla="*/ 25 h 37"/>
                <a:gd name="T22" fmla="*/ 29 w 39"/>
                <a:gd name="T23" fmla="*/ 22 h 37"/>
                <a:gd name="T24" fmla="*/ 31 w 39"/>
                <a:gd name="T25" fmla="*/ 19 h 37"/>
                <a:gd name="T26" fmla="*/ 29 w 39"/>
                <a:gd name="T27" fmla="*/ 15 h 37"/>
                <a:gd name="T28" fmla="*/ 28 w 39"/>
                <a:gd name="T29" fmla="*/ 12 h 37"/>
                <a:gd name="T30" fmla="*/ 24 w 39"/>
                <a:gd name="T31" fmla="*/ 8 h 37"/>
                <a:gd name="T32" fmla="*/ 19 w 39"/>
                <a:gd name="T33" fmla="*/ 8 h 37"/>
                <a:gd name="T34" fmla="*/ 19 w 39"/>
                <a:gd name="T35" fmla="*/ 0 h 37"/>
                <a:gd name="T36" fmla="*/ 26 w 39"/>
                <a:gd name="T37" fmla="*/ 0 h 37"/>
                <a:gd name="T38" fmla="*/ 31 w 39"/>
                <a:gd name="T39" fmla="*/ 3 h 37"/>
                <a:gd name="T40" fmla="*/ 34 w 39"/>
                <a:gd name="T41" fmla="*/ 7 h 37"/>
                <a:gd name="T42" fmla="*/ 38 w 39"/>
                <a:gd name="T43" fmla="*/ 12 h 37"/>
                <a:gd name="T44" fmla="*/ 39 w 39"/>
                <a:gd name="T45" fmla="*/ 19 h 37"/>
                <a:gd name="T46" fmla="*/ 38 w 39"/>
                <a:gd name="T47" fmla="*/ 25 h 37"/>
                <a:gd name="T48" fmla="*/ 34 w 39"/>
                <a:gd name="T49" fmla="*/ 31 h 37"/>
                <a:gd name="T50" fmla="*/ 31 w 39"/>
                <a:gd name="T51" fmla="*/ 34 h 37"/>
                <a:gd name="T52" fmla="*/ 26 w 39"/>
                <a:gd name="T53" fmla="*/ 37 h 37"/>
                <a:gd name="T54" fmla="*/ 19 w 39"/>
                <a:gd name="T55" fmla="*/ 37 h 37"/>
                <a:gd name="T56" fmla="*/ 14 w 39"/>
                <a:gd name="T57" fmla="*/ 37 h 37"/>
                <a:gd name="T58" fmla="*/ 9 w 39"/>
                <a:gd name="T59" fmla="*/ 34 h 37"/>
                <a:gd name="T60" fmla="*/ 4 w 39"/>
                <a:gd name="T61" fmla="*/ 31 h 37"/>
                <a:gd name="T62" fmla="*/ 0 w 39"/>
                <a:gd name="T63" fmla="*/ 25 h 37"/>
                <a:gd name="T64" fmla="*/ 0 w 39"/>
                <a:gd name="T65" fmla="*/ 19 h 37"/>
                <a:gd name="T66" fmla="*/ 0 w 39"/>
                <a:gd name="T67" fmla="*/ 12 h 37"/>
                <a:gd name="T68" fmla="*/ 4 w 39"/>
                <a:gd name="T69" fmla="*/ 7 h 37"/>
                <a:gd name="T70" fmla="*/ 9 w 39"/>
                <a:gd name="T71" fmla="*/ 3 h 37"/>
                <a:gd name="T72" fmla="*/ 14 w 39"/>
                <a:gd name="T73" fmla="*/ 0 h 37"/>
                <a:gd name="T74" fmla="*/ 19 w 39"/>
                <a:gd name="T7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 h="37">
                  <a:moveTo>
                    <a:pt x="19" y="8"/>
                  </a:moveTo>
                  <a:lnTo>
                    <a:pt x="16" y="8"/>
                  </a:lnTo>
                  <a:lnTo>
                    <a:pt x="12" y="12"/>
                  </a:lnTo>
                  <a:lnTo>
                    <a:pt x="9" y="15"/>
                  </a:lnTo>
                  <a:lnTo>
                    <a:pt x="9" y="19"/>
                  </a:lnTo>
                  <a:lnTo>
                    <a:pt x="9" y="22"/>
                  </a:lnTo>
                  <a:lnTo>
                    <a:pt x="12" y="25"/>
                  </a:lnTo>
                  <a:lnTo>
                    <a:pt x="16" y="29"/>
                  </a:lnTo>
                  <a:lnTo>
                    <a:pt x="19" y="29"/>
                  </a:lnTo>
                  <a:lnTo>
                    <a:pt x="24" y="29"/>
                  </a:lnTo>
                  <a:lnTo>
                    <a:pt x="28" y="25"/>
                  </a:lnTo>
                  <a:lnTo>
                    <a:pt x="29" y="22"/>
                  </a:lnTo>
                  <a:lnTo>
                    <a:pt x="31" y="19"/>
                  </a:lnTo>
                  <a:lnTo>
                    <a:pt x="29" y="15"/>
                  </a:lnTo>
                  <a:lnTo>
                    <a:pt x="28" y="12"/>
                  </a:lnTo>
                  <a:lnTo>
                    <a:pt x="24" y="8"/>
                  </a:lnTo>
                  <a:lnTo>
                    <a:pt x="19" y="8"/>
                  </a:lnTo>
                  <a:close/>
                  <a:moveTo>
                    <a:pt x="19" y="0"/>
                  </a:moveTo>
                  <a:lnTo>
                    <a:pt x="26" y="0"/>
                  </a:lnTo>
                  <a:lnTo>
                    <a:pt x="31" y="3"/>
                  </a:lnTo>
                  <a:lnTo>
                    <a:pt x="34" y="7"/>
                  </a:lnTo>
                  <a:lnTo>
                    <a:pt x="38" y="12"/>
                  </a:lnTo>
                  <a:lnTo>
                    <a:pt x="39" y="19"/>
                  </a:lnTo>
                  <a:lnTo>
                    <a:pt x="38" y="25"/>
                  </a:lnTo>
                  <a:lnTo>
                    <a:pt x="34" y="31"/>
                  </a:lnTo>
                  <a:lnTo>
                    <a:pt x="31" y="34"/>
                  </a:lnTo>
                  <a:lnTo>
                    <a:pt x="26" y="37"/>
                  </a:lnTo>
                  <a:lnTo>
                    <a:pt x="19" y="37"/>
                  </a:lnTo>
                  <a:lnTo>
                    <a:pt x="14" y="37"/>
                  </a:lnTo>
                  <a:lnTo>
                    <a:pt x="9" y="34"/>
                  </a:lnTo>
                  <a:lnTo>
                    <a:pt x="4" y="31"/>
                  </a:lnTo>
                  <a:lnTo>
                    <a:pt x="0" y="25"/>
                  </a:lnTo>
                  <a:lnTo>
                    <a:pt x="0" y="19"/>
                  </a:lnTo>
                  <a:lnTo>
                    <a:pt x="0" y="12"/>
                  </a:lnTo>
                  <a:lnTo>
                    <a:pt x="4" y="7"/>
                  </a:lnTo>
                  <a:lnTo>
                    <a:pt x="9" y="3"/>
                  </a:lnTo>
                  <a:lnTo>
                    <a:pt x="14" y="0"/>
                  </a:lnTo>
                  <a:lnTo>
                    <a:pt x="19"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4" name="Freeform 713">
              <a:extLst>
                <a:ext uri="{FF2B5EF4-FFF2-40B4-BE49-F238E27FC236}">
                  <a16:creationId xmlns:a16="http://schemas.microsoft.com/office/drawing/2014/main" id="{A1CD0F7C-EE4E-4236-A7F4-3E615212EE64}"/>
                </a:ext>
              </a:extLst>
            </p:cNvPr>
            <p:cNvSpPr>
              <a:spLocks noEditPoints="1"/>
            </p:cNvSpPr>
            <p:nvPr/>
          </p:nvSpPr>
          <p:spPr bwMode="auto">
            <a:xfrm>
              <a:off x="1478587" y="3504772"/>
              <a:ext cx="83296" cy="86767"/>
            </a:xfrm>
            <a:custGeom>
              <a:avLst/>
              <a:gdLst>
                <a:gd name="T0" fmla="*/ 8 w 48"/>
                <a:gd name="T1" fmla="*/ 9 h 50"/>
                <a:gd name="T2" fmla="*/ 8 w 48"/>
                <a:gd name="T3" fmla="*/ 35 h 50"/>
                <a:gd name="T4" fmla="*/ 32 w 48"/>
                <a:gd name="T5" fmla="*/ 9 h 50"/>
                <a:gd name="T6" fmla="*/ 8 w 48"/>
                <a:gd name="T7" fmla="*/ 9 h 50"/>
                <a:gd name="T8" fmla="*/ 3 w 48"/>
                <a:gd name="T9" fmla="*/ 0 h 50"/>
                <a:gd name="T10" fmla="*/ 42 w 48"/>
                <a:gd name="T11" fmla="*/ 0 h 50"/>
                <a:gd name="T12" fmla="*/ 46 w 48"/>
                <a:gd name="T13" fmla="*/ 2 h 50"/>
                <a:gd name="T14" fmla="*/ 48 w 48"/>
                <a:gd name="T15" fmla="*/ 4 h 50"/>
                <a:gd name="T16" fmla="*/ 48 w 48"/>
                <a:gd name="T17" fmla="*/ 6 h 50"/>
                <a:gd name="T18" fmla="*/ 46 w 48"/>
                <a:gd name="T19" fmla="*/ 9 h 50"/>
                <a:gd name="T20" fmla="*/ 6 w 48"/>
                <a:gd name="T21" fmla="*/ 48 h 50"/>
                <a:gd name="T22" fmla="*/ 5 w 48"/>
                <a:gd name="T23" fmla="*/ 48 h 50"/>
                <a:gd name="T24" fmla="*/ 3 w 48"/>
                <a:gd name="T25" fmla="*/ 50 h 50"/>
                <a:gd name="T26" fmla="*/ 1 w 48"/>
                <a:gd name="T27" fmla="*/ 48 h 50"/>
                <a:gd name="T28" fmla="*/ 0 w 48"/>
                <a:gd name="T29" fmla="*/ 48 h 50"/>
                <a:gd name="T30" fmla="*/ 0 w 48"/>
                <a:gd name="T31" fmla="*/ 45 h 50"/>
                <a:gd name="T32" fmla="*/ 0 w 48"/>
                <a:gd name="T33" fmla="*/ 6 h 50"/>
                <a:gd name="T34" fmla="*/ 0 w 48"/>
                <a:gd name="T35" fmla="*/ 4 h 50"/>
                <a:gd name="T36" fmla="*/ 1 w 48"/>
                <a:gd name="T37" fmla="*/ 2 h 50"/>
                <a:gd name="T38" fmla="*/ 3 w 48"/>
                <a:gd name="T3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50">
                  <a:moveTo>
                    <a:pt x="8" y="9"/>
                  </a:moveTo>
                  <a:lnTo>
                    <a:pt x="8" y="35"/>
                  </a:lnTo>
                  <a:lnTo>
                    <a:pt x="32" y="9"/>
                  </a:lnTo>
                  <a:lnTo>
                    <a:pt x="8" y="9"/>
                  </a:lnTo>
                  <a:close/>
                  <a:moveTo>
                    <a:pt x="3" y="0"/>
                  </a:moveTo>
                  <a:lnTo>
                    <a:pt x="42" y="0"/>
                  </a:lnTo>
                  <a:lnTo>
                    <a:pt x="46" y="2"/>
                  </a:lnTo>
                  <a:lnTo>
                    <a:pt x="48" y="4"/>
                  </a:lnTo>
                  <a:lnTo>
                    <a:pt x="48" y="6"/>
                  </a:lnTo>
                  <a:lnTo>
                    <a:pt x="46" y="9"/>
                  </a:lnTo>
                  <a:lnTo>
                    <a:pt x="6" y="48"/>
                  </a:lnTo>
                  <a:lnTo>
                    <a:pt x="5" y="48"/>
                  </a:lnTo>
                  <a:lnTo>
                    <a:pt x="3" y="50"/>
                  </a:lnTo>
                  <a:lnTo>
                    <a:pt x="1" y="48"/>
                  </a:lnTo>
                  <a:lnTo>
                    <a:pt x="0" y="48"/>
                  </a:lnTo>
                  <a:lnTo>
                    <a:pt x="0" y="45"/>
                  </a:lnTo>
                  <a:lnTo>
                    <a:pt x="0" y="6"/>
                  </a:lnTo>
                  <a:lnTo>
                    <a:pt x="0" y="4"/>
                  </a:lnTo>
                  <a:lnTo>
                    <a:pt x="1" y="2"/>
                  </a:lnTo>
                  <a:lnTo>
                    <a:pt x="3"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5" name="Freeform 714">
              <a:extLst>
                <a:ext uri="{FF2B5EF4-FFF2-40B4-BE49-F238E27FC236}">
                  <a16:creationId xmlns:a16="http://schemas.microsoft.com/office/drawing/2014/main" id="{60CC688E-93A1-47E2-A041-977C6A650C10}"/>
                </a:ext>
              </a:extLst>
            </p:cNvPr>
            <p:cNvSpPr>
              <a:spLocks noEditPoints="1"/>
            </p:cNvSpPr>
            <p:nvPr/>
          </p:nvSpPr>
          <p:spPr bwMode="auto">
            <a:xfrm>
              <a:off x="1279023" y="3074408"/>
              <a:ext cx="216918" cy="91973"/>
            </a:xfrm>
            <a:custGeom>
              <a:avLst/>
              <a:gdLst>
                <a:gd name="T0" fmla="*/ 9 w 125"/>
                <a:gd name="T1" fmla="*/ 9 h 53"/>
                <a:gd name="T2" fmla="*/ 9 w 125"/>
                <a:gd name="T3" fmla="*/ 45 h 53"/>
                <a:gd name="T4" fmla="*/ 116 w 125"/>
                <a:gd name="T5" fmla="*/ 45 h 53"/>
                <a:gd name="T6" fmla="*/ 116 w 125"/>
                <a:gd name="T7" fmla="*/ 9 h 53"/>
                <a:gd name="T8" fmla="*/ 9 w 125"/>
                <a:gd name="T9" fmla="*/ 9 h 53"/>
                <a:gd name="T10" fmla="*/ 5 w 125"/>
                <a:gd name="T11" fmla="*/ 0 h 53"/>
                <a:gd name="T12" fmla="*/ 120 w 125"/>
                <a:gd name="T13" fmla="*/ 0 h 53"/>
                <a:gd name="T14" fmla="*/ 123 w 125"/>
                <a:gd name="T15" fmla="*/ 0 h 53"/>
                <a:gd name="T16" fmla="*/ 125 w 125"/>
                <a:gd name="T17" fmla="*/ 2 h 53"/>
                <a:gd name="T18" fmla="*/ 125 w 125"/>
                <a:gd name="T19" fmla="*/ 4 h 53"/>
                <a:gd name="T20" fmla="*/ 125 w 125"/>
                <a:gd name="T21" fmla="*/ 50 h 53"/>
                <a:gd name="T22" fmla="*/ 125 w 125"/>
                <a:gd name="T23" fmla="*/ 52 h 53"/>
                <a:gd name="T24" fmla="*/ 123 w 125"/>
                <a:gd name="T25" fmla="*/ 53 h 53"/>
                <a:gd name="T26" fmla="*/ 120 w 125"/>
                <a:gd name="T27" fmla="*/ 53 h 53"/>
                <a:gd name="T28" fmla="*/ 5 w 125"/>
                <a:gd name="T29" fmla="*/ 53 h 53"/>
                <a:gd name="T30" fmla="*/ 2 w 125"/>
                <a:gd name="T31" fmla="*/ 53 h 53"/>
                <a:gd name="T32" fmla="*/ 0 w 125"/>
                <a:gd name="T33" fmla="*/ 52 h 53"/>
                <a:gd name="T34" fmla="*/ 0 w 125"/>
                <a:gd name="T35" fmla="*/ 50 h 53"/>
                <a:gd name="T36" fmla="*/ 0 w 125"/>
                <a:gd name="T37" fmla="*/ 4 h 53"/>
                <a:gd name="T38" fmla="*/ 0 w 125"/>
                <a:gd name="T39" fmla="*/ 2 h 53"/>
                <a:gd name="T40" fmla="*/ 2 w 125"/>
                <a:gd name="T41" fmla="*/ 0 h 53"/>
                <a:gd name="T42" fmla="*/ 5 w 125"/>
                <a:gd name="T4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5" h="53">
                  <a:moveTo>
                    <a:pt x="9" y="9"/>
                  </a:moveTo>
                  <a:lnTo>
                    <a:pt x="9" y="45"/>
                  </a:lnTo>
                  <a:lnTo>
                    <a:pt x="116" y="45"/>
                  </a:lnTo>
                  <a:lnTo>
                    <a:pt x="116" y="9"/>
                  </a:lnTo>
                  <a:lnTo>
                    <a:pt x="9" y="9"/>
                  </a:lnTo>
                  <a:close/>
                  <a:moveTo>
                    <a:pt x="5" y="0"/>
                  </a:moveTo>
                  <a:lnTo>
                    <a:pt x="120" y="0"/>
                  </a:lnTo>
                  <a:lnTo>
                    <a:pt x="123" y="0"/>
                  </a:lnTo>
                  <a:lnTo>
                    <a:pt x="125" y="2"/>
                  </a:lnTo>
                  <a:lnTo>
                    <a:pt x="125" y="4"/>
                  </a:lnTo>
                  <a:lnTo>
                    <a:pt x="125" y="50"/>
                  </a:lnTo>
                  <a:lnTo>
                    <a:pt x="125" y="52"/>
                  </a:lnTo>
                  <a:lnTo>
                    <a:pt x="123" y="53"/>
                  </a:lnTo>
                  <a:lnTo>
                    <a:pt x="120" y="53"/>
                  </a:lnTo>
                  <a:lnTo>
                    <a:pt x="5" y="53"/>
                  </a:lnTo>
                  <a:lnTo>
                    <a:pt x="2" y="53"/>
                  </a:lnTo>
                  <a:lnTo>
                    <a:pt x="0" y="52"/>
                  </a:lnTo>
                  <a:lnTo>
                    <a:pt x="0" y="50"/>
                  </a:lnTo>
                  <a:lnTo>
                    <a:pt x="0" y="4"/>
                  </a:lnTo>
                  <a:lnTo>
                    <a:pt x="0" y="2"/>
                  </a:lnTo>
                  <a:lnTo>
                    <a:pt x="2" y="0"/>
                  </a:lnTo>
                  <a:lnTo>
                    <a:pt x="5"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6" name="Freeform 715">
              <a:extLst>
                <a:ext uri="{FF2B5EF4-FFF2-40B4-BE49-F238E27FC236}">
                  <a16:creationId xmlns:a16="http://schemas.microsoft.com/office/drawing/2014/main" id="{461C98C1-2374-48AA-A691-B25AE91425B2}"/>
                </a:ext>
              </a:extLst>
            </p:cNvPr>
            <p:cNvSpPr>
              <a:spLocks noEditPoints="1"/>
            </p:cNvSpPr>
            <p:nvPr/>
          </p:nvSpPr>
          <p:spPr bwMode="auto">
            <a:xfrm>
              <a:off x="1171432" y="3074408"/>
              <a:ext cx="428629" cy="562249"/>
            </a:xfrm>
            <a:custGeom>
              <a:avLst/>
              <a:gdLst>
                <a:gd name="T0" fmla="*/ 71 w 247"/>
                <a:gd name="T1" fmla="*/ 9 h 324"/>
                <a:gd name="T2" fmla="*/ 71 w 247"/>
                <a:gd name="T3" fmla="*/ 14 h 324"/>
                <a:gd name="T4" fmla="*/ 71 w 247"/>
                <a:gd name="T5" fmla="*/ 16 h 324"/>
                <a:gd name="T6" fmla="*/ 69 w 247"/>
                <a:gd name="T7" fmla="*/ 17 h 324"/>
                <a:gd name="T8" fmla="*/ 67 w 247"/>
                <a:gd name="T9" fmla="*/ 17 h 324"/>
                <a:gd name="T10" fmla="*/ 11 w 247"/>
                <a:gd name="T11" fmla="*/ 17 h 324"/>
                <a:gd name="T12" fmla="*/ 11 w 247"/>
                <a:gd name="T13" fmla="*/ 315 h 324"/>
                <a:gd name="T14" fmla="*/ 238 w 247"/>
                <a:gd name="T15" fmla="*/ 315 h 324"/>
                <a:gd name="T16" fmla="*/ 238 w 247"/>
                <a:gd name="T17" fmla="*/ 17 h 324"/>
                <a:gd name="T18" fmla="*/ 182 w 247"/>
                <a:gd name="T19" fmla="*/ 17 h 324"/>
                <a:gd name="T20" fmla="*/ 180 w 247"/>
                <a:gd name="T21" fmla="*/ 17 h 324"/>
                <a:gd name="T22" fmla="*/ 178 w 247"/>
                <a:gd name="T23" fmla="*/ 16 h 324"/>
                <a:gd name="T24" fmla="*/ 178 w 247"/>
                <a:gd name="T25" fmla="*/ 14 h 324"/>
                <a:gd name="T26" fmla="*/ 178 w 247"/>
                <a:gd name="T27" fmla="*/ 9 h 324"/>
                <a:gd name="T28" fmla="*/ 71 w 247"/>
                <a:gd name="T29" fmla="*/ 9 h 324"/>
                <a:gd name="T30" fmla="*/ 67 w 247"/>
                <a:gd name="T31" fmla="*/ 0 h 324"/>
                <a:gd name="T32" fmla="*/ 182 w 247"/>
                <a:gd name="T33" fmla="*/ 0 h 324"/>
                <a:gd name="T34" fmla="*/ 185 w 247"/>
                <a:gd name="T35" fmla="*/ 0 h 324"/>
                <a:gd name="T36" fmla="*/ 187 w 247"/>
                <a:gd name="T37" fmla="*/ 2 h 324"/>
                <a:gd name="T38" fmla="*/ 187 w 247"/>
                <a:gd name="T39" fmla="*/ 4 h 324"/>
                <a:gd name="T40" fmla="*/ 187 w 247"/>
                <a:gd name="T41" fmla="*/ 9 h 324"/>
                <a:gd name="T42" fmla="*/ 243 w 247"/>
                <a:gd name="T43" fmla="*/ 9 h 324"/>
                <a:gd name="T44" fmla="*/ 245 w 247"/>
                <a:gd name="T45" fmla="*/ 11 h 324"/>
                <a:gd name="T46" fmla="*/ 247 w 247"/>
                <a:gd name="T47" fmla="*/ 11 h 324"/>
                <a:gd name="T48" fmla="*/ 247 w 247"/>
                <a:gd name="T49" fmla="*/ 14 h 324"/>
                <a:gd name="T50" fmla="*/ 247 w 247"/>
                <a:gd name="T51" fmla="*/ 320 h 324"/>
                <a:gd name="T52" fmla="*/ 247 w 247"/>
                <a:gd name="T53" fmla="*/ 322 h 324"/>
                <a:gd name="T54" fmla="*/ 245 w 247"/>
                <a:gd name="T55" fmla="*/ 324 h 324"/>
                <a:gd name="T56" fmla="*/ 243 w 247"/>
                <a:gd name="T57" fmla="*/ 324 h 324"/>
                <a:gd name="T58" fmla="*/ 6 w 247"/>
                <a:gd name="T59" fmla="*/ 324 h 324"/>
                <a:gd name="T60" fmla="*/ 4 w 247"/>
                <a:gd name="T61" fmla="*/ 324 h 324"/>
                <a:gd name="T62" fmla="*/ 2 w 247"/>
                <a:gd name="T63" fmla="*/ 322 h 324"/>
                <a:gd name="T64" fmla="*/ 0 w 247"/>
                <a:gd name="T65" fmla="*/ 320 h 324"/>
                <a:gd name="T66" fmla="*/ 0 w 247"/>
                <a:gd name="T67" fmla="*/ 14 h 324"/>
                <a:gd name="T68" fmla="*/ 2 w 247"/>
                <a:gd name="T69" fmla="*/ 11 h 324"/>
                <a:gd name="T70" fmla="*/ 4 w 247"/>
                <a:gd name="T71" fmla="*/ 11 h 324"/>
                <a:gd name="T72" fmla="*/ 6 w 247"/>
                <a:gd name="T73" fmla="*/ 9 h 324"/>
                <a:gd name="T74" fmla="*/ 62 w 247"/>
                <a:gd name="T75" fmla="*/ 9 h 324"/>
                <a:gd name="T76" fmla="*/ 62 w 247"/>
                <a:gd name="T77" fmla="*/ 4 h 324"/>
                <a:gd name="T78" fmla="*/ 62 w 247"/>
                <a:gd name="T79" fmla="*/ 2 h 324"/>
                <a:gd name="T80" fmla="*/ 64 w 247"/>
                <a:gd name="T81" fmla="*/ 0 h 324"/>
                <a:gd name="T82" fmla="*/ 67 w 247"/>
                <a:gd name="T83"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7" h="324">
                  <a:moveTo>
                    <a:pt x="71" y="9"/>
                  </a:moveTo>
                  <a:lnTo>
                    <a:pt x="71" y="14"/>
                  </a:lnTo>
                  <a:lnTo>
                    <a:pt x="71" y="16"/>
                  </a:lnTo>
                  <a:lnTo>
                    <a:pt x="69" y="17"/>
                  </a:lnTo>
                  <a:lnTo>
                    <a:pt x="67" y="17"/>
                  </a:lnTo>
                  <a:lnTo>
                    <a:pt x="11" y="17"/>
                  </a:lnTo>
                  <a:lnTo>
                    <a:pt x="11" y="315"/>
                  </a:lnTo>
                  <a:lnTo>
                    <a:pt x="238" y="315"/>
                  </a:lnTo>
                  <a:lnTo>
                    <a:pt x="238" y="17"/>
                  </a:lnTo>
                  <a:lnTo>
                    <a:pt x="182" y="17"/>
                  </a:lnTo>
                  <a:lnTo>
                    <a:pt x="180" y="17"/>
                  </a:lnTo>
                  <a:lnTo>
                    <a:pt x="178" y="16"/>
                  </a:lnTo>
                  <a:lnTo>
                    <a:pt x="178" y="14"/>
                  </a:lnTo>
                  <a:lnTo>
                    <a:pt x="178" y="9"/>
                  </a:lnTo>
                  <a:lnTo>
                    <a:pt x="71" y="9"/>
                  </a:lnTo>
                  <a:close/>
                  <a:moveTo>
                    <a:pt x="67" y="0"/>
                  </a:moveTo>
                  <a:lnTo>
                    <a:pt x="182" y="0"/>
                  </a:lnTo>
                  <a:lnTo>
                    <a:pt x="185" y="0"/>
                  </a:lnTo>
                  <a:lnTo>
                    <a:pt x="187" y="2"/>
                  </a:lnTo>
                  <a:lnTo>
                    <a:pt x="187" y="4"/>
                  </a:lnTo>
                  <a:lnTo>
                    <a:pt x="187" y="9"/>
                  </a:lnTo>
                  <a:lnTo>
                    <a:pt x="243" y="9"/>
                  </a:lnTo>
                  <a:lnTo>
                    <a:pt x="245" y="11"/>
                  </a:lnTo>
                  <a:lnTo>
                    <a:pt x="247" y="11"/>
                  </a:lnTo>
                  <a:lnTo>
                    <a:pt x="247" y="14"/>
                  </a:lnTo>
                  <a:lnTo>
                    <a:pt x="247" y="320"/>
                  </a:lnTo>
                  <a:lnTo>
                    <a:pt x="247" y="322"/>
                  </a:lnTo>
                  <a:lnTo>
                    <a:pt x="245" y="324"/>
                  </a:lnTo>
                  <a:lnTo>
                    <a:pt x="243" y="324"/>
                  </a:lnTo>
                  <a:lnTo>
                    <a:pt x="6" y="324"/>
                  </a:lnTo>
                  <a:lnTo>
                    <a:pt x="4" y="324"/>
                  </a:lnTo>
                  <a:lnTo>
                    <a:pt x="2" y="322"/>
                  </a:lnTo>
                  <a:lnTo>
                    <a:pt x="0" y="320"/>
                  </a:lnTo>
                  <a:lnTo>
                    <a:pt x="0" y="14"/>
                  </a:lnTo>
                  <a:lnTo>
                    <a:pt x="2" y="11"/>
                  </a:lnTo>
                  <a:lnTo>
                    <a:pt x="4" y="11"/>
                  </a:lnTo>
                  <a:lnTo>
                    <a:pt x="6" y="9"/>
                  </a:lnTo>
                  <a:lnTo>
                    <a:pt x="62" y="9"/>
                  </a:lnTo>
                  <a:lnTo>
                    <a:pt x="62" y="4"/>
                  </a:lnTo>
                  <a:lnTo>
                    <a:pt x="62" y="2"/>
                  </a:lnTo>
                  <a:lnTo>
                    <a:pt x="64" y="0"/>
                  </a:lnTo>
                  <a:lnTo>
                    <a:pt x="67"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7" name="Freeform 716">
              <a:extLst>
                <a:ext uri="{FF2B5EF4-FFF2-40B4-BE49-F238E27FC236}">
                  <a16:creationId xmlns:a16="http://schemas.microsoft.com/office/drawing/2014/main" id="{10FF193D-D26B-4812-8466-257294ABF8AE}"/>
                </a:ext>
              </a:extLst>
            </p:cNvPr>
            <p:cNvSpPr>
              <a:spLocks noEditPoints="1"/>
            </p:cNvSpPr>
            <p:nvPr/>
          </p:nvSpPr>
          <p:spPr bwMode="auto">
            <a:xfrm>
              <a:off x="1213081" y="3131675"/>
              <a:ext cx="348803" cy="459865"/>
            </a:xfrm>
            <a:custGeom>
              <a:avLst/>
              <a:gdLst>
                <a:gd name="T0" fmla="*/ 9 w 201"/>
                <a:gd name="T1" fmla="*/ 8 h 265"/>
                <a:gd name="T2" fmla="*/ 9 w 201"/>
                <a:gd name="T3" fmla="*/ 257 h 265"/>
                <a:gd name="T4" fmla="*/ 154 w 201"/>
                <a:gd name="T5" fmla="*/ 257 h 265"/>
                <a:gd name="T6" fmla="*/ 192 w 201"/>
                <a:gd name="T7" fmla="*/ 219 h 265"/>
                <a:gd name="T8" fmla="*/ 192 w 201"/>
                <a:gd name="T9" fmla="*/ 8 h 265"/>
                <a:gd name="T10" fmla="*/ 163 w 201"/>
                <a:gd name="T11" fmla="*/ 8 h 265"/>
                <a:gd name="T12" fmla="*/ 163 w 201"/>
                <a:gd name="T13" fmla="*/ 17 h 265"/>
                <a:gd name="T14" fmla="*/ 163 w 201"/>
                <a:gd name="T15" fmla="*/ 19 h 265"/>
                <a:gd name="T16" fmla="*/ 161 w 201"/>
                <a:gd name="T17" fmla="*/ 20 h 265"/>
                <a:gd name="T18" fmla="*/ 158 w 201"/>
                <a:gd name="T19" fmla="*/ 20 h 265"/>
                <a:gd name="T20" fmla="*/ 43 w 201"/>
                <a:gd name="T21" fmla="*/ 20 h 265"/>
                <a:gd name="T22" fmla="*/ 40 w 201"/>
                <a:gd name="T23" fmla="*/ 20 h 265"/>
                <a:gd name="T24" fmla="*/ 38 w 201"/>
                <a:gd name="T25" fmla="*/ 19 h 265"/>
                <a:gd name="T26" fmla="*/ 38 w 201"/>
                <a:gd name="T27" fmla="*/ 17 h 265"/>
                <a:gd name="T28" fmla="*/ 38 w 201"/>
                <a:gd name="T29" fmla="*/ 8 h 265"/>
                <a:gd name="T30" fmla="*/ 9 w 201"/>
                <a:gd name="T31" fmla="*/ 8 h 265"/>
                <a:gd name="T32" fmla="*/ 6 w 201"/>
                <a:gd name="T33" fmla="*/ 0 h 265"/>
                <a:gd name="T34" fmla="*/ 43 w 201"/>
                <a:gd name="T35" fmla="*/ 0 h 265"/>
                <a:gd name="T36" fmla="*/ 45 w 201"/>
                <a:gd name="T37" fmla="*/ 2 h 265"/>
                <a:gd name="T38" fmla="*/ 47 w 201"/>
                <a:gd name="T39" fmla="*/ 3 h 265"/>
                <a:gd name="T40" fmla="*/ 47 w 201"/>
                <a:gd name="T41" fmla="*/ 5 h 265"/>
                <a:gd name="T42" fmla="*/ 47 w 201"/>
                <a:gd name="T43" fmla="*/ 12 h 265"/>
                <a:gd name="T44" fmla="*/ 154 w 201"/>
                <a:gd name="T45" fmla="*/ 12 h 265"/>
                <a:gd name="T46" fmla="*/ 154 w 201"/>
                <a:gd name="T47" fmla="*/ 5 h 265"/>
                <a:gd name="T48" fmla="*/ 154 w 201"/>
                <a:gd name="T49" fmla="*/ 3 h 265"/>
                <a:gd name="T50" fmla="*/ 156 w 201"/>
                <a:gd name="T51" fmla="*/ 2 h 265"/>
                <a:gd name="T52" fmla="*/ 158 w 201"/>
                <a:gd name="T53" fmla="*/ 0 h 265"/>
                <a:gd name="T54" fmla="*/ 195 w 201"/>
                <a:gd name="T55" fmla="*/ 0 h 265"/>
                <a:gd name="T56" fmla="*/ 199 w 201"/>
                <a:gd name="T57" fmla="*/ 2 h 265"/>
                <a:gd name="T58" fmla="*/ 201 w 201"/>
                <a:gd name="T59" fmla="*/ 3 h 265"/>
                <a:gd name="T60" fmla="*/ 201 w 201"/>
                <a:gd name="T61" fmla="*/ 5 h 265"/>
                <a:gd name="T62" fmla="*/ 201 w 201"/>
                <a:gd name="T63" fmla="*/ 221 h 265"/>
                <a:gd name="T64" fmla="*/ 201 w 201"/>
                <a:gd name="T65" fmla="*/ 222 h 265"/>
                <a:gd name="T66" fmla="*/ 199 w 201"/>
                <a:gd name="T67" fmla="*/ 224 h 265"/>
                <a:gd name="T68" fmla="*/ 159 w 201"/>
                <a:gd name="T69" fmla="*/ 263 h 265"/>
                <a:gd name="T70" fmla="*/ 158 w 201"/>
                <a:gd name="T71" fmla="*/ 263 h 265"/>
                <a:gd name="T72" fmla="*/ 156 w 201"/>
                <a:gd name="T73" fmla="*/ 265 h 265"/>
                <a:gd name="T74" fmla="*/ 6 w 201"/>
                <a:gd name="T75" fmla="*/ 265 h 265"/>
                <a:gd name="T76" fmla="*/ 2 w 201"/>
                <a:gd name="T77" fmla="*/ 263 h 265"/>
                <a:gd name="T78" fmla="*/ 0 w 201"/>
                <a:gd name="T79" fmla="*/ 262 h 265"/>
                <a:gd name="T80" fmla="*/ 0 w 201"/>
                <a:gd name="T81" fmla="*/ 260 h 265"/>
                <a:gd name="T82" fmla="*/ 0 w 201"/>
                <a:gd name="T83" fmla="*/ 5 h 265"/>
                <a:gd name="T84" fmla="*/ 0 w 201"/>
                <a:gd name="T85" fmla="*/ 3 h 265"/>
                <a:gd name="T86" fmla="*/ 2 w 201"/>
                <a:gd name="T87" fmla="*/ 2 h 265"/>
                <a:gd name="T88" fmla="*/ 6 w 201"/>
                <a:gd name="T89"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1" h="265">
                  <a:moveTo>
                    <a:pt x="9" y="8"/>
                  </a:moveTo>
                  <a:lnTo>
                    <a:pt x="9" y="257"/>
                  </a:lnTo>
                  <a:lnTo>
                    <a:pt x="154" y="257"/>
                  </a:lnTo>
                  <a:lnTo>
                    <a:pt x="192" y="219"/>
                  </a:lnTo>
                  <a:lnTo>
                    <a:pt x="192" y="8"/>
                  </a:lnTo>
                  <a:lnTo>
                    <a:pt x="163" y="8"/>
                  </a:lnTo>
                  <a:lnTo>
                    <a:pt x="163" y="17"/>
                  </a:lnTo>
                  <a:lnTo>
                    <a:pt x="163" y="19"/>
                  </a:lnTo>
                  <a:lnTo>
                    <a:pt x="161" y="20"/>
                  </a:lnTo>
                  <a:lnTo>
                    <a:pt x="158" y="20"/>
                  </a:lnTo>
                  <a:lnTo>
                    <a:pt x="43" y="20"/>
                  </a:lnTo>
                  <a:lnTo>
                    <a:pt x="40" y="20"/>
                  </a:lnTo>
                  <a:lnTo>
                    <a:pt x="38" y="19"/>
                  </a:lnTo>
                  <a:lnTo>
                    <a:pt x="38" y="17"/>
                  </a:lnTo>
                  <a:lnTo>
                    <a:pt x="38" y="8"/>
                  </a:lnTo>
                  <a:lnTo>
                    <a:pt x="9" y="8"/>
                  </a:lnTo>
                  <a:close/>
                  <a:moveTo>
                    <a:pt x="6" y="0"/>
                  </a:moveTo>
                  <a:lnTo>
                    <a:pt x="43" y="0"/>
                  </a:lnTo>
                  <a:lnTo>
                    <a:pt x="45" y="2"/>
                  </a:lnTo>
                  <a:lnTo>
                    <a:pt x="47" y="3"/>
                  </a:lnTo>
                  <a:lnTo>
                    <a:pt x="47" y="5"/>
                  </a:lnTo>
                  <a:lnTo>
                    <a:pt x="47" y="12"/>
                  </a:lnTo>
                  <a:lnTo>
                    <a:pt x="154" y="12"/>
                  </a:lnTo>
                  <a:lnTo>
                    <a:pt x="154" y="5"/>
                  </a:lnTo>
                  <a:lnTo>
                    <a:pt x="154" y="3"/>
                  </a:lnTo>
                  <a:lnTo>
                    <a:pt x="156" y="2"/>
                  </a:lnTo>
                  <a:lnTo>
                    <a:pt x="158" y="0"/>
                  </a:lnTo>
                  <a:lnTo>
                    <a:pt x="195" y="0"/>
                  </a:lnTo>
                  <a:lnTo>
                    <a:pt x="199" y="2"/>
                  </a:lnTo>
                  <a:lnTo>
                    <a:pt x="201" y="3"/>
                  </a:lnTo>
                  <a:lnTo>
                    <a:pt x="201" y="5"/>
                  </a:lnTo>
                  <a:lnTo>
                    <a:pt x="201" y="221"/>
                  </a:lnTo>
                  <a:lnTo>
                    <a:pt x="201" y="222"/>
                  </a:lnTo>
                  <a:lnTo>
                    <a:pt x="199" y="224"/>
                  </a:lnTo>
                  <a:lnTo>
                    <a:pt x="159" y="263"/>
                  </a:lnTo>
                  <a:lnTo>
                    <a:pt x="158" y="263"/>
                  </a:lnTo>
                  <a:lnTo>
                    <a:pt x="156" y="265"/>
                  </a:lnTo>
                  <a:lnTo>
                    <a:pt x="6" y="265"/>
                  </a:lnTo>
                  <a:lnTo>
                    <a:pt x="2" y="263"/>
                  </a:lnTo>
                  <a:lnTo>
                    <a:pt x="0" y="262"/>
                  </a:lnTo>
                  <a:lnTo>
                    <a:pt x="0" y="260"/>
                  </a:lnTo>
                  <a:lnTo>
                    <a:pt x="0" y="5"/>
                  </a:lnTo>
                  <a:lnTo>
                    <a:pt x="0" y="3"/>
                  </a:lnTo>
                  <a:lnTo>
                    <a:pt x="2" y="2"/>
                  </a:lnTo>
                  <a:lnTo>
                    <a:pt x="6" y="0"/>
                  </a:lnTo>
                  <a:close/>
                </a:path>
              </a:pathLst>
            </a:custGeom>
            <a:grpFill/>
            <a:ln w="0">
              <a:solidFill>
                <a:schemeClr val="accent2"/>
              </a:solidFill>
              <a:prstDash val="solid"/>
              <a:round/>
              <a:headEnd/>
              <a:tailEnd/>
            </a:ln>
          </p:spPr>
          <p:txBody>
            <a:bodyPr vert="horz" wrap="square" lIns="93297" tIns="46649" rIns="93297" bIns="46649" numCol="1" anchor="t" anchorCtr="0" compatLnSpc="1">
              <a:prstTxWarp prst="textNoShape">
                <a:avLst/>
              </a:prstTxWarp>
            </a:bodyPr>
            <a:lstStyle/>
            <a:p>
              <a:endParaRPr lang="en-US" sz="1982"/>
            </a:p>
          </p:txBody>
        </p:sp>
        <p:sp>
          <p:nvSpPr>
            <p:cNvPr id="88" name="Rectangle 717">
              <a:extLst>
                <a:ext uri="{FF2B5EF4-FFF2-40B4-BE49-F238E27FC236}">
                  <a16:creationId xmlns:a16="http://schemas.microsoft.com/office/drawing/2014/main" id="{426AD819-9D6F-4756-8352-87E561F68B5B}"/>
                </a:ext>
              </a:extLst>
            </p:cNvPr>
            <p:cNvSpPr>
              <a:spLocks noChangeArrowheads="1"/>
            </p:cNvSpPr>
            <p:nvPr/>
          </p:nvSpPr>
          <p:spPr bwMode="auto">
            <a:xfrm>
              <a:off x="1317201" y="3114321"/>
              <a:ext cx="140563" cy="13883"/>
            </a:xfrm>
            <a:prstGeom prst="rect">
              <a:avLst/>
            </a:prstGeom>
            <a:grpFill/>
            <a:ln w="0">
              <a:solidFill>
                <a:schemeClr val="accent2"/>
              </a:solidFill>
              <a:prstDash val="solid"/>
              <a:miter lim="800000"/>
              <a:headEnd/>
              <a:tailEnd/>
            </a:ln>
          </p:spPr>
          <p:txBody>
            <a:bodyPr vert="horz" wrap="square" lIns="93297" tIns="46649" rIns="93297" bIns="46649" numCol="1" anchor="t" anchorCtr="0" compatLnSpc="1">
              <a:prstTxWarp prst="textNoShape">
                <a:avLst/>
              </a:prstTxWarp>
            </a:bodyPr>
            <a:lstStyle/>
            <a:p>
              <a:endParaRPr lang="en-US" sz="1982"/>
            </a:p>
          </p:txBody>
        </p:sp>
      </p:grpSp>
      <p:grpSp>
        <p:nvGrpSpPr>
          <p:cNvPr id="7" name="Group 6">
            <a:extLst>
              <a:ext uri="{FF2B5EF4-FFF2-40B4-BE49-F238E27FC236}">
                <a16:creationId xmlns:a16="http://schemas.microsoft.com/office/drawing/2014/main" id="{E60FF441-B1C4-4C5F-8B6F-497519F8DE3C}"/>
              </a:ext>
            </a:extLst>
          </p:cNvPr>
          <p:cNvGrpSpPr/>
          <p:nvPr/>
        </p:nvGrpSpPr>
        <p:grpSpPr>
          <a:xfrm>
            <a:off x="1524273" y="5694973"/>
            <a:ext cx="9143460" cy="501816"/>
            <a:chOff x="3" y="10530717"/>
            <a:chExt cx="8961437" cy="1087922"/>
          </a:xfrm>
        </p:grpSpPr>
        <p:sp>
          <p:nvSpPr>
            <p:cNvPr id="68" name="Isosceles Triangle 67">
              <a:extLst>
                <a:ext uri="{FF2B5EF4-FFF2-40B4-BE49-F238E27FC236}">
                  <a16:creationId xmlns:a16="http://schemas.microsoft.com/office/drawing/2014/main" id="{F22EAF03-DCB9-43E4-AB29-671D2746B2CC}"/>
                </a:ext>
              </a:extLst>
            </p:cNvPr>
            <p:cNvSpPr>
              <a:spLocks/>
            </p:cNvSpPr>
            <p:nvPr/>
          </p:nvSpPr>
          <p:spPr>
            <a:xfrm rot="16200000">
              <a:off x="6583441" y="9240640"/>
              <a:ext cx="1087922" cy="3668076"/>
            </a:xfrm>
            <a:prstGeom prst="triangle">
              <a:avLst>
                <a:gd name="adj" fmla="val 39956"/>
              </a:avLst>
            </a:prstGeom>
            <a:solidFill>
              <a:schemeClr val="accent2">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982" dirty="0" err="1">
                <a:solidFill>
                  <a:schemeClr val="tx1"/>
                </a:solidFill>
              </a:endParaRPr>
            </a:p>
          </p:txBody>
        </p:sp>
        <p:sp>
          <p:nvSpPr>
            <p:cNvPr id="69" name="Isosceles Triangle 68">
              <a:extLst>
                <a:ext uri="{FF2B5EF4-FFF2-40B4-BE49-F238E27FC236}">
                  <a16:creationId xmlns:a16="http://schemas.microsoft.com/office/drawing/2014/main" id="{F3740632-194F-4ADB-AF20-0DDD95CE25D2}"/>
                </a:ext>
              </a:extLst>
            </p:cNvPr>
            <p:cNvSpPr/>
            <p:nvPr/>
          </p:nvSpPr>
          <p:spPr>
            <a:xfrm rot="16200000" flipV="1">
              <a:off x="3936762" y="6593960"/>
              <a:ext cx="1087920" cy="8961437"/>
            </a:xfrm>
            <a:prstGeom prst="triangle">
              <a:avLst>
                <a:gd name="adj" fmla="val 0"/>
              </a:avLst>
            </a:prstGeom>
            <a:solidFill>
              <a:schemeClr val="accent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algn="ctr"/>
              <a:endParaRPr lang="en-US" sz="1982" dirty="0" err="1">
                <a:solidFill>
                  <a:schemeClr val="tx1"/>
                </a:solidFill>
              </a:endParaRPr>
            </a:p>
          </p:txBody>
        </p:sp>
      </p:grpSp>
      <p:sp>
        <p:nvSpPr>
          <p:cNvPr id="10" name="TextBox 9">
            <a:extLst>
              <a:ext uri="{FF2B5EF4-FFF2-40B4-BE49-F238E27FC236}">
                <a16:creationId xmlns:a16="http://schemas.microsoft.com/office/drawing/2014/main" id="{5973ADC0-1296-4D7E-9C7C-3F4405122425}"/>
              </a:ext>
            </a:extLst>
          </p:cNvPr>
          <p:cNvSpPr txBox="1"/>
          <p:nvPr/>
        </p:nvSpPr>
        <p:spPr>
          <a:xfrm>
            <a:off x="406408" y="1776185"/>
            <a:ext cx="5853024" cy="246221"/>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i="1" dirty="0"/>
              <a:t>In doing Zero-Based Design work, agile teams should be…</a:t>
            </a:r>
          </a:p>
        </p:txBody>
      </p:sp>
      <p:sp>
        <p:nvSpPr>
          <p:cNvPr id="72" name="Arrow: Chevron 71">
            <a:extLst>
              <a:ext uri="{FF2B5EF4-FFF2-40B4-BE49-F238E27FC236}">
                <a16:creationId xmlns:a16="http://schemas.microsoft.com/office/drawing/2014/main" id="{AB2A008B-820C-45C1-AAEE-D718C2FABA90}"/>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73" name="Arrow: Chevron 72">
            <a:extLst>
              <a:ext uri="{FF2B5EF4-FFF2-40B4-BE49-F238E27FC236}">
                <a16:creationId xmlns:a16="http://schemas.microsoft.com/office/drawing/2014/main" id="{B0983F04-6474-4837-AFB9-9C0ED61DB332}"/>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74" name="Arrow: Pentagon 73">
            <a:extLst>
              <a:ext uri="{FF2B5EF4-FFF2-40B4-BE49-F238E27FC236}">
                <a16:creationId xmlns:a16="http://schemas.microsoft.com/office/drawing/2014/main" id="{6920AEE7-8D8B-40B4-9205-82EA6E2DE96E}"/>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75" name="Arrow: Chevron 74">
            <a:extLst>
              <a:ext uri="{FF2B5EF4-FFF2-40B4-BE49-F238E27FC236}">
                <a16:creationId xmlns:a16="http://schemas.microsoft.com/office/drawing/2014/main" id="{293A2777-F7D2-4DF5-A146-648F8CAA1AB5}"/>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76" name="Flowchart: Process 75">
            <a:extLst>
              <a:ext uri="{FF2B5EF4-FFF2-40B4-BE49-F238E27FC236}">
                <a16:creationId xmlns:a16="http://schemas.microsoft.com/office/drawing/2014/main" id="{4202B9AD-6F55-4461-ADC2-C4A658C9861F}"/>
              </a:ext>
            </a:extLst>
          </p:cNvPr>
          <p:cNvSpPr/>
          <p:nvPr/>
        </p:nvSpPr>
        <p:spPr>
          <a:xfrm>
            <a:off x="503281" y="617966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77" name="Arrow: Chevron 76">
            <a:extLst>
              <a:ext uri="{FF2B5EF4-FFF2-40B4-BE49-F238E27FC236}">
                <a16:creationId xmlns:a16="http://schemas.microsoft.com/office/drawing/2014/main" id="{0D342D0A-AACC-4393-BBD7-668F6BD0BC7A}"/>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Tree>
    <p:extLst>
      <p:ext uri="{BB962C8B-B14F-4D97-AF65-F5344CB8AC3E}">
        <p14:creationId xmlns:p14="http://schemas.microsoft.com/office/powerpoint/2010/main" val="2554530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ACDF8A9A-F431-47F7-B8FB-22E419AB5736}"/>
              </a:ext>
            </a:extLst>
          </p:cNvPr>
          <p:cNvGraphicFramePr>
            <a:graphicFrameLocks noChangeAspect="1"/>
          </p:cNvGraphicFramePr>
          <p:nvPr>
            <p:custDataLst>
              <p:tags r:id="rId2"/>
            </p:custDataLst>
            <p:extLst>
              <p:ext uri="{D42A27DB-BD31-4B8C-83A1-F6EECF244321}">
                <p14:modId xmlns:p14="http://schemas.microsoft.com/office/powerpoint/2010/main" val="123247855"/>
              </p:ext>
            </p:extLst>
          </p:nvPr>
        </p:nvGraphicFramePr>
        <p:xfrm>
          <a:off x="1525891" y="1621"/>
          <a:ext cx="1619" cy="1619"/>
        </p:xfrm>
        <a:graphic>
          <a:graphicData uri="http://schemas.openxmlformats.org/presentationml/2006/ole">
            <mc:AlternateContent xmlns:mc="http://schemas.openxmlformats.org/markup-compatibility/2006">
              <mc:Choice xmlns:v="urn:schemas-microsoft-com:vml" Requires="v">
                <p:oleObj spid="_x0000_s46082" name="think-cell Slide" r:id="rId9" imgW="353" imgH="353" progId="TCLayout.ActiveDocument.1">
                  <p:embed/>
                </p:oleObj>
              </mc:Choice>
              <mc:Fallback>
                <p:oleObj name="think-cell Slide" r:id="rId9" imgW="353" imgH="353" progId="TCLayout.ActiveDocument.1">
                  <p:embed/>
                  <p:pic>
                    <p:nvPicPr>
                      <p:cNvPr id="38" name="Object 37" hidden="1">
                        <a:extLst>
                          <a:ext uri="{FF2B5EF4-FFF2-40B4-BE49-F238E27FC236}">
                            <a16:creationId xmlns:a16="http://schemas.microsoft.com/office/drawing/2014/main" id="{ACDF8A9A-F431-47F7-B8FB-22E419AB5736}"/>
                          </a:ext>
                        </a:extLst>
                      </p:cNvPr>
                      <p:cNvPicPr/>
                      <p:nvPr/>
                    </p:nvPicPr>
                    <p:blipFill>
                      <a:blip r:embed="rId10"/>
                      <a:stretch>
                        <a:fillRect/>
                      </a:stretch>
                    </p:blipFill>
                    <p:spPr>
                      <a:xfrm>
                        <a:off x="1525891" y="1621"/>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AB7EDA3-99F2-457F-87B2-D298C90A7C47}"/>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Best practices for running ZBD Development sessions</a:t>
            </a:r>
            <a:endParaRPr lang="en-US" dirty="0"/>
          </a:p>
        </p:txBody>
      </p:sp>
      <p:cxnSp>
        <p:nvCxnSpPr>
          <p:cNvPr id="29" name="Straight Connector 28">
            <a:extLst>
              <a:ext uri="{FF2B5EF4-FFF2-40B4-BE49-F238E27FC236}">
                <a16:creationId xmlns:a16="http://schemas.microsoft.com/office/drawing/2014/main" id="{0ACD0DBA-549A-420B-B94C-660113B398AE}"/>
              </a:ext>
            </a:extLst>
          </p:cNvPr>
          <p:cNvCxnSpPr>
            <a:cxnSpLocks/>
          </p:cNvCxnSpPr>
          <p:nvPr/>
        </p:nvCxnSpPr>
        <p:spPr>
          <a:xfrm>
            <a:off x="5906883" y="2870374"/>
            <a:ext cx="0" cy="2308324"/>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EE6B695-5E9A-4819-B4E1-8643D5F797FA}"/>
              </a:ext>
            </a:extLst>
          </p:cNvPr>
          <p:cNvGrpSpPr>
            <a:grpSpLocks/>
          </p:cNvGrpSpPr>
          <p:nvPr/>
        </p:nvGrpSpPr>
        <p:grpSpPr>
          <a:xfrm>
            <a:off x="1254114" y="2484281"/>
            <a:ext cx="4452686" cy="320439"/>
            <a:chOff x="1699205" y="1323102"/>
            <a:chExt cx="2936933" cy="320439"/>
          </a:xfrm>
        </p:grpSpPr>
        <p:sp>
          <p:nvSpPr>
            <p:cNvPr id="4" name="TextBox 3">
              <a:extLst>
                <a:ext uri="{FF2B5EF4-FFF2-40B4-BE49-F238E27FC236}">
                  <a16:creationId xmlns:a16="http://schemas.microsoft.com/office/drawing/2014/main" id="{96E24B09-4A48-4B74-8585-105EC41D6174}"/>
                </a:ext>
              </a:extLst>
            </p:cNvPr>
            <p:cNvSpPr txBox="1">
              <a:spLocks/>
            </p:cNvSpPr>
            <p:nvPr/>
          </p:nvSpPr>
          <p:spPr>
            <a:xfrm>
              <a:off x="1699205" y="1323102"/>
              <a:ext cx="2936933" cy="320439"/>
            </a:xfrm>
            <a:prstGeom prst="rect">
              <a:avLst/>
            </a:prstGeom>
          </p:spPr>
          <p:txBody>
            <a:bodyPr vert="horz" wrap="square" lIns="0" tIns="0" rIns="0" bIns="0" rtlCol="0" anchor="t" anchorCtr="0">
              <a:no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2000" b="1" dirty="0">
                  <a:solidFill>
                    <a:schemeClr val="tx2"/>
                  </a:solidFill>
                </a:rPr>
                <a:t>Do…</a:t>
              </a:r>
            </a:p>
          </p:txBody>
        </p:sp>
        <p:cxnSp>
          <p:nvCxnSpPr>
            <p:cNvPr id="20" name="Straight Connector 19">
              <a:extLst>
                <a:ext uri="{FF2B5EF4-FFF2-40B4-BE49-F238E27FC236}">
                  <a16:creationId xmlns:a16="http://schemas.microsoft.com/office/drawing/2014/main" id="{A34E3E08-4986-4648-9025-853138623895}"/>
                </a:ext>
              </a:extLst>
            </p:cNvPr>
            <p:cNvCxnSpPr>
              <a:cxnSpLocks/>
            </p:cNvCxnSpPr>
            <p:nvPr/>
          </p:nvCxnSpPr>
          <p:spPr>
            <a:xfrm>
              <a:off x="1699205" y="1643541"/>
              <a:ext cx="29369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B30C2E29-368C-439B-B10C-126DA02FEE20}"/>
              </a:ext>
            </a:extLst>
          </p:cNvPr>
          <p:cNvSpPr txBox="1">
            <a:spLocks/>
          </p:cNvSpPr>
          <p:nvPr/>
        </p:nvSpPr>
        <p:spPr>
          <a:xfrm>
            <a:off x="6106966" y="2484281"/>
            <a:ext cx="4830920" cy="320439"/>
          </a:xfrm>
          <a:prstGeom prst="rect">
            <a:avLst/>
          </a:prstGeom>
        </p:spPr>
        <p:txBody>
          <a:bodyPr vert="horz" wrap="square" lIns="0" tIns="0" rIns="0" bIns="0" rtlCol="0" anchor="t" anchorCtr="0">
            <a:noAutofit/>
          </a:bodyPr>
          <a:lstStyle>
            <a:lvl1pPr marL="0" lvl="0" indent="0" defTabSz="895255" eaLnBrk="1" hangingPunct="1">
              <a:buClr>
                <a:schemeClr val="tx2"/>
              </a:buClr>
              <a:defRPr sz="1568" baseline="0">
                <a:latin typeface="+mn-lt"/>
              </a:defRPr>
            </a:lvl1pPr>
            <a:lvl2pPr marL="193655" lvl="1" indent="-192067" defTabSz="895255" eaLnBrk="1" hangingPunct="1">
              <a:buClr>
                <a:schemeClr val="tx2"/>
              </a:buClr>
              <a:buSzPct val="125000"/>
              <a:buFont typeface="Arial" charset="0"/>
              <a:buChar char="▪"/>
              <a:defRPr sz="1568" baseline="0">
                <a:latin typeface="+mn-lt"/>
              </a:defRPr>
            </a:lvl2pPr>
            <a:lvl3pPr marL="457151" lvl="2" indent="-261910" defTabSz="895255" eaLnBrk="1" hangingPunct="1">
              <a:buClr>
                <a:schemeClr val="tx2"/>
              </a:buClr>
              <a:buSzPct val="120000"/>
              <a:buFont typeface="Arial" charset="0"/>
              <a:buChar char="–"/>
              <a:defRPr sz="1568" baseline="0">
                <a:latin typeface="+mn-lt"/>
              </a:defRPr>
            </a:lvl3pPr>
            <a:lvl4pPr marL="614298" lvl="3" indent="-155558" defTabSz="895255" eaLnBrk="1" hangingPunct="1">
              <a:buClr>
                <a:schemeClr val="tx2"/>
              </a:buClr>
              <a:buSzPct val="120000"/>
              <a:buFont typeface="Arial" charset="0"/>
              <a:buChar char="▫"/>
              <a:defRPr sz="1568" baseline="0">
                <a:latin typeface="+mn-lt"/>
              </a:defRPr>
            </a:lvl4pPr>
            <a:lvl5pPr marL="749728" lvl="4" indent="-130162" defTabSz="895255" eaLnBrk="1" hangingPunct="1">
              <a:buClr>
                <a:schemeClr val="tx2"/>
              </a:buClr>
              <a:buSzPct val="89000"/>
              <a:buFont typeface="Arial" charset="0"/>
              <a:buChar char="-"/>
              <a:defRPr sz="1568" baseline="0">
                <a:latin typeface="+mn-lt"/>
              </a:defRPr>
            </a:lvl5pPr>
            <a:lvl6pPr marL="749728" indent="-130162" defTabSz="895255" fontAlgn="base">
              <a:spcBef>
                <a:spcPct val="0"/>
              </a:spcBef>
              <a:spcAft>
                <a:spcPct val="0"/>
              </a:spcAft>
              <a:buClr>
                <a:schemeClr val="tx2"/>
              </a:buClr>
              <a:buSzPct val="89000"/>
              <a:buFont typeface="Arial" charset="0"/>
              <a:buChar char="-"/>
              <a:defRPr sz="1568" baseline="0">
                <a:latin typeface="+mn-lt"/>
              </a:defRPr>
            </a:lvl6pPr>
            <a:lvl7pPr marL="749728" indent="-130162" defTabSz="895255" fontAlgn="base">
              <a:spcBef>
                <a:spcPct val="0"/>
              </a:spcBef>
              <a:spcAft>
                <a:spcPct val="0"/>
              </a:spcAft>
              <a:buClr>
                <a:schemeClr val="tx2"/>
              </a:buClr>
              <a:buSzPct val="89000"/>
              <a:buFont typeface="Arial" charset="0"/>
              <a:buChar char="-"/>
              <a:defRPr sz="1568" baseline="0">
                <a:latin typeface="+mn-lt"/>
              </a:defRPr>
            </a:lvl7pPr>
            <a:lvl8pPr marL="749728" indent="-130162" defTabSz="895255" fontAlgn="base">
              <a:spcBef>
                <a:spcPct val="0"/>
              </a:spcBef>
              <a:spcAft>
                <a:spcPct val="0"/>
              </a:spcAft>
              <a:buClr>
                <a:schemeClr val="tx2"/>
              </a:buClr>
              <a:buSzPct val="89000"/>
              <a:buFont typeface="Arial" charset="0"/>
              <a:buChar char="-"/>
              <a:defRPr sz="1568" baseline="0">
                <a:latin typeface="+mn-lt"/>
              </a:defRPr>
            </a:lvl8pPr>
            <a:lvl9pPr marL="749728" indent="-130162" defTabSz="895255" fontAlgn="base">
              <a:spcBef>
                <a:spcPct val="0"/>
              </a:spcBef>
              <a:spcAft>
                <a:spcPct val="0"/>
              </a:spcAft>
              <a:buClr>
                <a:schemeClr val="tx2"/>
              </a:buClr>
              <a:buSzPct val="89000"/>
              <a:buFont typeface="Arial" charset="0"/>
              <a:buChar char="-"/>
              <a:defRPr sz="1568" baseline="0">
                <a:latin typeface="+mn-lt"/>
              </a:defRPr>
            </a:lvl9pPr>
          </a:lstStyle>
          <a:p>
            <a:r>
              <a:rPr lang="en-US" sz="2000" b="1" dirty="0">
                <a:solidFill>
                  <a:schemeClr val="tx2"/>
                </a:solidFill>
              </a:rPr>
              <a:t>Don’t …</a:t>
            </a:r>
          </a:p>
        </p:txBody>
      </p:sp>
      <p:cxnSp>
        <p:nvCxnSpPr>
          <p:cNvPr id="21" name="Straight Connector 20">
            <a:extLst>
              <a:ext uri="{FF2B5EF4-FFF2-40B4-BE49-F238E27FC236}">
                <a16:creationId xmlns:a16="http://schemas.microsoft.com/office/drawing/2014/main" id="{6646A5EE-0436-4D93-BFF8-2C870F1BEAAF}"/>
              </a:ext>
            </a:extLst>
          </p:cNvPr>
          <p:cNvCxnSpPr>
            <a:cxnSpLocks/>
          </p:cNvCxnSpPr>
          <p:nvPr/>
        </p:nvCxnSpPr>
        <p:spPr>
          <a:xfrm>
            <a:off x="6106966" y="2804720"/>
            <a:ext cx="483092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E2E479-6E84-40B2-9C8D-EF7377CEC6C2}"/>
              </a:ext>
            </a:extLst>
          </p:cNvPr>
          <p:cNvSpPr txBox="1">
            <a:spLocks/>
          </p:cNvSpPr>
          <p:nvPr>
            <p:custDataLst>
              <p:tags r:id="rId4"/>
            </p:custDataLst>
          </p:nvPr>
        </p:nvSpPr>
        <p:spPr>
          <a:xfrm>
            <a:off x="6106966" y="2870374"/>
            <a:ext cx="4830920" cy="2000548"/>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0"/>
              </a:spcBef>
            </a:pPr>
            <a:r>
              <a:rPr lang="en-US" sz="2000" dirty="0"/>
              <a:t>Worry about technical complexity during ZBD; this is the time to dream big!</a:t>
            </a:r>
          </a:p>
          <a:p>
            <a:pPr lvl="1">
              <a:spcBef>
                <a:spcPct val="50000"/>
              </a:spcBef>
            </a:pPr>
            <a:r>
              <a:rPr lang="en-US" sz="2000" dirty="0"/>
              <a:t>Feel the need to get all the details “right” in two days; in a real development setting, you will perfect the features in collaboration with real users </a:t>
            </a:r>
          </a:p>
        </p:txBody>
      </p:sp>
      <p:sp>
        <p:nvSpPr>
          <p:cNvPr id="13" name="TextBox 12">
            <a:extLst>
              <a:ext uri="{FF2B5EF4-FFF2-40B4-BE49-F238E27FC236}">
                <a16:creationId xmlns:a16="http://schemas.microsoft.com/office/drawing/2014/main" id="{5C6DFBB7-F67D-4C84-ABBF-62CCC02A3BA8}"/>
              </a:ext>
            </a:extLst>
          </p:cNvPr>
          <p:cNvSpPr txBox="1">
            <a:spLocks/>
          </p:cNvSpPr>
          <p:nvPr>
            <p:custDataLst>
              <p:tags r:id="rId5"/>
            </p:custDataLst>
          </p:nvPr>
        </p:nvSpPr>
        <p:spPr>
          <a:xfrm>
            <a:off x="1254114" y="2870374"/>
            <a:ext cx="4452686" cy="2308324"/>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0"/>
              </a:spcBef>
            </a:pPr>
            <a:r>
              <a:rPr lang="en-US" sz="2000" dirty="0"/>
              <a:t>Dive into the wishes and frustrations of the users, even if they are contentious</a:t>
            </a:r>
          </a:p>
          <a:p>
            <a:pPr lvl="1">
              <a:spcBef>
                <a:spcPct val="50000"/>
              </a:spcBef>
            </a:pPr>
            <a:r>
              <a:rPr lang="en-US" sz="2000" dirty="0"/>
              <a:t>Plan on getting the wireframes in front of real users to validate your thinking – we’ll simulate this experience later in the afternoon!</a:t>
            </a:r>
          </a:p>
        </p:txBody>
      </p:sp>
      <p:sp>
        <p:nvSpPr>
          <p:cNvPr id="30" name="Freeform 99">
            <a:extLst>
              <a:ext uri="{FF2B5EF4-FFF2-40B4-BE49-F238E27FC236}">
                <a16:creationId xmlns:a16="http://schemas.microsoft.com/office/drawing/2014/main" id="{81F68E09-C54D-44D5-AF6D-1AC294452B8B}"/>
              </a:ext>
            </a:extLst>
          </p:cNvPr>
          <p:cNvSpPr>
            <a:spLocks/>
          </p:cNvSpPr>
          <p:nvPr>
            <p:custDataLst>
              <p:tags r:id="rId6"/>
            </p:custDataLst>
          </p:nvPr>
        </p:nvSpPr>
        <p:spPr bwMode="auto">
          <a:xfrm>
            <a:off x="4933699" y="2372320"/>
            <a:ext cx="429014" cy="407000"/>
          </a:xfrm>
          <a:custGeom>
            <a:avLst/>
            <a:gdLst>
              <a:gd name="T0" fmla="*/ 3040 w 3040"/>
              <a:gd name="T1" fmla="*/ 109 h 2884"/>
              <a:gd name="T2" fmla="*/ 2860 w 3040"/>
              <a:gd name="T3" fmla="*/ 256 h 2884"/>
              <a:gd name="T4" fmla="*/ 2673 w 3040"/>
              <a:gd name="T5" fmla="*/ 428 h 2884"/>
              <a:gd name="T6" fmla="*/ 2479 w 3040"/>
              <a:gd name="T7" fmla="*/ 627 h 2884"/>
              <a:gd name="T8" fmla="*/ 2277 w 3040"/>
              <a:gd name="T9" fmla="*/ 853 h 2884"/>
              <a:gd name="T10" fmla="*/ 2067 w 3040"/>
              <a:gd name="T11" fmla="*/ 1106 h 2884"/>
              <a:gd name="T12" fmla="*/ 1926 w 3040"/>
              <a:gd name="T13" fmla="*/ 1287 h 2884"/>
              <a:gd name="T14" fmla="*/ 1727 w 3040"/>
              <a:gd name="T15" fmla="*/ 1556 h 2884"/>
              <a:gd name="T16" fmla="*/ 1546 w 3040"/>
              <a:gd name="T17" fmla="*/ 1819 h 2884"/>
              <a:gd name="T18" fmla="*/ 1385 w 3040"/>
              <a:gd name="T19" fmla="*/ 2076 h 2884"/>
              <a:gd name="T20" fmla="*/ 1243 w 3040"/>
              <a:gd name="T21" fmla="*/ 2324 h 2884"/>
              <a:gd name="T22" fmla="*/ 1120 w 3040"/>
              <a:gd name="T23" fmla="*/ 2567 h 2884"/>
              <a:gd name="T24" fmla="*/ 865 w 3040"/>
              <a:gd name="T25" fmla="*/ 2741 h 2884"/>
              <a:gd name="T26" fmla="*/ 704 w 3040"/>
              <a:gd name="T27" fmla="*/ 2867 h 2884"/>
              <a:gd name="T28" fmla="*/ 675 w 3040"/>
              <a:gd name="T29" fmla="*/ 2856 h 2884"/>
              <a:gd name="T30" fmla="*/ 603 w 3040"/>
              <a:gd name="T31" fmla="*/ 2655 h 2884"/>
              <a:gd name="T32" fmla="*/ 498 w 3040"/>
              <a:gd name="T33" fmla="*/ 2404 h 2884"/>
              <a:gd name="T34" fmla="*/ 401 w 3040"/>
              <a:gd name="T35" fmla="*/ 2197 h 2884"/>
              <a:gd name="T36" fmla="*/ 311 w 3040"/>
              <a:gd name="T37" fmla="*/ 2034 h 2884"/>
              <a:gd name="T38" fmla="*/ 253 w 3040"/>
              <a:gd name="T39" fmla="*/ 1950 h 2884"/>
              <a:gd name="T40" fmla="*/ 164 w 3040"/>
              <a:gd name="T41" fmla="*/ 1855 h 2884"/>
              <a:gd name="T42" fmla="*/ 69 w 3040"/>
              <a:gd name="T43" fmla="*/ 1786 h 2884"/>
              <a:gd name="T44" fmla="*/ 0 w 3040"/>
              <a:gd name="T45" fmla="*/ 1757 h 2884"/>
              <a:gd name="T46" fmla="*/ 87 w 3040"/>
              <a:gd name="T47" fmla="*/ 1672 h 2884"/>
              <a:gd name="T48" fmla="*/ 172 w 3040"/>
              <a:gd name="T49" fmla="*/ 1605 h 2884"/>
              <a:gd name="T50" fmla="*/ 254 w 3040"/>
              <a:gd name="T51" fmla="*/ 1555 h 2884"/>
              <a:gd name="T52" fmla="*/ 332 w 3040"/>
              <a:gd name="T53" fmla="*/ 1523 h 2884"/>
              <a:gd name="T54" fmla="*/ 409 w 3040"/>
              <a:gd name="T55" fmla="*/ 1508 h 2884"/>
              <a:gd name="T56" fmla="*/ 444 w 3040"/>
              <a:gd name="T57" fmla="*/ 1507 h 2884"/>
              <a:gd name="T58" fmla="*/ 476 w 3040"/>
              <a:gd name="T59" fmla="*/ 1513 h 2884"/>
              <a:gd name="T60" fmla="*/ 543 w 3040"/>
              <a:gd name="T61" fmla="*/ 1551 h 2884"/>
              <a:gd name="T62" fmla="*/ 612 w 3040"/>
              <a:gd name="T63" fmla="*/ 1621 h 2884"/>
              <a:gd name="T64" fmla="*/ 683 w 3040"/>
              <a:gd name="T65" fmla="*/ 1723 h 2884"/>
              <a:gd name="T66" fmla="*/ 757 w 3040"/>
              <a:gd name="T67" fmla="*/ 1858 h 2884"/>
              <a:gd name="T68" fmla="*/ 877 w 3040"/>
              <a:gd name="T69" fmla="*/ 2117 h 2884"/>
              <a:gd name="T70" fmla="*/ 973 w 3040"/>
              <a:gd name="T71" fmla="*/ 1963 h 2884"/>
              <a:gd name="T72" fmla="*/ 1129 w 3040"/>
              <a:gd name="T73" fmla="*/ 1731 h 2884"/>
              <a:gd name="T74" fmla="*/ 1299 w 3040"/>
              <a:gd name="T75" fmla="*/ 1503 h 2884"/>
              <a:gd name="T76" fmla="*/ 1485 w 3040"/>
              <a:gd name="T77" fmla="*/ 1277 h 2884"/>
              <a:gd name="T78" fmla="*/ 1685 w 3040"/>
              <a:gd name="T79" fmla="*/ 1052 h 2884"/>
              <a:gd name="T80" fmla="*/ 1828 w 3040"/>
              <a:gd name="T81" fmla="*/ 904 h 2884"/>
              <a:gd name="T82" fmla="*/ 2045 w 3040"/>
              <a:gd name="T83" fmla="*/ 693 h 2884"/>
              <a:gd name="T84" fmla="*/ 2260 w 3040"/>
              <a:gd name="T85" fmla="*/ 502 h 2884"/>
              <a:gd name="T86" fmla="*/ 2474 w 3040"/>
              <a:gd name="T87" fmla="*/ 328 h 2884"/>
              <a:gd name="T88" fmla="*/ 2685 w 3040"/>
              <a:gd name="T89" fmla="*/ 175 h 2884"/>
              <a:gd name="T90" fmla="*/ 2893 w 3040"/>
              <a:gd name="T91" fmla="*/ 40 h 2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40" h="2884">
                <a:moveTo>
                  <a:pt x="2963" y="0"/>
                </a:moveTo>
                <a:lnTo>
                  <a:pt x="3040" y="109"/>
                </a:lnTo>
                <a:lnTo>
                  <a:pt x="3040" y="109"/>
                </a:lnTo>
                <a:lnTo>
                  <a:pt x="2981" y="155"/>
                </a:lnTo>
                <a:lnTo>
                  <a:pt x="2922" y="203"/>
                </a:lnTo>
                <a:lnTo>
                  <a:pt x="2860" y="256"/>
                </a:lnTo>
                <a:lnTo>
                  <a:pt x="2799" y="309"/>
                </a:lnTo>
                <a:lnTo>
                  <a:pt x="2736" y="367"/>
                </a:lnTo>
                <a:lnTo>
                  <a:pt x="2673" y="428"/>
                </a:lnTo>
                <a:lnTo>
                  <a:pt x="2610" y="491"/>
                </a:lnTo>
                <a:lnTo>
                  <a:pt x="2545" y="557"/>
                </a:lnTo>
                <a:lnTo>
                  <a:pt x="2479" y="627"/>
                </a:lnTo>
                <a:lnTo>
                  <a:pt x="2413" y="699"/>
                </a:lnTo>
                <a:lnTo>
                  <a:pt x="2346" y="775"/>
                </a:lnTo>
                <a:lnTo>
                  <a:pt x="2277" y="853"/>
                </a:lnTo>
                <a:lnTo>
                  <a:pt x="2209" y="934"/>
                </a:lnTo>
                <a:lnTo>
                  <a:pt x="2139" y="1018"/>
                </a:lnTo>
                <a:lnTo>
                  <a:pt x="2067" y="1106"/>
                </a:lnTo>
                <a:lnTo>
                  <a:pt x="1996" y="1196"/>
                </a:lnTo>
                <a:lnTo>
                  <a:pt x="1996" y="1196"/>
                </a:lnTo>
                <a:lnTo>
                  <a:pt x="1926" y="1287"/>
                </a:lnTo>
                <a:lnTo>
                  <a:pt x="1858" y="1377"/>
                </a:lnTo>
                <a:lnTo>
                  <a:pt x="1790" y="1468"/>
                </a:lnTo>
                <a:lnTo>
                  <a:pt x="1727" y="1556"/>
                </a:lnTo>
                <a:lnTo>
                  <a:pt x="1664" y="1645"/>
                </a:lnTo>
                <a:lnTo>
                  <a:pt x="1605" y="1733"/>
                </a:lnTo>
                <a:lnTo>
                  <a:pt x="1546" y="1819"/>
                </a:lnTo>
                <a:lnTo>
                  <a:pt x="1490" y="1905"/>
                </a:lnTo>
                <a:lnTo>
                  <a:pt x="1437" y="1991"/>
                </a:lnTo>
                <a:lnTo>
                  <a:pt x="1385" y="2076"/>
                </a:lnTo>
                <a:lnTo>
                  <a:pt x="1336" y="2159"/>
                </a:lnTo>
                <a:lnTo>
                  <a:pt x="1289" y="2242"/>
                </a:lnTo>
                <a:lnTo>
                  <a:pt x="1243" y="2324"/>
                </a:lnTo>
                <a:lnTo>
                  <a:pt x="1200" y="2405"/>
                </a:lnTo>
                <a:lnTo>
                  <a:pt x="1160" y="2486"/>
                </a:lnTo>
                <a:lnTo>
                  <a:pt x="1120" y="2567"/>
                </a:lnTo>
                <a:lnTo>
                  <a:pt x="958" y="2676"/>
                </a:lnTo>
                <a:lnTo>
                  <a:pt x="958" y="2676"/>
                </a:lnTo>
                <a:lnTo>
                  <a:pt x="865" y="2741"/>
                </a:lnTo>
                <a:lnTo>
                  <a:pt x="788" y="2798"/>
                </a:lnTo>
                <a:lnTo>
                  <a:pt x="728" y="2845"/>
                </a:lnTo>
                <a:lnTo>
                  <a:pt x="704" y="2867"/>
                </a:lnTo>
                <a:lnTo>
                  <a:pt x="683" y="2884"/>
                </a:lnTo>
                <a:lnTo>
                  <a:pt x="683" y="2884"/>
                </a:lnTo>
                <a:lnTo>
                  <a:pt x="675" y="2856"/>
                </a:lnTo>
                <a:lnTo>
                  <a:pt x="666" y="2825"/>
                </a:lnTo>
                <a:lnTo>
                  <a:pt x="639" y="2748"/>
                </a:lnTo>
                <a:lnTo>
                  <a:pt x="603" y="2655"/>
                </a:lnTo>
                <a:lnTo>
                  <a:pt x="560" y="2546"/>
                </a:lnTo>
                <a:lnTo>
                  <a:pt x="498" y="2404"/>
                </a:lnTo>
                <a:lnTo>
                  <a:pt x="498" y="2404"/>
                </a:lnTo>
                <a:lnTo>
                  <a:pt x="465" y="2330"/>
                </a:lnTo>
                <a:lnTo>
                  <a:pt x="433" y="2261"/>
                </a:lnTo>
                <a:lnTo>
                  <a:pt x="401" y="2197"/>
                </a:lnTo>
                <a:lnTo>
                  <a:pt x="371" y="2137"/>
                </a:lnTo>
                <a:lnTo>
                  <a:pt x="340" y="2084"/>
                </a:lnTo>
                <a:lnTo>
                  <a:pt x="311" y="2034"/>
                </a:lnTo>
                <a:lnTo>
                  <a:pt x="281" y="1991"/>
                </a:lnTo>
                <a:lnTo>
                  <a:pt x="253" y="1950"/>
                </a:lnTo>
                <a:lnTo>
                  <a:pt x="253" y="1950"/>
                </a:lnTo>
                <a:lnTo>
                  <a:pt x="225" y="1915"/>
                </a:lnTo>
                <a:lnTo>
                  <a:pt x="195" y="1885"/>
                </a:lnTo>
                <a:lnTo>
                  <a:pt x="164" y="1855"/>
                </a:lnTo>
                <a:lnTo>
                  <a:pt x="133" y="1829"/>
                </a:lnTo>
                <a:lnTo>
                  <a:pt x="101" y="1807"/>
                </a:lnTo>
                <a:lnTo>
                  <a:pt x="69" y="1786"/>
                </a:lnTo>
                <a:lnTo>
                  <a:pt x="35" y="1770"/>
                </a:lnTo>
                <a:lnTo>
                  <a:pt x="0" y="1757"/>
                </a:lnTo>
                <a:lnTo>
                  <a:pt x="0" y="1757"/>
                </a:lnTo>
                <a:lnTo>
                  <a:pt x="30" y="1726"/>
                </a:lnTo>
                <a:lnTo>
                  <a:pt x="59" y="1698"/>
                </a:lnTo>
                <a:lnTo>
                  <a:pt x="87" y="1672"/>
                </a:lnTo>
                <a:lnTo>
                  <a:pt x="116" y="1646"/>
                </a:lnTo>
                <a:lnTo>
                  <a:pt x="144" y="1625"/>
                </a:lnTo>
                <a:lnTo>
                  <a:pt x="172" y="1605"/>
                </a:lnTo>
                <a:lnTo>
                  <a:pt x="199" y="1586"/>
                </a:lnTo>
                <a:lnTo>
                  <a:pt x="227" y="1568"/>
                </a:lnTo>
                <a:lnTo>
                  <a:pt x="254" y="1555"/>
                </a:lnTo>
                <a:lnTo>
                  <a:pt x="281" y="1542"/>
                </a:lnTo>
                <a:lnTo>
                  <a:pt x="307" y="1531"/>
                </a:lnTo>
                <a:lnTo>
                  <a:pt x="332" y="1523"/>
                </a:lnTo>
                <a:lnTo>
                  <a:pt x="359" y="1516"/>
                </a:lnTo>
                <a:lnTo>
                  <a:pt x="385" y="1511"/>
                </a:lnTo>
                <a:lnTo>
                  <a:pt x="409" y="1508"/>
                </a:lnTo>
                <a:lnTo>
                  <a:pt x="434" y="1507"/>
                </a:lnTo>
                <a:lnTo>
                  <a:pt x="434" y="1507"/>
                </a:lnTo>
                <a:lnTo>
                  <a:pt x="444" y="1507"/>
                </a:lnTo>
                <a:lnTo>
                  <a:pt x="455" y="1508"/>
                </a:lnTo>
                <a:lnTo>
                  <a:pt x="465" y="1511"/>
                </a:lnTo>
                <a:lnTo>
                  <a:pt x="476" y="1513"/>
                </a:lnTo>
                <a:lnTo>
                  <a:pt x="499" y="1523"/>
                </a:lnTo>
                <a:lnTo>
                  <a:pt x="521" y="1535"/>
                </a:lnTo>
                <a:lnTo>
                  <a:pt x="543" y="1551"/>
                </a:lnTo>
                <a:lnTo>
                  <a:pt x="566" y="1571"/>
                </a:lnTo>
                <a:lnTo>
                  <a:pt x="589" y="1594"/>
                </a:lnTo>
                <a:lnTo>
                  <a:pt x="612" y="1621"/>
                </a:lnTo>
                <a:lnTo>
                  <a:pt x="636" y="1652"/>
                </a:lnTo>
                <a:lnTo>
                  <a:pt x="659" y="1685"/>
                </a:lnTo>
                <a:lnTo>
                  <a:pt x="683" y="1723"/>
                </a:lnTo>
                <a:lnTo>
                  <a:pt x="708" y="1763"/>
                </a:lnTo>
                <a:lnTo>
                  <a:pt x="733" y="1809"/>
                </a:lnTo>
                <a:lnTo>
                  <a:pt x="757" y="1858"/>
                </a:lnTo>
                <a:lnTo>
                  <a:pt x="783" y="1909"/>
                </a:lnTo>
                <a:lnTo>
                  <a:pt x="808" y="1964"/>
                </a:lnTo>
                <a:lnTo>
                  <a:pt x="877" y="2117"/>
                </a:lnTo>
                <a:lnTo>
                  <a:pt x="877" y="2117"/>
                </a:lnTo>
                <a:lnTo>
                  <a:pt x="924" y="2039"/>
                </a:lnTo>
                <a:lnTo>
                  <a:pt x="973" y="1963"/>
                </a:lnTo>
                <a:lnTo>
                  <a:pt x="1024" y="1885"/>
                </a:lnTo>
                <a:lnTo>
                  <a:pt x="1075" y="1808"/>
                </a:lnTo>
                <a:lnTo>
                  <a:pt x="1129" y="1731"/>
                </a:lnTo>
                <a:lnTo>
                  <a:pt x="1184" y="1655"/>
                </a:lnTo>
                <a:lnTo>
                  <a:pt x="1242" y="1578"/>
                </a:lnTo>
                <a:lnTo>
                  <a:pt x="1299" y="1503"/>
                </a:lnTo>
                <a:lnTo>
                  <a:pt x="1360" y="1427"/>
                </a:lnTo>
                <a:lnTo>
                  <a:pt x="1422" y="1351"/>
                </a:lnTo>
                <a:lnTo>
                  <a:pt x="1485" y="1277"/>
                </a:lnTo>
                <a:lnTo>
                  <a:pt x="1551" y="1201"/>
                </a:lnTo>
                <a:lnTo>
                  <a:pt x="1618" y="1127"/>
                </a:lnTo>
                <a:lnTo>
                  <a:pt x="1685" y="1052"/>
                </a:lnTo>
                <a:lnTo>
                  <a:pt x="1757" y="978"/>
                </a:lnTo>
                <a:lnTo>
                  <a:pt x="1828" y="904"/>
                </a:lnTo>
                <a:lnTo>
                  <a:pt x="1828" y="904"/>
                </a:lnTo>
                <a:lnTo>
                  <a:pt x="1901" y="831"/>
                </a:lnTo>
                <a:lnTo>
                  <a:pt x="1973" y="761"/>
                </a:lnTo>
                <a:lnTo>
                  <a:pt x="2045" y="693"/>
                </a:lnTo>
                <a:lnTo>
                  <a:pt x="2117" y="627"/>
                </a:lnTo>
                <a:lnTo>
                  <a:pt x="2189" y="564"/>
                </a:lnTo>
                <a:lnTo>
                  <a:pt x="2260" y="502"/>
                </a:lnTo>
                <a:lnTo>
                  <a:pt x="2331" y="441"/>
                </a:lnTo>
                <a:lnTo>
                  <a:pt x="2402" y="383"/>
                </a:lnTo>
                <a:lnTo>
                  <a:pt x="2474" y="328"/>
                </a:lnTo>
                <a:lnTo>
                  <a:pt x="2544" y="274"/>
                </a:lnTo>
                <a:lnTo>
                  <a:pt x="2614" y="223"/>
                </a:lnTo>
                <a:lnTo>
                  <a:pt x="2685" y="175"/>
                </a:lnTo>
                <a:lnTo>
                  <a:pt x="2755" y="128"/>
                </a:lnTo>
                <a:lnTo>
                  <a:pt x="2825" y="83"/>
                </a:lnTo>
                <a:lnTo>
                  <a:pt x="2893" y="40"/>
                </a:lnTo>
                <a:lnTo>
                  <a:pt x="2963" y="0"/>
                </a:lnTo>
                <a:lnTo>
                  <a:pt x="2963" y="0"/>
                </a:lnTo>
                <a:close/>
              </a:path>
            </a:pathLst>
          </a:custGeom>
          <a:solidFill>
            <a:srgbClr val="00B05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103">
            <a:extLst>
              <a:ext uri="{FF2B5EF4-FFF2-40B4-BE49-F238E27FC236}">
                <a16:creationId xmlns:a16="http://schemas.microsoft.com/office/drawing/2014/main" id="{3DBA84F6-3C53-47E4-85DF-6A18EC826A09}"/>
              </a:ext>
            </a:extLst>
          </p:cNvPr>
          <p:cNvSpPr>
            <a:spLocks/>
          </p:cNvSpPr>
          <p:nvPr>
            <p:custDataLst>
              <p:tags r:id="rId7"/>
            </p:custDataLst>
          </p:nvPr>
        </p:nvSpPr>
        <p:spPr bwMode="auto">
          <a:xfrm>
            <a:off x="10206161" y="2453981"/>
            <a:ext cx="312546" cy="290190"/>
          </a:xfrm>
          <a:custGeom>
            <a:avLst/>
            <a:gdLst>
              <a:gd name="T0" fmla="*/ 1326 w 2880"/>
              <a:gd name="T1" fmla="*/ 2079 h 2674"/>
              <a:gd name="T2" fmla="*/ 1118 w 2880"/>
              <a:gd name="T3" fmla="*/ 2354 h 2674"/>
              <a:gd name="T4" fmla="*/ 929 w 2880"/>
              <a:gd name="T5" fmla="*/ 2544 h 2674"/>
              <a:gd name="T6" fmla="*/ 780 w 2880"/>
              <a:gd name="T7" fmla="*/ 2642 h 2674"/>
              <a:gd name="T8" fmla="*/ 702 w 2880"/>
              <a:gd name="T9" fmla="*/ 2669 h 2674"/>
              <a:gd name="T10" fmla="*/ 648 w 2880"/>
              <a:gd name="T11" fmla="*/ 2674 h 2674"/>
              <a:gd name="T12" fmla="*/ 484 w 2880"/>
              <a:gd name="T13" fmla="*/ 2641 h 2674"/>
              <a:gd name="T14" fmla="*/ 320 w 2880"/>
              <a:gd name="T15" fmla="*/ 2540 h 2674"/>
              <a:gd name="T16" fmla="*/ 160 w 2880"/>
              <a:gd name="T17" fmla="*/ 2371 h 2674"/>
              <a:gd name="T18" fmla="*/ 0 w 2880"/>
              <a:gd name="T19" fmla="*/ 2136 h 2674"/>
              <a:gd name="T20" fmla="*/ 86 w 2880"/>
              <a:gd name="T21" fmla="*/ 2139 h 2674"/>
              <a:gd name="T22" fmla="*/ 206 w 2880"/>
              <a:gd name="T23" fmla="*/ 2120 h 2674"/>
              <a:gd name="T24" fmla="*/ 408 w 2880"/>
              <a:gd name="T25" fmla="*/ 2030 h 2674"/>
              <a:gd name="T26" fmla="*/ 620 w 2880"/>
              <a:gd name="T27" fmla="*/ 1868 h 2674"/>
              <a:gd name="T28" fmla="*/ 843 w 2880"/>
              <a:gd name="T29" fmla="*/ 1638 h 2674"/>
              <a:gd name="T30" fmla="*/ 877 w 2880"/>
              <a:gd name="T31" fmla="*/ 1362 h 2674"/>
              <a:gd name="T32" fmla="*/ 694 w 2880"/>
              <a:gd name="T33" fmla="*/ 1147 h 2674"/>
              <a:gd name="T34" fmla="*/ 563 w 2880"/>
              <a:gd name="T35" fmla="*/ 948 h 2674"/>
              <a:gd name="T36" fmla="*/ 484 w 2880"/>
              <a:gd name="T37" fmla="*/ 767 h 2674"/>
              <a:gd name="T38" fmla="*/ 458 w 2880"/>
              <a:gd name="T39" fmla="*/ 602 h 2674"/>
              <a:gd name="T40" fmla="*/ 474 w 2880"/>
              <a:gd name="T41" fmla="*/ 503 h 2674"/>
              <a:gd name="T42" fmla="*/ 546 w 2880"/>
              <a:gd name="T43" fmla="*/ 361 h 2674"/>
              <a:gd name="T44" fmla="*/ 674 w 2880"/>
              <a:gd name="T45" fmla="*/ 208 h 2674"/>
              <a:gd name="T46" fmla="*/ 861 w 2880"/>
              <a:gd name="T47" fmla="*/ 42 h 2674"/>
              <a:gd name="T48" fmla="*/ 938 w 2880"/>
              <a:gd name="T49" fmla="*/ 111 h 2674"/>
              <a:gd name="T50" fmla="*/ 1003 w 2880"/>
              <a:gd name="T51" fmla="*/ 331 h 2674"/>
              <a:gd name="T52" fmla="*/ 1102 w 2880"/>
              <a:gd name="T53" fmla="*/ 547 h 2674"/>
              <a:gd name="T54" fmla="*/ 1232 w 2880"/>
              <a:gd name="T55" fmla="*/ 760 h 2674"/>
              <a:gd name="T56" fmla="*/ 1465 w 2880"/>
              <a:gd name="T57" fmla="*/ 887 h 2674"/>
              <a:gd name="T58" fmla="*/ 1641 w 2880"/>
              <a:gd name="T59" fmla="*/ 679 h 2674"/>
              <a:gd name="T60" fmla="*/ 1866 w 2880"/>
              <a:gd name="T61" fmla="*/ 468 h 2674"/>
              <a:gd name="T62" fmla="*/ 2081 w 2880"/>
              <a:gd name="T63" fmla="*/ 334 h 2674"/>
              <a:gd name="T64" fmla="*/ 2209 w 2880"/>
              <a:gd name="T65" fmla="*/ 289 h 2674"/>
              <a:gd name="T66" fmla="*/ 2308 w 2880"/>
              <a:gd name="T67" fmla="*/ 274 h 2674"/>
              <a:gd name="T68" fmla="*/ 2406 w 2880"/>
              <a:gd name="T69" fmla="*/ 281 h 2674"/>
              <a:gd name="T70" fmla="*/ 2540 w 2880"/>
              <a:gd name="T71" fmla="*/ 340 h 2674"/>
              <a:gd name="T72" fmla="*/ 2655 w 2880"/>
              <a:gd name="T73" fmla="*/ 456 h 2674"/>
              <a:gd name="T74" fmla="*/ 2751 w 2880"/>
              <a:gd name="T75" fmla="*/ 630 h 2674"/>
              <a:gd name="T76" fmla="*/ 2755 w 2880"/>
              <a:gd name="T77" fmla="*/ 734 h 2674"/>
              <a:gd name="T78" fmla="*/ 2692 w 2880"/>
              <a:gd name="T79" fmla="*/ 735 h 2674"/>
              <a:gd name="T80" fmla="*/ 2609 w 2880"/>
              <a:gd name="T81" fmla="*/ 758 h 2674"/>
              <a:gd name="T82" fmla="*/ 2401 w 2880"/>
              <a:gd name="T83" fmla="*/ 873 h 2674"/>
              <a:gd name="T84" fmla="*/ 2222 w 2880"/>
              <a:gd name="T85" fmla="*/ 1012 h 2674"/>
              <a:gd name="T86" fmla="*/ 2010 w 2880"/>
              <a:gd name="T87" fmla="*/ 1221 h 2674"/>
              <a:gd name="T88" fmla="*/ 1917 w 2880"/>
              <a:gd name="T89" fmla="*/ 1531 h 2674"/>
              <a:gd name="T90" fmla="*/ 2091 w 2880"/>
              <a:gd name="T91" fmla="*/ 1682 h 2674"/>
              <a:gd name="T92" fmla="*/ 2329 w 2880"/>
              <a:gd name="T93" fmla="*/ 1837 h 2674"/>
              <a:gd name="T94" fmla="*/ 2570 w 2880"/>
              <a:gd name="T95" fmla="*/ 1933 h 2674"/>
              <a:gd name="T96" fmla="*/ 2817 w 2880"/>
              <a:gd name="T97" fmla="*/ 1976 h 2674"/>
              <a:gd name="T98" fmla="*/ 2813 w 2880"/>
              <a:gd name="T99" fmla="*/ 2104 h 2674"/>
              <a:gd name="T100" fmla="*/ 2674 w 2880"/>
              <a:gd name="T101" fmla="*/ 2308 h 2674"/>
              <a:gd name="T102" fmla="*/ 2535 w 2880"/>
              <a:gd name="T103" fmla="*/ 2444 h 2674"/>
              <a:gd name="T104" fmla="*/ 2391 w 2880"/>
              <a:gd name="T105" fmla="*/ 2510 h 2674"/>
              <a:gd name="T106" fmla="*/ 2318 w 2880"/>
              <a:gd name="T107" fmla="*/ 2519 h 2674"/>
              <a:gd name="T108" fmla="*/ 2172 w 2880"/>
              <a:gd name="T109" fmla="*/ 2491 h 2674"/>
              <a:gd name="T110" fmla="*/ 1996 w 2880"/>
              <a:gd name="T111" fmla="*/ 2403 h 2674"/>
              <a:gd name="T112" fmla="*/ 1790 w 2880"/>
              <a:gd name="T113" fmla="*/ 2259 h 2674"/>
              <a:gd name="T114" fmla="*/ 1556 w 2880"/>
              <a:gd name="T115" fmla="*/ 2057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80" h="2674">
                <a:moveTo>
                  <a:pt x="1424" y="1937"/>
                </a:moveTo>
                <a:lnTo>
                  <a:pt x="1382" y="1997"/>
                </a:lnTo>
                <a:lnTo>
                  <a:pt x="1382" y="1997"/>
                </a:lnTo>
                <a:lnTo>
                  <a:pt x="1326" y="2079"/>
                </a:lnTo>
                <a:lnTo>
                  <a:pt x="1273" y="2157"/>
                </a:lnTo>
                <a:lnTo>
                  <a:pt x="1220" y="2227"/>
                </a:lnTo>
                <a:lnTo>
                  <a:pt x="1167" y="2294"/>
                </a:lnTo>
                <a:lnTo>
                  <a:pt x="1118" y="2354"/>
                </a:lnTo>
                <a:lnTo>
                  <a:pt x="1069" y="2410"/>
                </a:lnTo>
                <a:lnTo>
                  <a:pt x="1021" y="2459"/>
                </a:lnTo>
                <a:lnTo>
                  <a:pt x="973" y="2505"/>
                </a:lnTo>
                <a:lnTo>
                  <a:pt x="929" y="2544"/>
                </a:lnTo>
                <a:lnTo>
                  <a:pt x="885" y="2579"/>
                </a:lnTo>
                <a:lnTo>
                  <a:pt x="843" y="2607"/>
                </a:lnTo>
                <a:lnTo>
                  <a:pt x="801" y="2632"/>
                </a:lnTo>
                <a:lnTo>
                  <a:pt x="780" y="2642"/>
                </a:lnTo>
                <a:lnTo>
                  <a:pt x="760" y="2649"/>
                </a:lnTo>
                <a:lnTo>
                  <a:pt x="741" y="2658"/>
                </a:lnTo>
                <a:lnTo>
                  <a:pt x="722" y="2663"/>
                </a:lnTo>
                <a:lnTo>
                  <a:pt x="702" y="2669"/>
                </a:lnTo>
                <a:lnTo>
                  <a:pt x="685" y="2670"/>
                </a:lnTo>
                <a:lnTo>
                  <a:pt x="665" y="2674"/>
                </a:lnTo>
                <a:lnTo>
                  <a:pt x="648" y="2674"/>
                </a:lnTo>
                <a:lnTo>
                  <a:pt x="648" y="2674"/>
                </a:lnTo>
                <a:lnTo>
                  <a:pt x="606" y="2672"/>
                </a:lnTo>
                <a:lnTo>
                  <a:pt x="565" y="2665"/>
                </a:lnTo>
                <a:lnTo>
                  <a:pt x="525" y="2655"/>
                </a:lnTo>
                <a:lnTo>
                  <a:pt x="484" y="2641"/>
                </a:lnTo>
                <a:lnTo>
                  <a:pt x="444" y="2621"/>
                </a:lnTo>
                <a:lnTo>
                  <a:pt x="401" y="2598"/>
                </a:lnTo>
                <a:lnTo>
                  <a:pt x="361" y="2572"/>
                </a:lnTo>
                <a:lnTo>
                  <a:pt x="320" y="2540"/>
                </a:lnTo>
                <a:lnTo>
                  <a:pt x="280" y="2503"/>
                </a:lnTo>
                <a:lnTo>
                  <a:pt x="239" y="2465"/>
                </a:lnTo>
                <a:lnTo>
                  <a:pt x="201" y="2421"/>
                </a:lnTo>
                <a:lnTo>
                  <a:pt x="160" y="2371"/>
                </a:lnTo>
                <a:lnTo>
                  <a:pt x="120" y="2319"/>
                </a:lnTo>
                <a:lnTo>
                  <a:pt x="79" y="2262"/>
                </a:lnTo>
                <a:lnTo>
                  <a:pt x="40" y="2201"/>
                </a:lnTo>
                <a:lnTo>
                  <a:pt x="0" y="2136"/>
                </a:lnTo>
                <a:lnTo>
                  <a:pt x="0" y="2136"/>
                </a:lnTo>
                <a:lnTo>
                  <a:pt x="63" y="2139"/>
                </a:lnTo>
                <a:lnTo>
                  <a:pt x="63" y="2139"/>
                </a:lnTo>
                <a:lnTo>
                  <a:pt x="86" y="2139"/>
                </a:lnTo>
                <a:lnTo>
                  <a:pt x="111" y="2137"/>
                </a:lnTo>
                <a:lnTo>
                  <a:pt x="134" y="2134"/>
                </a:lnTo>
                <a:lnTo>
                  <a:pt x="158" y="2130"/>
                </a:lnTo>
                <a:lnTo>
                  <a:pt x="206" y="2120"/>
                </a:lnTo>
                <a:lnTo>
                  <a:pt x="255" y="2104"/>
                </a:lnTo>
                <a:lnTo>
                  <a:pt x="306" y="2083"/>
                </a:lnTo>
                <a:lnTo>
                  <a:pt x="357" y="2058"/>
                </a:lnTo>
                <a:lnTo>
                  <a:pt x="408" y="2030"/>
                </a:lnTo>
                <a:lnTo>
                  <a:pt x="459" y="1997"/>
                </a:lnTo>
                <a:lnTo>
                  <a:pt x="512" y="1958"/>
                </a:lnTo>
                <a:lnTo>
                  <a:pt x="565" y="1916"/>
                </a:lnTo>
                <a:lnTo>
                  <a:pt x="620" y="1868"/>
                </a:lnTo>
                <a:lnTo>
                  <a:pt x="674" y="1817"/>
                </a:lnTo>
                <a:lnTo>
                  <a:pt x="731" y="1763"/>
                </a:lnTo>
                <a:lnTo>
                  <a:pt x="785" y="1701"/>
                </a:lnTo>
                <a:lnTo>
                  <a:pt x="843" y="1638"/>
                </a:lnTo>
                <a:lnTo>
                  <a:pt x="900" y="1567"/>
                </a:lnTo>
                <a:lnTo>
                  <a:pt x="977" y="1471"/>
                </a:lnTo>
                <a:lnTo>
                  <a:pt x="877" y="1362"/>
                </a:lnTo>
                <a:lnTo>
                  <a:pt x="877" y="1362"/>
                </a:lnTo>
                <a:lnTo>
                  <a:pt x="827" y="1307"/>
                </a:lnTo>
                <a:lnTo>
                  <a:pt x="778" y="1253"/>
                </a:lnTo>
                <a:lnTo>
                  <a:pt x="734" y="1198"/>
                </a:lnTo>
                <a:lnTo>
                  <a:pt x="694" y="1147"/>
                </a:lnTo>
                <a:lnTo>
                  <a:pt x="657" y="1096"/>
                </a:lnTo>
                <a:lnTo>
                  <a:pt x="621" y="1045"/>
                </a:lnTo>
                <a:lnTo>
                  <a:pt x="590" y="996"/>
                </a:lnTo>
                <a:lnTo>
                  <a:pt x="563" y="948"/>
                </a:lnTo>
                <a:lnTo>
                  <a:pt x="539" y="901"/>
                </a:lnTo>
                <a:lnTo>
                  <a:pt x="518" y="855"/>
                </a:lnTo>
                <a:lnTo>
                  <a:pt x="498" y="811"/>
                </a:lnTo>
                <a:lnTo>
                  <a:pt x="484" y="767"/>
                </a:lnTo>
                <a:lnTo>
                  <a:pt x="472" y="723"/>
                </a:lnTo>
                <a:lnTo>
                  <a:pt x="465" y="683"/>
                </a:lnTo>
                <a:lnTo>
                  <a:pt x="459" y="642"/>
                </a:lnTo>
                <a:lnTo>
                  <a:pt x="458" y="602"/>
                </a:lnTo>
                <a:lnTo>
                  <a:pt x="458" y="602"/>
                </a:lnTo>
                <a:lnTo>
                  <a:pt x="459" y="570"/>
                </a:lnTo>
                <a:lnTo>
                  <a:pt x="465" y="537"/>
                </a:lnTo>
                <a:lnTo>
                  <a:pt x="474" y="503"/>
                </a:lnTo>
                <a:lnTo>
                  <a:pt x="486" y="468"/>
                </a:lnTo>
                <a:lnTo>
                  <a:pt x="502" y="433"/>
                </a:lnTo>
                <a:lnTo>
                  <a:pt x="523" y="398"/>
                </a:lnTo>
                <a:lnTo>
                  <a:pt x="546" y="361"/>
                </a:lnTo>
                <a:lnTo>
                  <a:pt x="572" y="324"/>
                </a:lnTo>
                <a:lnTo>
                  <a:pt x="604" y="287"/>
                </a:lnTo>
                <a:lnTo>
                  <a:pt x="637" y="248"/>
                </a:lnTo>
                <a:lnTo>
                  <a:pt x="674" y="208"/>
                </a:lnTo>
                <a:lnTo>
                  <a:pt x="716" y="167"/>
                </a:lnTo>
                <a:lnTo>
                  <a:pt x="760" y="127"/>
                </a:lnTo>
                <a:lnTo>
                  <a:pt x="810" y="84"/>
                </a:lnTo>
                <a:lnTo>
                  <a:pt x="861" y="42"/>
                </a:lnTo>
                <a:lnTo>
                  <a:pt x="917" y="0"/>
                </a:lnTo>
                <a:lnTo>
                  <a:pt x="917" y="0"/>
                </a:lnTo>
                <a:lnTo>
                  <a:pt x="926" y="56"/>
                </a:lnTo>
                <a:lnTo>
                  <a:pt x="938" y="111"/>
                </a:lnTo>
                <a:lnTo>
                  <a:pt x="951" y="165"/>
                </a:lnTo>
                <a:lnTo>
                  <a:pt x="966" y="222"/>
                </a:lnTo>
                <a:lnTo>
                  <a:pt x="984" y="276"/>
                </a:lnTo>
                <a:lnTo>
                  <a:pt x="1003" y="331"/>
                </a:lnTo>
                <a:lnTo>
                  <a:pt x="1025" y="385"/>
                </a:lnTo>
                <a:lnTo>
                  <a:pt x="1047" y="438"/>
                </a:lnTo>
                <a:lnTo>
                  <a:pt x="1074" y="493"/>
                </a:lnTo>
                <a:lnTo>
                  <a:pt x="1102" y="547"/>
                </a:lnTo>
                <a:lnTo>
                  <a:pt x="1130" y="600"/>
                </a:lnTo>
                <a:lnTo>
                  <a:pt x="1162" y="654"/>
                </a:lnTo>
                <a:lnTo>
                  <a:pt x="1197" y="707"/>
                </a:lnTo>
                <a:lnTo>
                  <a:pt x="1232" y="760"/>
                </a:lnTo>
                <a:lnTo>
                  <a:pt x="1269" y="813"/>
                </a:lnTo>
                <a:lnTo>
                  <a:pt x="1310" y="866"/>
                </a:lnTo>
                <a:lnTo>
                  <a:pt x="1396" y="975"/>
                </a:lnTo>
                <a:lnTo>
                  <a:pt x="1465" y="887"/>
                </a:lnTo>
                <a:lnTo>
                  <a:pt x="1465" y="887"/>
                </a:lnTo>
                <a:lnTo>
                  <a:pt x="1524" y="813"/>
                </a:lnTo>
                <a:lnTo>
                  <a:pt x="1583" y="742"/>
                </a:lnTo>
                <a:lnTo>
                  <a:pt x="1641" y="679"/>
                </a:lnTo>
                <a:lnTo>
                  <a:pt x="1699" y="619"/>
                </a:lnTo>
                <a:lnTo>
                  <a:pt x="1755" y="563"/>
                </a:lnTo>
                <a:lnTo>
                  <a:pt x="1811" y="514"/>
                </a:lnTo>
                <a:lnTo>
                  <a:pt x="1866" y="468"/>
                </a:lnTo>
                <a:lnTo>
                  <a:pt x="1921" y="427"/>
                </a:lnTo>
                <a:lnTo>
                  <a:pt x="1975" y="392"/>
                </a:lnTo>
                <a:lnTo>
                  <a:pt x="2028" y="361"/>
                </a:lnTo>
                <a:lnTo>
                  <a:pt x="2081" y="334"/>
                </a:lnTo>
                <a:lnTo>
                  <a:pt x="2132" y="313"/>
                </a:lnTo>
                <a:lnTo>
                  <a:pt x="2158" y="304"/>
                </a:lnTo>
                <a:lnTo>
                  <a:pt x="2183" y="296"/>
                </a:lnTo>
                <a:lnTo>
                  <a:pt x="2209" y="289"/>
                </a:lnTo>
                <a:lnTo>
                  <a:pt x="2234" y="283"/>
                </a:lnTo>
                <a:lnTo>
                  <a:pt x="2259" y="280"/>
                </a:lnTo>
                <a:lnTo>
                  <a:pt x="2283" y="276"/>
                </a:lnTo>
                <a:lnTo>
                  <a:pt x="2308" y="274"/>
                </a:lnTo>
                <a:lnTo>
                  <a:pt x="2333" y="274"/>
                </a:lnTo>
                <a:lnTo>
                  <a:pt x="2333" y="274"/>
                </a:lnTo>
                <a:lnTo>
                  <a:pt x="2369" y="276"/>
                </a:lnTo>
                <a:lnTo>
                  <a:pt x="2406" y="281"/>
                </a:lnTo>
                <a:lnTo>
                  <a:pt x="2442" y="290"/>
                </a:lnTo>
                <a:lnTo>
                  <a:pt x="2475" y="303"/>
                </a:lnTo>
                <a:lnTo>
                  <a:pt x="2509" y="320"/>
                </a:lnTo>
                <a:lnTo>
                  <a:pt x="2540" y="340"/>
                </a:lnTo>
                <a:lnTo>
                  <a:pt x="2570" y="362"/>
                </a:lnTo>
                <a:lnTo>
                  <a:pt x="2600" y="391"/>
                </a:lnTo>
                <a:lnTo>
                  <a:pt x="2628" y="420"/>
                </a:lnTo>
                <a:lnTo>
                  <a:pt x="2655" y="456"/>
                </a:lnTo>
                <a:lnTo>
                  <a:pt x="2681" y="493"/>
                </a:lnTo>
                <a:lnTo>
                  <a:pt x="2706" y="535"/>
                </a:lnTo>
                <a:lnTo>
                  <a:pt x="2730" y="581"/>
                </a:lnTo>
                <a:lnTo>
                  <a:pt x="2751" y="630"/>
                </a:lnTo>
                <a:lnTo>
                  <a:pt x="2774" y="681"/>
                </a:lnTo>
                <a:lnTo>
                  <a:pt x="2794" y="737"/>
                </a:lnTo>
                <a:lnTo>
                  <a:pt x="2794" y="737"/>
                </a:lnTo>
                <a:lnTo>
                  <a:pt x="2755" y="734"/>
                </a:lnTo>
                <a:lnTo>
                  <a:pt x="2729" y="732"/>
                </a:lnTo>
                <a:lnTo>
                  <a:pt x="2729" y="732"/>
                </a:lnTo>
                <a:lnTo>
                  <a:pt x="2711" y="732"/>
                </a:lnTo>
                <a:lnTo>
                  <a:pt x="2692" y="735"/>
                </a:lnTo>
                <a:lnTo>
                  <a:pt x="2672" y="739"/>
                </a:lnTo>
                <a:lnTo>
                  <a:pt x="2653" y="744"/>
                </a:lnTo>
                <a:lnTo>
                  <a:pt x="2632" y="749"/>
                </a:lnTo>
                <a:lnTo>
                  <a:pt x="2609" y="758"/>
                </a:lnTo>
                <a:lnTo>
                  <a:pt x="2563" y="778"/>
                </a:lnTo>
                <a:lnTo>
                  <a:pt x="2512" y="804"/>
                </a:lnTo>
                <a:lnTo>
                  <a:pt x="2459" y="836"/>
                </a:lnTo>
                <a:lnTo>
                  <a:pt x="2401" y="873"/>
                </a:lnTo>
                <a:lnTo>
                  <a:pt x="2341" y="917"/>
                </a:lnTo>
                <a:lnTo>
                  <a:pt x="2341" y="917"/>
                </a:lnTo>
                <a:lnTo>
                  <a:pt x="2280" y="964"/>
                </a:lnTo>
                <a:lnTo>
                  <a:pt x="2222" y="1012"/>
                </a:lnTo>
                <a:lnTo>
                  <a:pt x="2165" y="1063"/>
                </a:lnTo>
                <a:lnTo>
                  <a:pt x="2111" y="1114"/>
                </a:lnTo>
                <a:lnTo>
                  <a:pt x="2060" y="1166"/>
                </a:lnTo>
                <a:lnTo>
                  <a:pt x="2010" y="1221"/>
                </a:lnTo>
                <a:lnTo>
                  <a:pt x="1965" y="1275"/>
                </a:lnTo>
                <a:lnTo>
                  <a:pt x="1921" y="1333"/>
                </a:lnTo>
                <a:lnTo>
                  <a:pt x="1834" y="1450"/>
                </a:lnTo>
                <a:lnTo>
                  <a:pt x="1917" y="1531"/>
                </a:lnTo>
                <a:lnTo>
                  <a:pt x="1917" y="1531"/>
                </a:lnTo>
                <a:lnTo>
                  <a:pt x="1975" y="1585"/>
                </a:lnTo>
                <a:lnTo>
                  <a:pt x="2033" y="1636"/>
                </a:lnTo>
                <a:lnTo>
                  <a:pt x="2091" y="1682"/>
                </a:lnTo>
                <a:lnTo>
                  <a:pt x="2149" y="1726"/>
                </a:lnTo>
                <a:lnTo>
                  <a:pt x="2209" y="1766"/>
                </a:lnTo>
                <a:lnTo>
                  <a:pt x="2269" y="1803"/>
                </a:lnTo>
                <a:lnTo>
                  <a:pt x="2329" y="1837"/>
                </a:lnTo>
                <a:lnTo>
                  <a:pt x="2389" y="1867"/>
                </a:lnTo>
                <a:lnTo>
                  <a:pt x="2449" y="1891"/>
                </a:lnTo>
                <a:lnTo>
                  <a:pt x="2510" y="1914"/>
                </a:lnTo>
                <a:lnTo>
                  <a:pt x="2570" y="1933"/>
                </a:lnTo>
                <a:lnTo>
                  <a:pt x="2632" y="1949"/>
                </a:lnTo>
                <a:lnTo>
                  <a:pt x="2693" y="1962"/>
                </a:lnTo>
                <a:lnTo>
                  <a:pt x="2755" y="1970"/>
                </a:lnTo>
                <a:lnTo>
                  <a:pt x="2817" y="1976"/>
                </a:lnTo>
                <a:lnTo>
                  <a:pt x="2880" y="1977"/>
                </a:lnTo>
                <a:lnTo>
                  <a:pt x="2880" y="1977"/>
                </a:lnTo>
                <a:lnTo>
                  <a:pt x="2847" y="2042"/>
                </a:lnTo>
                <a:lnTo>
                  <a:pt x="2813" y="2104"/>
                </a:lnTo>
                <a:lnTo>
                  <a:pt x="2778" y="2162"/>
                </a:lnTo>
                <a:lnTo>
                  <a:pt x="2744" y="2215"/>
                </a:lnTo>
                <a:lnTo>
                  <a:pt x="2709" y="2262"/>
                </a:lnTo>
                <a:lnTo>
                  <a:pt x="2674" y="2308"/>
                </a:lnTo>
                <a:lnTo>
                  <a:pt x="2641" y="2349"/>
                </a:lnTo>
                <a:lnTo>
                  <a:pt x="2605" y="2384"/>
                </a:lnTo>
                <a:lnTo>
                  <a:pt x="2570" y="2415"/>
                </a:lnTo>
                <a:lnTo>
                  <a:pt x="2535" y="2444"/>
                </a:lnTo>
                <a:lnTo>
                  <a:pt x="2498" y="2466"/>
                </a:lnTo>
                <a:lnTo>
                  <a:pt x="2463" y="2486"/>
                </a:lnTo>
                <a:lnTo>
                  <a:pt x="2428" y="2500"/>
                </a:lnTo>
                <a:lnTo>
                  <a:pt x="2391" y="2510"/>
                </a:lnTo>
                <a:lnTo>
                  <a:pt x="2355" y="2517"/>
                </a:lnTo>
                <a:lnTo>
                  <a:pt x="2336" y="2519"/>
                </a:lnTo>
                <a:lnTo>
                  <a:pt x="2318" y="2519"/>
                </a:lnTo>
                <a:lnTo>
                  <a:pt x="2318" y="2519"/>
                </a:lnTo>
                <a:lnTo>
                  <a:pt x="2285" y="2517"/>
                </a:lnTo>
                <a:lnTo>
                  <a:pt x="2248" y="2512"/>
                </a:lnTo>
                <a:lnTo>
                  <a:pt x="2211" y="2503"/>
                </a:lnTo>
                <a:lnTo>
                  <a:pt x="2172" y="2491"/>
                </a:lnTo>
                <a:lnTo>
                  <a:pt x="2130" y="2473"/>
                </a:lnTo>
                <a:lnTo>
                  <a:pt x="2088" y="2454"/>
                </a:lnTo>
                <a:lnTo>
                  <a:pt x="2042" y="2431"/>
                </a:lnTo>
                <a:lnTo>
                  <a:pt x="1996" y="2403"/>
                </a:lnTo>
                <a:lnTo>
                  <a:pt x="1947" y="2373"/>
                </a:lnTo>
                <a:lnTo>
                  <a:pt x="1898" y="2338"/>
                </a:lnTo>
                <a:lnTo>
                  <a:pt x="1845" y="2301"/>
                </a:lnTo>
                <a:lnTo>
                  <a:pt x="1790" y="2259"/>
                </a:lnTo>
                <a:lnTo>
                  <a:pt x="1734" y="2215"/>
                </a:lnTo>
                <a:lnTo>
                  <a:pt x="1678" y="2166"/>
                </a:lnTo>
                <a:lnTo>
                  <a:pt x="1618" y="2113"/>
                </a:lnTo>
                <a:lnTo>
                  <a:pt x="1556" y="2057"/>
                </a:lnTo>
                <a:lnTo>
                  <a:pt x="1424" y="1937"/>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Arrow: Chevron 17">
            <a:extLst>
              <a:ext uri="{FF2B5EF4-FFF2-40B4-BE49-F238E27FC236}">
                <a16:creationId xmlns:a16="http://schemas.microsoft.com/office/drawing/2014/main" id="{08E874BF-DF16-4C43-8BB7-357A408BFD1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22" name="Arrow: Chevron 21">
            <a:extLst>
              <a:ext uri="{FF2B5EF4-FFF2-40B4-BE49-F238E27FC236}">
                <a16:creationId xmlns:a16="http://schemas.microsoft.com/office/drawing/2014/main" id="{3E2324D5-DFA4-44D5-94C4-C578C217F342}"/>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23" name="Arrow: Pentagon 22">
            <a:extLst>
              <a:ext uri="{FF2B5EF4-FFF2-40B4-BE49-F238E27FC236}">
                <a16:creationId xmlns:a16="http://schemas.microsoft.com/office/drawing/2014/main" id="{F1320F2D-6BB3-4F33-9C58-820FDB18089C}"/>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4" name="Arrow: Chevron 23">
            <a:extLst>
              <a:ext uri="{FF2B5EF4-FFF2-40B4-BE49-F238E27FC236}">
                <a16:creationId xmlns:a16="http://schemas.microsoft.com/office/drawing/2014/main" id="{FBF13FF5-CE17-483E-86E8-037346BB3F8A}"/>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5" name="Flowchart: Process 24">
            <a:extLst>
              <a:ext uri="{FF2B5EF4-FFF2-40B4-BE49-F238E27FC236}">
                <a16:creationId xmlns:a16="http://schemas.microsoft.com/office/drawing/2014/main" id="{16F5C1AA-D174-4944-B06E-48502CCFF9E0}"/>
              </a:ext>
            </a:extLst>
          </p:cNvPr>
          <p:cNvSpPr/>
          <p:nvPr/>
        </p:nvSpPr>
        <p:spPr>
          <a:xfrm>
            <a:off x="503281" y="6179668"/>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6" name="Arrow: Chevron 25">
            <a:extLst>
              <a:ext uri="{FF2B5EF4-FFF2-40B4-BE49-F238E27FC236}">
                <a16:creationId xmlns:a16="http://schemas.microsoft.com/office/drawing/2014/main" id="{F8D4CBEC-9087-4126-9EA2-F5C32573010F}"/>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Tree>
    <p:extLst>
      <p:ext uri="{BB962C8B-B14F-4D97-AF65-F5344CB8AC3E}">
        <p14:creationId xmlns:p14="http://schemas.microsoft.com/office/powerpoint/2010/main" val="868766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D5AB1C7-C591-487E-BB6B-DE45DDBCCF82}"/>
              </a:ext>
            </a:extLst>
          </p:cNvPr>
          <p:cNvGrpSpPr/>
          <p:nvPr/>
        </p:nvGrpSpPr>
        <p:grpSpPr>
          <a:xfrm>
            <a:off x="3106966" y="2705359"/>
            <a:ext cx="4722850" cy="3657196"/>
            <a:chOff x="3139717" y="2212928"/>
            <a:chExt cx="4722850" cy="3657196"/>
          </a:xfrm>
        </p:grpSpPr>
        <p:pic>
          <p:nvPicPr>
            <p:cNvPr id="8" name="Picture 7">
              <a:extLst>
                <a:ext uri="{FF2B5EF4-FFF2-40B4-BE49-F238E27FC236}">
                  <a16:creationId xmlns:a16="http://schemas.microsoft.com/office/drawing/2014/main" id="{3B01A1A0-1978-4A7D-9CE5-777CD7D591F0}"/>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583095" y="2212928"/>
              <a:ext cx="3602914" cy="3602914"/>
            </a:xfrm>
            <a:prstGeom prst="rect">
              <a:avLst/>
            </a:prstGeom>
          </p:spPr>
        </p:pic>
        <p:sp>
          <p:nvSpPr>
            <p:cNvPr id="12" name="Rectangle 11">
              <a:extLst>
                <a:ext uri="{FF2B5EF4-FFF2-40B4-BE49-F238E27FC236}">
                  <a16:creationId xmlns:a16="http://schemas.microsoft.com/office/drawing/2014/main" id="{450BEE16-2490-4F28-B0A2-3B74F04DD7E5}"/>
                </a:ext>
              </a:extLst>
            </p:cNvPr>
            <p:cNvSpPr/>
            <p:nvPr/>
          </p:nvSpPr>
          <p:spPr>
            <a:xfrm>
              <a:off x="3139717" y="5103910"/>
              <a:ext cx="4722850" cy="76621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grpSp>
        <p:nvGrpSpPr>
          <p:cNvPr id="10" name="Group 9">
            <a:extLst>
              <a:ext uri="{FF2B5EF4-FFF2-40B4-BE49-F238E27FC236}">
                <a16:creationId xmlns:a16="http://schemas.microsoft.com/office/drawing/2014/main" id="{19928FDE-448C-4366-91D4-0F4769AAA9CE}"/>
              </a:ext>
            </a:extLst>
          </p:cNvPr>
          <p:cNvGrpSpPr/>
          <p:nvPr/>
        </p:nvGrpSpPr>
        <p:grpSpPr>
          <a:xfrm>
            <a:off x="6591499" y="2306007"/>
            <a:ext cx="687303" cy="725191"/>
            <a:chOff x="7018947" y="1953720"/>
            <a:chExt cx="379393" cy="400307"/>
          </a:xfrm>
        </p:grpSpPr>
        <p:sp>
          <p:nvSpPr>
            <p:cNvPr id="27" name="Freeform 47">
              <a:extLst>
                <a:ext uri="{FF2B5EF4-FFF2-40B4-BE49-F238E27FC236}">
                  <a16:creationId xmlns:a16="http://schemas.microsoft.com/office/drawing/2014/main" id="{A5E01EA1-B36A-4881-9147-0AF90211BF8A}"/>
                </a:ext>
              </a:extLst>
            </p:cNvPr>
            <p:cNvSpPr>
              <a:spLocks/>
            </p:cNvSpPr>
            <p:nvPr/>
          </p:nvSpPr>
          <p:spPr bwMode="auto">
            <a:xfrm>
              <a:off x="7163938" y="2334138"/>
              <a:ext cx="8988" cy="19889"/>
            </a:xfrm>
            <a:custGeom>
              <a:avLst/>
              <a:gdLst>
                <a:gd name="T0" fmla="*/ 1 w 9"/>
                <a:gd name="T1" fmla="*/ 21 h 24"/>
                <a:gd name="T2" fmla="*/ 0 w 9"/>
                <a:gd name="T3" fmla="*/ 24 h 24"/>
                <a:gd name="T4" fmla="*/ 1 w 9"/>
                <a:gd name="T5" fmla="*/ 24 h 24"/>
                <a:gd name="T6" fmla="*/ 7 w 9"/>
                <a:gd name="T7" fmla="*/ 7 h 24"/>
                <a:gd name="T8" fmla="*/ 9 w 9"/>
                <a:gd name="T9" fmla="*/ 2 h 24"/>
                <a:gd name="T10" fmla="*/ 7 w 9"/>
                <a:gd name="T11" fmla="*/ 1 h 24"/>
                <a:gd name="T12" fmla="*/ 5 w 9"/>
                <a:gd name="T13" fmla="*/ 0 h 24"/>
                <a:gd name="T14" fmla="*/ 1 w 9"/>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4">
                  <a:moveTo>
                    <a:pt x="1" y="21"/>
                  </a:moveTo>
                  <a:cubicBezTo>
                    <a:pt x="1" y="22"/>
                    <a:pt x="1" y="23"/>
                    <a:pt x="0" y="24"/>
                  </a:cubicBezTo>
                  <a:cubicBezTo>
                    <a:pt x="0" y="24"/>
                    <a:pt x="0" y="24"/>
                    <a:pt x="1" y="24"/>
                  </a:cubicBezTo>
                  <a:cubicBezTo>
                    <a:pt x="3" y="16"/>
                    <a:pt x="5" y="11"/>
                    <a:pt x="7" y="7"/>
                  </a:cubicBezTo>
                  <a:cubicBezTo>
                    <a:pt x="8" y="3"/>
                    <a:pt x="9" y="2"/>
                    <a:pt x="9" y="2"/>
                  </a:cubicBezTo>
                  <a:cubicBezTo>
                    <a:pt x="7" y="1"/>
                    <a:pt x="7" y="1"/>
                    <a:pt x="7" y="1"/>
                  </a:cubicBezTo>
                  <a:cubicBezTo>
                    <a:pt x="5" y="0"/>
                    <a:pt x="5" y="0"/>
                    <a:pt x="5" y="0"/>
                  </a:cubicBezTo>
                  <a:cubicBezTo>
                    <a:pt x="5" y="0"/>
                    <a:pt x="4" y="7"/>
                    <a:pt x="1" y="21"/>
                  </a:cubicBezTo>
                  <a:close/>
                </a:path>
              </a:pathLst>
            </a:custGeom>
            <a:solidFill>
              <a:srgbClr val="50A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43" name="Group 42">
              <a:extLst>
                <a:ext uri="{FF2B5EF4-FFF2-40B4-BE49-F238E27FC236}">
                  <a16:creationId xmlns:a16="http://schemas.microsoft.com/office/drawing/2014/main" id="{471AED65-CA7C-4E49-A1D3-65C192A3227B}"/>
                </a:ext>
              </a:extLst>
            </p:cNvPr>
            <p:cNvGrpSpPr/>
            <p:nvPr/>
          </p:nvGrpSpPr>
          <p:grpSpPr>
            <a:xfrm>
              <a:off x="7018947" y="1953720"/>
              <a:ext cx="379393" cy="334764"/>
              <a:chOff x="9198480" y="1465727"/>
              <a:chExt cx="507347" cy="505756"/>
            </a:xfrm>
          </p:grpSpPr>
          <p:sp>
            <p:nvSpPr>
              <p:cNvPr id="44" name="Oval 40">
                <a:extLst>
                  <a:ext uri="{FF2B5EF4-FFF2-40B4-BE49-F238E27FC236}">
                    <a16:creationId xmlns:a16="http://schemas.microsoft.com/office/drawing/2014/main" id="{B65106F5-C671-4156-B804-7E2E3A4EE438}"/>
                  </a:ext>
                </a:extLst>
              </p:cNvPr>
              <p:cNvSpPr>
                <a:spLocks noChangeArrowheads="1"/>
              </p:cNvSpPr>
              <p:nvPr/>
            </p:nvSpPr>
            <p:spPr bwMode="auto">
              <a:xfrm>
                <a:off x="9198480" y="1465727"/>
                <a:ext cx="507347" cy="50575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5" name="Oval 40">
                <a:extLst>
                  <a:ext uri="{FF2B5EF4-FFF2-40B4-BE49-F238E27FC236}">
                    <a16:creationId xmlns:a16="http://schemas.microsoft.com/office/drawing/2014/main" id="{AB411F76-BB9E-480C-9189-A2BC055B2F23}"/>
                  </a:ext>
                </a:extLst>
              </p:cNvPr>
              <p:cNvSpPr>
                <a:spLocks noChangeArrowheads="1"/>
              </p:cNvSpPr>
              <p:nvPr/>
            </p:nvSpPr>
            <p:spPr bwMode="auto">
              <a:xfrm>
                <a:off x="9276045" y="1543050"/>
                <a:ext cx="352214" cy="35110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6" name="Oval 40">
                <a:extLst>
                  <a:ext uri="{FF2B5EF4-FFF2-40B4-BE49-F238E27FC236}">
                    <a16:creationId xmlns:a16="http://schemas.microsoft.com/office/drawing/2014/main" id="{A632F52B-E059-4031-ADFF-362B7043796B}"/>
                  </a:ext>
                </a:extLst>
              </p:cNvPr>
              <p:cNvSpPr>
                <a:spLocks noChangeArrowheads="1"/>
              </p:cNvSpPr>
              <p:nvPr/>
            </p:nvSpPr>
            <p:spPr bwMode="auto">
              <a:xfrm>
                <a:off x="9340542" y="1607344"/>
                <a:ext cx="223220" cy="2225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47" name="Oval 40">
                <a:extLst>
                  <a:ext uri="{FF2B5EF4-FFF2-40B4-BE49-F238E27FC236}">
                    <a16:creationId xmlns:a16="http://schemas.microsoft.com/office/drawing/2014/main" id="{ED5EF302-480B-4961-BF5B-F0F66405414E}"/>
                  </a:ext>
                </a:extLst>
              </p:cNvPr>
              <p:cNvSpPr>
                <a:spLocks noChangeArrowheads="1"/>
              </p:cNvSpPr>
              <p:nvPr/>
            </p:nvSpPr>
            <p:spPr bwMode="auto">
              <a:xfrm>
                <a:off x="9405038" y="1671638"/>
                <a:ext cx="94228" cy="9393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sp>
        <p:nvSpPr>
          <p:cNvPr id="79" name="Arrow: Chevron 78">
            <a:extLst>
              <a:ext uri="{FF2B5EF4-FFF2-40B4-BE49-F238E27FC236}">
                <a16:creationId xmlns:a16="http://schemas.microsoft.com/office/drawing/2014/main" id="{FA9D52BB-ACAB-4AB7-9CF0-22A2FDAC72DE}"/>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3010656910"/>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47106" name="think-cell Slide" r:id="rId10" imgW="530" imgH="528" progId="TCLayout.ActiveDocument.1">
                  <p:embed/>
                </p:oleObj>
              </mc:Choice>
              <mc:Fallback>
                <p:oleObj name="think-cell Slide" r:id="rId10" imgW="530" imgH="528" progId="TCLayout.ActiveDocument.1">
                  <p:embed/>
                  <p:pic>
                    <p:nvPicPr>
                      <p:cNvPr id="68" name="Object 67" hidden="1"/>
                      <p:cNvPicPr/>
                      <p:nvPr/>
                    </p:nvPicPr>
                    <p:blipFill>
                      <a:blip r:embed="rId11"/>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The Minimum Viable Product focuses on the features that are most critical to delivering value from the </a:t>
            </a:r>
            <a:r>
              <a:rPr lang="en-CA" dirty="0" err="1"/>
              <a:t>ZBD</a:t>
            </a:r>
            <a:endParaRPr lang="en-US" dirty="0"/>
          </a:p>
        </p:txBody>
      </p:sp>
      <p:sp>
        <p:nvSpPr>
          <p:cNvPr id="52" name="Arc 62"/>
          <p:cNvSpPr>
            <a:spLocks/>
          </p:cNvSpPr>
          <p:nvPr/>
        </p:nvSpPr>
        <p:spPr bwMode="gray">
          <a:xfrm rot="4581369">
            <a:off x="6476194" y="3015774"/>
            <a:ext cx="834725" cy="892120"/>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sp>
        <p:nvSpPr>
          <p:cNvPr id="63" name="Arc 62"/>
          <p:cNvSpPr>
            <a:spLocks/>
          </p:cNvSpPr>
          <p:nvPr/>
        </p:nvSpPr>
        <p:spPr bwMode="gray">
          <a:xfrm rot="16786439">
            <a:off x="3111021" y="2597210"/>
            <a:ext cx="3516781" cy="2585924"/>
          </a:xfrm>
          <a:custGeom>
            <a:avLst/>
            <a:gdLst>
              <a:gd name="G0" fmla="+- 9156 0 0"/>
              <a:gd name="G1" fmla="+- 21600 0 0"/>
              <a:gd name="G2" fmla="+- 21600 0 0"/>
              <a:gd name="T0" fmla="*/ 0 w 30756"/>
              <a:gd name="T1" fmla="*/ 2037 h 23500"/>
              <a:gd name="T2" fmla="*/ 30672 w 30756"/>
              <a:gd name="T3" fmla="*/ 23500 h 23500"/>
              <a:gd name="T4" fmla="*/ 9156 w 30756"/>
              <a:gd name="T5" fmla="*/ 21600 h 23500"/>
            </a:gdLst>
            <a:ahLst/>
            <a:cxnLst>
              <a:cxn ang="0">
                <a:pos x="T0" y="T1"/>
              </a:cxn>
              <a:cxn ang="0">
                <a:pos x="T2" y="T3"/>
              </a:cxn>
              <a:cxn ang="0">
                <a:pos x="T4" y="T5"/>
              </a:cxn>
            </a:cxnLst>
            <a:rect l="0" t="0" r="r" b="b"/>
            <a:pathLst>
              <a:path w="30756" h="23500" fill="none" extrusionOk="0">
                <a:moveTo>
                  <a:pt x="-1" y="2036"/>
                </a:moveTo>
                <a:cubicBezTo>
                  <a:pt x="2865" y="695"/>
                  <a:pt x="5991" y="-1"/>
                  <a:pt x="9156" y="0"/>
                </a:cubicBezTo>
                <a:cubicBezTo>
                  <a:pt x="21085" y="0"/>
                  <a:pt x="30756" y="9670"/>
                  <a:pt x="30756" y="21600"/>
                </a:cubicBezTo>
                <a:cubicBezTo>
                  <a:pt x="30756" y="22234"/>
                  <a:pt x="30728" y="22868"/>
                  <a:pt x="30672" y="23500"/>
                </a:cubicBezTo>
              </a:path>
              <a:path w="30756" h="23500" stroke="0" extrusionOk="0">
                <a:moveTo>
                  <a:pt x="-1" y="2036"/>
                </a:moveTo>
                <a:cubicBezTo>
                  <a:pt x="2865" y="695"/>
                  <a:pt x="5991" y="-1"/>
                  <a:pt x="9156" y="0"/>
                </a:cubicBezTo>
                <a:cubicBezTo>
                  <a:pt x="21085" y="0"/>
                  <a:pt x="30756" y="9670"/>
                  <a:pt x="30756" y="21600"/>
                </a:cubicBezTo>
                <a:cubicBezTo>
                  <a:pt x="30756" y="22234"/>
                  <a:pt x="30728" y="22868"/>
                  <a:pt x="30672" y="23500"/>
                </a:cubicBezTo>
                <a:lnTo>
                  <a:pt x="9156" y="21600"/>
                </a:lnTo>
                <a:close/>
              </a:path>
            </a:pathLst>
          </a:custGeom>
          <a:noFill/>
          <a:ln w="79375">
            <a:solidFill>
              <a:schemeClr val="accent1"/>
            </a:solidFill>
            <a:round/>
            <a:headEnd/>
            <a:tailEnd type="triangle" w="med" len="med"/>
          </a:ln>
          <a:effectLst/>
          <a:extLst/>
        </p:spPr>
        <p:txBody>
          <a:bodyPr wrap="none" lIns="104718" tIns="52360" rIns="104718" bIns="52360" anchor="ctr"/>
          <a:lstStyle/>
          <a:p>
            <a:pPr fontAlgn="auto">
              <a:spcBef>
                <a:spcPts val="0"/>
              </a:spcBef>
              <a:spcAft>
                <a:spcPts val="0"/>
              </a:spcAft>
              <a:defRPr/>
            </a:pPr>
            <a:endParaRPr lang="en-GB" sz="1071" kern="0" dirty="0">
              <a:solidFill>
                <a:srgbClr val="000000"/>
              </a:solidFill>
              <a:latin typeface="Arial" pitchFamily="34" charset="0"/>
              <a:cs typeface="Arial" pitchFamily="34" charset="0"/>
              <a:sym typeface="Helvetica"/>
            </a:endParaRPr>
          </a:p>
        </p:txBody>
      </p:sp>
      <p:cxnSp>
        <p:nvCxnSpPr>
          <p:cNvPr id="56" name="Straight Connector 55"/>
          <p:cNvCxnSpPr>
            <a:cxnSpLocks/>
          </p:cNvCxnSpPr>
          <p:nvPr/>
        </p:nvCxnSpPr>
        <p:spPr>
          <a:xfrm>
            <a:off x="3200401" y="3721999"/>
            <a:ext cx="529957" cy="1707574"/>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0DCA793-1FDE-4953-8E3C-23A0BF901B8E}"/>
              </a:ext>
            </a:extLst>
          </p:cNvPr>
          <p:cNvCxnSpPr>
            <a:cxnSpLocks/>
            <a:endCxn id="44" idx="6"/>
          </p:cNvCxnSpPr>
          <p:nvPr/>
        </p:nvCxnSpPr>
        <p:spPr>
          <a:xfrm flipH="1">
            <a:off x="7278802" y="2203746"/>
            <a:ext cx="1130044" cy="4054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797965-A358-4333-B56F-66909A28ABAA}"/>
              </a:ext>
            </a:extLst>
          </p:cNvPr>
          <p:cNvCxnSpPr>
            <a:cxnSpLocks/>
          </p:cNvCxnSpPr>
          <p:nvPr/>
        </p:nvCxnSpPr>
        <p:spPr>
          <a:xfrm flipH="1">
            <a:off x="6709214" y="3830963"/>
            <a:ext cx="1699632" cy="286788"/>
          </a:xfrm>
          <a:prstGeom prst="line">
            <a:avLst/>
          </a:prstGeom>
          <a:ln w="9525">
            <a:solidFill>
              <a:srgbClr val="FF0000"/>
            </a:solidFill>
            <a:tailEnd type="oval"/>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A8DA8CFA-3AA3-40BD-9B77-2CA4960C82C7}"/>
              </a:ext>
            </a:extLst>
          </p:cNvPr>
          <p:cNvGrpSpPr/>
          <p:nvPr/>
        </p:nvGrpSpPr>
        <p:grpSpPr>
          <a:xfrm>
            <a:off x="7311656" y="3415020"/>
            <a:ext cx="4242597" cy="2269999"/>
            <a:chOff x="-756790" y="1854959"/>
            <a:chExt cx="4242597" cy="2269999"/>
          </a:xfrm>
        </p:grpSpPr>
        <p:sp>
          <p:nvSpPr>
            <p:cNvPr id="118" name="Rectangle: Rounded Corners 117">
              <a:extLst>
                <a:ext uri="{FF2B5EF4-FFF2-40B4-BE49-F238E27FC236}">
                  <a16:creationId xmlns:a16="http://schemas.microsoft.com/office/drawing/2014/main" id="{22F222E0-B8FD-4CDC-821A-A0477EC71B17}"/>
                </a:ext>
              </a:extLst>
            </p:cNvPr>
            <p:cNvSpPr/>
            <p:nvPr/>
          </p:nvSpPr>
          <p:spPr>
            <a:xfrm>
              <a:off x="-709206" y="1915316"/>
              <a:ext cx="4195013" cy="2209641"/>
            </a:xfrm>
            <a:prstGeom prst="roundRect">
              <a:avLst/>
            </a:prstGeom>
            <a:solidFill>
              <a:schemeClr val="accent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119" name="Group 118">
              <a:extLst>
                <a:ext uri="{FF2B5EF4-FFF2-40B4-BE49-F238E27FC236}">
                  <a16:creationId xmlns:a16="http://schemas.microsoft.com/office/drawing/2014/main" id="{3CCAFB70-628D-4275-9B0E-F6C0A0B36CF6}"/>
                </a:ext>
              </a:extLst>
            </p:cNvPr>
            <p:cNvGrpSpPr/>
            <p:nvPr/>
          </p:nvGrpSpPr>
          <p:grpSpPr>
            <a:xfrm>
              <a:off x="-756790" y="1854959"/>
              <a:ext cx="4088208" cy="2269999"/>
              <a:chOff x="-756790" y="1854959"/>
              <a:chExt cx="4088208" cy="2269999"/>
            </a:xfrm>
          </p:grpSpPr>
          <p:sp>
            <p:nvSpPr>
              <p:cNvPr id="120" name="TextBox 119">
                <a:extLst>
                  <a:ext uri="{FF2B5EF4-FFF2-40B4-BE49-F238E27FC236}">
                    <a16:creationId xmlns:a16="http://schemas.microsoft.com/office/drawing/2014/main" id="{2D78F0C9-0D53-4DC6-88DE-CCD1448A299F}"/>
                  </a:ext>
                </a:extLst>
              </p:cNvPr>
              <p:cNvSpPr txBox="1">
                <a:spLocks/>
              </p:cNvSpPr>
              <p:nvPr>
                <p:custDataLst>
                  <p:tags r:id="rId6"/>
                </p:custDataLst>
              </p:nvPr>
            </p:nvSpPr>
            <p:spPr>
              <a:xfrm>
                <a:off x="-390962" y="2211512"/>
                <a:ext cx="3722380" cy="1913446"/>
              </a:xfrm>
              <a:prstGeom prst="rect">
                <a:avLst/>
              </a:prstGeom>
              <a:noFill/>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5000"/>
                  </a:spcBef>
                  <a:buNone/>
                </a:pPr>
                <a:r>
                  <a:rPr lang="en-CA" sz="1400" b="1" dirty="0">
                    <a:cs typeface="Arial" panose="020B0604020202020204" pitchFamily="34" charset="0"/>
                  </a:rPr>
                  <a:t>Establish the MVP by:</a:t>
                </a:r>
              </a:p>
              <a:p>
                <a:pPr lvl="1">
                  <a:spcBef>
                    <a:spcPct val="5000"/>
                  </a:spcBef>
                </a:pPr>
                <a:r>
                  <a:rPr lang="en-CA" sz="1400" dirty="0">
                    <a:cs typeface="Arial" panose="020B0604020202020204" pitchFamily="34" charset="0"/>
                  </a:rPr>
                  <a:t>Test zero-based state (e.g. </a:t>
                </a:r>
                <a:r>
                  <a:rPr lang="en-CA" sz="1400" dirty="0" err="1">
                    <a:cs typeface="Arial" panose="020B0604020202020204" pitchFamily="34" charset="0"/>
                  </a:rPr>
                  <a:t>ZBD</a:t>
                </a:r>
                <a:r>
                  <a:rPr lang="en-CA" sz="1400" dirty="0">
                    <a:cs typeface="Arial" panose="020B0604020202020204" pitchFamily="34" charset="0"/>
                  </a:rPr>
                  <a:t> output) in real-world and understand technical and implementation barriers and constraints </a:t>
                </a:r>
              </a:p>
              <a:p>
                <a:pPr lvl="1">
                  <a:spcBef>
                    <a:spcPct val="5000"/>
                  </a:spcBef>
                </a:pPr>
                <a:r>
                  <a:rPr lang="en-CA" sz="1400" dirty="0">
                    <a:cs typeface="Arial" panose="020B0604020202020204" pitchFamily="34" charset="0"/>
                  </a:rPr>
                  <a:t>Identifying what is realistically achievable during sprinting</a:t>
                </a:r>
              </a:p>
              <a:p>
                <a:pPr lvl="1">
                  <a:spcBef>
                    <a:spcPct val="5000"/>
                  </a:spcBef>
                </a:pPr>
                <a:r>
                  <a:rPr lang="en-CA" sz="1400" dirty="0">
                    <a:cs typeface="Arial" panose="020B0604020202020204" pitchFamily="34" charset="0"/>
                  </a:rPr>
                  <a:t>End-up with only what is absolutely necessary to deliver the stated outcome</a:t>
                </a:r>
              </a:p>
            </p:txBody>
          </p:sp>
          <p:sp>
            <p:nvSpPr>
              <p:cNvPr id="121" name="Title 1">
                <a:extLst>
                  <a:ext uri="{FF2B5EF4-FFF2-40B4-BE49-F238E27FC236}">
                    <a16:creationId xmlns:a16="http://schemas.microsoft.com/office/drawing/2014/main" id="{EEEA9CC6-01C7-4F9A-9BD2-B6405E31A703}"/>
                  </a:ext>
                </a:extLst>
              </p:cNvPr>
              <p:cNvSpPr txBox="1">
                <a:spLocks/>
              </p:cNvSpPr>
              <p:nvPr/>
            </p:nvSpPr>
            <p:spPr bwMode="auto">
              <a:xfrm>
                <a:off x="-390963"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bg1"/>
                    </a:solidFill>
                  </a:rPr>
                  <a:t>Minimum Viable Product</a:t>
                </a:r>
              </a:p>
            </p:txBody>
          </p:sp>
          <p:sp>
            <p:nvSpPr>
              <p:cNvPr id="122" name="Oval 121">
                <a:extLst>
                  <a:ext uri="{FF2B5EF4-FFF2-40B4-BE49-F238E27FC236}">
                    <a16:creationId xmlns:a16="http://schemas.microsoft.com/office/drawing/2014/main" id="{725C10DD-28B0-4E8D-944F-E2E7A854B849}"/>
                  </a:ext>
                </a:extLst>
              </p:cNvPr>
              <p:cNvSpPr/>
              <p:nvPr/>
            </p:nvSpPr>
            <p:spPr>
              <a:xfrm>
                <a:off x="-756790"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3</a:t>
                </a:r>
                <a:endParaRPr lang="en-CA" sz="1400" b="1" dirty="0" err="1">
                  <a:solidFill>
                    <a:schemeClr val="bg1"/>
                  </a:solidFill>
                </a:endParaRPr>
              </a:p>
            </p:txBody>
          </p:sp>
        </p:grpSp>
      </p:grpSp>
      <p:sp>
        <p:nvSpPr>
          <p:cNvPr id="113" name="Arrow: Chevron 112">
            <a:extLst>
              <a:ext uri="{FF2B5EF4-FFF2-40B4-BE49-F238E27FC236}">
                <a16:creationId xmlns:a16="http://schemas.microsoft.com/office/drawing/2014/main" id="{5E87C97A-CAA6-47E1-9233-B2E6B1716E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23" name="Arrow: Pentagon 122">
            <a:extLst>
              <a:ext uri="{FF2B5EF4-FFF2-40B4-BE49-F238E27FC236}">
                <a16:creationId xmlns:a16="http://schemas.microsoft.com/office/drawing/2014/main" id="{A2820E19-6D6A-493D-92B0-B171E69B392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25" name="Arrow: Chevron 124">
            <a:extLst>
              <a:ext uri="{FF2B5EF4-FFF2-40B4-BE49-F238E27FC236}">
                <a16:creationId xmlns:a16="http://schemas.microsoft.com/office/drawing/2014/main" id="{6601936A-F135-41E1-93DF-5566C6B3B802}"/>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24" name="Flowchart: Process 123">
            <a:extLst>
              <a:ext uri="{FF2B5EF4-FFF2-40B4-BE49-F238E27FC236}">
                <a16:creationId xmlns:a16="http://schemas.microsoft.com/office/drawing/2014/main" id="{C631F364-532E-40F8-95C6-2279F391D13B}"/>
              </a:ext>
            </a:extLst>
          </p:cNvPr>
          <p:cNvSpPr/>
          <p:nvPr/>
        </p:nvSpPr>
        <p:spPr>
          <a:xfrm>
            <a:off x="503281" y="6166649"/>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14" name="Arrow: Chevron 113">
            <a:extLst>
              <a:ext uri="{FF2B5EF4-FFF2-40B4-BE49-F238E27FC236}">
                <a16:creationId xmlns:a16="http://schemas.microsoft.com/office/drawing/2014/main" id="{EA01A2B3-309B-45A8-ABB6-A225DCA587D7}"/>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grpSp>
        <p:nvGrpSpPr>
          <p:cNvPr id="48" name="Group 47">
            <a:extLst>
              <a:ext uri="{FF2B5EF4-FFF2-40B4-BE49-F238E27FC236}">
                <a16:creationId xmlns:a16="http://schemas.microsoft.com/office/drawing/2014/main" id="{9D6C649F-18D0-4DC4-9194-E0C8DAD56A3E}"/>
              </a:ext>
            </a:extLst>
          </p:cNvPr>
          <p:cNvGrpSpPr/>
          <p:nvPr/>
        </p:nvGrpSpPr>
        <p:grpSpPr>
          <a:xfrm>
            <a:off x="8384667" y="1787804"/>
            <a:ext cx="3169586" cy="1462415"/>
            <a:chOff x="316221" y="1854959"/>
            <a:chExt cx="3169586" cy="1462415"/>
          </a:xfrm>
        </p:grpSpPr>
        <p:sp>
          <p:nvSpPr>
            <p:cNvPr id="49" name="Rectangle: Rounded Corners 48">
              <a:extLst>
                <a:ext uri="{FF2B5EF4-FFF2-40B4-BE49-F238E27FC236}">
                  <a16:creationId xmlns:a16="http://schemas.microsoft.com/office/drawing/2014/main" id="{AB93AEAF-9543-4F7A-8A7A-11688D0BC442}"/>
                </a:ext>
              </a:extLst>
            </p:cNvPr>
            <p:cNvSpPr/>
            <p:nvPr/>
          </p:nvSpPr>
          <p:spPr>
            <a:xfrm>
              <a:off x="340400" y="1915317"/>
              <a:ext cx="3145407" cy="1402057"/>
            </a:xfrm>
            <a:prstGeom prst="round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50" name="Group 49">
              <a:extLst>
                <a:ext uri="{FF2B5EF4-FFF2-40B4-BE49-F238E27FC236}">
                  <a16:creationId xmlns:a16="http://schemas.microsoft.com/office/drawing/2014/main" id="{4AA6AB8C-4225-492C-81E8-5BB0FFBA8BBB}"/>
                </a:ext>
              </a:extLst>
            </p:cNvPr>
            <p:cNvGrpSpPr/>
            <p:nvPr/>
          </p:nvGrpSpPr>
          <p:grpSpPr>
            <a:xfrm>
              <a:off x="316221" y="1854959"/>
              <a:ext cx="3015196" cy="1333082"/>
              <a:chOff x="316221" y="1854959"/>
              <a:chExt cx="3015196" cy="1333082"/>
            </a:xfrm>
          </p:grpSpPr>
          <p:sp>
            <p:nvSpPr>
              <p:cNvPr id="51" name="TextBox 50">
                <a:extLst>
                  <a:ext uri="{FF2B5EF4-FFF2-40B4-BE49-F238E27FC236}">
                    <a16:creationId xmlns:a16="http://schemas.microsoft.com/office/drawing/2014/main" id="{2AA05146-0CE9-4C50-B03D-EB8E7B269A31}"/>
                  </a:ext>
                </a:extLst>
              </p:cNvPr>
              <p:cNvSpPr txBox="1">
                <a:spLocks/>
              </p:cNvSpPr>
              <p:nvPr>
                <p:custDataLst>
                  <p:tags r:id="rId5"/>
                </p:custDataLst>
              </p:nvPr>
            </p:nvSpPr>
            <p:spPr>
              <a:xfrm>
                <a:off x="674308" y="2270900"/>
                <a:ext cx="2657109" cy="917141"/>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CA" sz="1400" dirty="0">
                    <a:cs typeface="Arial" panose="020B0604020202020204" pitchFamily="34" charset="0"/>
                  </a:rPr>
                  <a:t>Build the </a:t>
                </a:r>
                <a:r>
                  <a:rPr lang="en-CA" sz="1400" b="1" dirty="0">
                    <a:cs typeface="Arial" panose="020B0604020202020204" pitchFamily="34" charset="0"/>
                  </a:rPr>
                  <a:t>ideal journey state </a:t>
                </a:r>
                <a:r>
                  <a:rPr lang="en-CA" sz="1400" dirty="0">
                    <a:cs typeface="Arial" panose="020B0604020202020204" pitchFamily="34" charset="0"/>
                  </a:rPr>
                  <a:t>from the user’s perspective</a:t>
                </a:r>
              </a:p>
              <a:p>
                <a:pPr lvl="1">
                  <a:spcBef>
                    <a:spcPct val="5000"/>
                  </a:spcBef>
                </a:pPr>
                <a:r>
                  <a:rPr lang="en-CA" sz="1400" dirty="0">
                    <a:cs typeface="Arial" panose="020B0604020202020204" pitchFamily="34" charset="0"/>
                  </a:rPr>
                  <a:t>Identify the </a:t>
                </a:r>
                <a:r>
                  <a:rPr lang="en-CA" sz="1400" b="1" dirty="0">
                    <a:cs typeface="Arial" panose="020B0604020202020204" pitchFamily="34" charset="0"/>
                  </a:rPr>
                  <a:t>design features </a:t>
                </a:r>
                <a:r>
                  <a:rPr lang="en-CA" sz="1400" dirty="0">
                    <a:cs typeface="Arial" panose="020B0604020202020204" pitchFamily="34" charset="0"/>
                  </a:rPr>
                  <a:t>that enable this journey</a:t>
                </a:r>
                <a:endParaRPr lang="en-US" sz="1400" dirty="0">
                  <a:cs typeface="Arial" panose="020B0604020202020204" pitchFamily="34" charset="0"/>
                </a:endParaRPr>
              </a:p>
            </p:txBody>
          </p:sp>
          <p:sp>
            <p:nvSpPr>
              <p:cNvPr id="53" name="Title 1">
                <a:extLst>
                  <a:ext uri="{FF2B5EF4-FFF2-40B4-BE49-F238E27FC236}">
                    <a16:creationId xmlns:a16="http://schemas.microsoft.com/office/drawing/2014/main" id="{1F98EA3D-2CF8-4A43-B9DA-E4FA07A7B44B}"/>
                  </a:ext>
                </a:extLst>
              </p:cNvPr>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rPr>
                  <a:t>Zero-Based Design</a:t>
                </a:r>
              </a:p>
            </p:txBody>
          </p:sp>
          <p:sp>
            <p:nvSpPr>
              <p:cNvPr id="54" name="Oval 53">
                <a:extLst>
                  <a:ext uri="{FF2B5EF4-FFF2-40B4-BE49-F238E27FC236}">
                    <a16:creationId xmlns:a16="http://schemas.microsoft.com/office/drawing/2014/main" id="{4AF364C6-DDCE-458A-A143-A161CFF1C5BF}"/>
                  </a:ext>
                </a:extLst>
              </p:cNvPr>
              <p:cNvSpPr/>
              <p:nvPr/>
            </p:nvSpPr>
            <p:spPr>
              <a:xfrm>
                <a:off x="316221" y="1854959"/>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2</a:t>
                </a:r>
                <a:endParaRPr lang="en-CA" sz="1400" b="1" dirty="0" err="1">
                  <a:solidFill>
                    <a:schemeClr val="bg1"/>
                  </a:solidFill>
                </a:endParaRPr>
              </a:p>
            </p:txBody>
          </p:sp>
        </p:grpSp>
      </p:grpSp>
      <p:grpSp>
        <p:nvGrpSpPr>
          <p:cNvPr id="55" name="Group 54">
            <a:extLst>
              <a:ext uri="{FF2B5EF4-FFF2-40B4-BE49-F238E27FC236}">
                <a16:creationId xmlns:a16="http://schemas.microsoft.com/office/drawing/2014/main" id="{8280C4C8-6057-43B0-8EB3-769488B7D310}"/>
              </a:ext>
            </a:extLst>
          </p:cNvPr>
          <p:cNvGrpSpPr/>
          <p:nvPr/>
        </p:nvGrpSpPr>
        <p:grpSpPr>
          <a:xfrm>
            <a:off x="354790" y="2796033"/>
            <a:ext cx="3169586" cy="1488649"/>
            <a:chOff x="316221" y="1883834"/>
            <a:chExt cx="3169586" cy="1488649"/>
          </a:xfrm>
        </p:grpSpPr>
        <p:sp>
          <p:nvSpPr>
            <p:cNvPr id="57" name="Rectangle: Rounded Corners 56">
              <a:extLst>
                <a:ext uri="{FF2B5EF4-FFF2-40B4-BE49-F238E27FC236}">
                  <a16:creationId xmlns:a16="http://schemas.microsoft.com/office/drawing/2014/main" id="{2E69682B-B4ED-4134-809F-61FF705B3E76}"/>
                </a:ext>
              </a:extLst>
            </p:cNvPr>
            <p:cNvSpPr/>
            <p:nvPr/>
          </p:nvSpPr>
          <p:spPr>
            <a:xfrm>
              <a:off x="340400" y="1944193"/>
              <a:ext cx="3145407" cy="1344572"/>
            </a:xfrm>
            <a:prstGeom prst="round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58" name="Group 57">
              <a:extLst>
                <a:ext uri="{FF2B5EF4-FFF2-40B4-BE49-F238E27FC236}">
                  <a16:creationId xmlns:a16="http://schemas.microsoft.com/office/drawing/2014/main" id="{AB678B0E-BFC2-4539-8489-8525F931B36B}"/>
                </a:ext>
              </a:extLst>
            </p:cNvPr>
            <p:cNvGrpSpPr/>
            <p:nvPr/>
          </p:nvGrpSpPr>
          <p:grpSpPr>
            <a:xfrm>
              <a:off x="316221" y="1883834"/>
              <a:ext cx="3094810" cy="1488649"/>
              <a:chOff x="316221" y="1883834"/>
              <a:chExt cx="3094810" cy="1488649"/>
            </a:xfrm>
          </p:grpSpPr>
          <p:sp>
            <p:nvSpPr>
              <p:cNvPr id="59" name="TextBox 58">
                <a:extLst>
                  <a:ext uri="{FF2B5EF4-FFF2-40B4-BE49-F238E27FC236}">
                    <a16:creationId xmlns:a16="http://schemas.microsoft.com/office/drawing/2014/main" id="{37EB120F-381B-4342-BBEB-5E131BEEABA7}"/>
                  </a:ext>
                </a:extLst>
              </p:cNvPr>
              <p:cNvSpPr txBox="1">
                <a:spLocks/>
              </p:cNvSpPr>
              <p:nvPr>
                <p:custDataLst>
                  <p:tags r:id="rId4"/>
                </p:custDataLst>
              </p:nvPr>
            </p:nvSpPr>
            <p:spPr>
              <a:xfrm>
                <a:off x="674308" y="2313433"/>
                <a:ext cx="2736723" cy="1059050"/>
              </a:xfrm>
              <a:prstGeom prst="rect">
                <a:avLst/>
              </a:prstGeom>
            </p:spPr>
            <p:txBody>
              <a:bodyPr vert="horz" wrap="square" lIns="0" tIns="0" rIns="0" bIns="0"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000"/>
                  </a:spcBef>
                </a:pPr>
                <a:r>
                  <a:rPr lang="en-US" sz="1400" dirty="0">
                    <a:cs typeface="Arial" panose="020B0604020202020204" pitchFamily="34" charset="0"/>
                  </a:rPr>
                  <a:t>Understand the </a:t>
                </a:r>
                <a:r>
                  <a:rPr lang="en-US" sz="1400" b="1" dirty="0">
                    <a:cs typeface="Arial" panose="020B0604020202020204" pitchFamily="34" charset="0"/>
                  </a:rPr>
                  <a:t>existing user process and its “pain points”</a:t>
                </a:r>
              </a:p>
              <a:p>
                <a:pPr lvl="1">
                  <a:spcBef>
                    <a:spcPct val="5000"/>
                  </a:spcBef>
                </a:pPr>
                <a:r>
                  <a:rPr lang="en-US" sz="1400" dirty="0">
                    <a:solidFill>
                      <a:schemeClr val="tx2"/>
                    </a:solidFill>
                  </a:rPr>
                  <a:t>Understand current technology and data landscape</a:t>
                </a:r>
              </a:p>
              <a:p>
                <a:pPr lvl="1">
                  <a:spcBef>
                    <a:spcPct val="5000"/>
                  </a:spcBef>
                </a:pPr>
                <a:endParaRPr lang="en-US" sz="1400" b="1" dirty="0">
                  <a:cs typeface="Arial" panose="020B0604020202020204" pitchFamily="34" charset="0"/>
                </a:endParaRPr>
              </a:p>
            </p:txBody>
          </p:sp>
          <p:sp>
            <p:nvSpPr>
              <p:cNvPr id="60" name="Title 1">
                <a:extLst>
                  <a:ext uri="{FF2B5EF4-FFF2-40B4-BE49-F238E27FC236}">
                    <a16:creationId xmlns:a16="http://schemas.microsoft.com/office/drawing/2014/main" id="{80F052D8-F935-45D1-AC04-E174A388363A}"/>
                  </a:ext>
                </a:extLst>
              </p:cNvPr>
              <p:cNvSpPr txBox="1">
                <a:spLocks/>
              </p:cNvSpPr>
              <p:nvPr/>
            </p:nvSpPr>
            <p:spPr bwMode="auto">
              <a:xfrm>
                <a:off x="674308" y="2028202"/>
                <a:ext cx="2657109" cy="1884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2"/>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algn="l" defTabSz="985919" rtl="0" eaLnBrk="1" fontAlgn="base" hangingPunct="1">
                  <a:spcBef>
                    <a:spcPct val="0"/>
                  </a:spcBef>
                  <a:spcAft>
                    <a:spcPct val="0"/>
                  </a:spcAft>
                  <a:tabLst>
                    <a:tab pos="297174" algn="l"/>
                  </a:tabLst>
                  <a:defRPr sz="2643" b="1" baseline="0">
                    <a:solidFill>
                      <a:schemeClr val="tx2"/>
                    </a:solidFill>
                    <a:latin typeface="+mj-lt"/>
                    <a:ea typeface="+mj-ea"/>
                    <a:cs typeface="+mj-cs"/>
                  </a:defRPr>
                </a:lvl1pPr>
                <a:lvl2pPr algn="l" defTabSz="985919" rtl="0" eaLnBrk="1" fontAlgn="base" hangingPunct="1">
                  <a:spcBef>
                    <a:spcPct val="0"/>
                  </a:spcBef>
                  <a:spcAft>
                    <a:spcPct val="0"/>
                  </a:spcAft>
                  <a:defRPr sz="2092" b="1">
                    <a:solidFill>
                      <a:schemeClr val="tx2"/>
                    </a:solidFill>
                    <a:latin typeface="Arial" charset="0"/>
                  </a:defRPr>
                </a:lvl2pPr>
                <a:lvl3pPr algn="l" defTabSz="985919" rtl="0" eaLnBrk="1" fontAlgn="base" hangingPunct="1">
                  <a:spcBef>
                    <a:spcPct val="0"/>
                  </a:spcBef>
                  <a:spcAft>
                    <a:spcPct val="0"/>
                  </a:spcAft>
                  <a:defRPr sz="2092" b="1">
                    <a:solidFill>
                      <a:schemeClr val="tx2"/>
                    </a:solidFill>
                    <a:latin typeface="Arial" charset="0"/>
                  </a:defRPr>
                </a:lvl3pPr>
                <a:lvl4pPr algn="l" defTabSz="985919" rtl="0" eaLnBrk="1" fontAlgn="base" hangingPunct="1">
                  <a:spcBef>
                    <a:spcPct val="0"/>
                  </a:spcBef>
                  <a:spcAft>
                    <a:spcPct val="0"/>
                  </a:spcAft>
                  <a:defRPr sz="2092" b="1">
                    <a:solidFill>
                      <a:schemeClr val="tx2"/>
                    </a:solidFill>
                    <a:latin typeface="Arial" charset="0"/>
                  </a:defRPr>
                </a:lvl4pPr>
                <a:lvl5pPr algn="l" defTabSz="985919" rtl="0" eaLnBrk="1" fontAlgn="base" hangingPunct="1">
                  <a:spcBef>
                    <a:spcPct val="0"/>
                  </a:spcBef>
                  <a:spcAft>
                    <a:spcPct val="0"/>
                  </a:spcAft>
                  <a:defRPr sz="2092" b="1">
                    <a:solidFill>
                      <a:schemeClr val="tx2"/>
                    </a:solidFill>
                    <a:latin typeface="Arial" charset="0"/>
                  </a:defRPr>
                </a:lvl5pPr>
                <a:lvl6pPr marL="503448" algn="l" defTabSz="985919" rtl="0" eaLnBrk="1" fontAlgn="base" hangingPunct="1">
                  <a:spcBef>
                    <a:spcPct val="0"/>
                  </a:spcBef>
                  <a:spcAft>
                    <a:spcPct val="0"/>
                  </a:spcAft>
                  <a:defRPr sz="2092" b="1">
                    <a:solidFill>
                      <a:schemeClr val="tx2"/>
                    </a:solidFill>
                    <a:latin typeface="Arial" charset="0"/>
                  </a:defRPr>
                </a:lvl6pPr>
                <a:lvl7pPr marL="1006896" algn="l" defTabSz="985919" rtl="0" eaLnBrk="1" fontAlgn="base" hangingPunct="1">
                  <a:spcBef>
                    <a:spcPct val="0"/>
                  </a:spcBef>
                  <a:spcAft>
                    <a:spcPct val="0"/>
                  </a:spcAft>
                  <a:defRPr sz="2092" b="1">
                    <a:solidFill>
                      <a:schemeClr val="tx2"/>
                    </a:solidFill>
                    <a:latin typeface="Arial" charset="0"/>
                  </a:defRPr>
                </a:lvl7pPr>
                <a:lvl8pPr marL="1510344" algn="l" defTabSz="985919" rtl="0" eaLnBrk="1" fontAlgn="base" hangingPunct="1">
                  <a:spcBef>
                    <a:spcPct val="0"/>
                  </a:spcBef>
                  <a:spcAft>
                    <a:spcPct val="0"/>
                  </a:spcAft>
                  <a:defRPr sz="2092" b="1">
                    <a:solidFill>
                      <a:schemeClr val="tx2"/>
                    </a:solidFill>
                    <a:latin typeface="Arial" charset="0"/>
                  </a:defRPr>
                </a:lvl8pPr>
                <a:lvl9pPr marL="2013793" algn="l" defTabSz="985919" rtl="0" eaLnBrk="1" fontAlgn="base" hangingPunct="1">
                  <a:spcBef>
                    <a:spcPct val="0"/>
                  </a:spcBef>
                  <a:spcAft>
                    <a:spcPct val="0"/>
                  </a:spcAft>
                  <a:defRPr sz="2092" b="1">
                    <a:solidFill>
                      <a:schemeClr val="tx2"/>
                    </a:solidFill>
                    <a:latin typeface="Arial" charset="0"/>
                  </a:defRPr>
                </a:lvl9pPr>
              </a:lstStyle>
              <a:p>
                <a:pPr>
                  <a:spcBef>
                    <a:spcPct val="50000"/>
                  </a:spcBef>
                </a:pPr>
                <a:r>
                  <a:rPr lang="en-US" sz="1400" dirty="0">
                    <a:solidFill>
                      <a:schemeClr val="accent4"/>
                    </a:solidFill>
                    <a:latin typeface="+mn-lt"/>
                    <a:ea typeface="Flexo Light" charset="0"/>
                    <a:cs typeface="Flexo Light" charset="0"/>
                  </a:rPr>
                  <a:t>Current state</a:t>
                </a:r>
              </a:p>
            </p:txBody>
          </p:sp>
          <p:sp>
            <p:nvSpPr>
              <p:cNvPr id="62" name="Oval 61">
                <a:extLst>
                  <a:ext uri="{FF2B5EF4-FFF2-40B4-BE49-F238E27FC236}">
                    <a16:creationId xmlns:a16="http://schemas.microsoft.com/office/drawing/2014/main" id="{667352C3-273B-4E33-8D23-8E919F8D8800}"/>
                  </a:ext>
                </a:extLst>
              </p:cNvPr>
              <p:cNvSpPr/>
              <p:nvPr/>
            </p:nvSpPr>
            <p:spPr>
              <a:xfrm>
                <a:off x="316221" y="1883834"/>
                <a:ext cx="296982" cy="296982"/>
              </a:xfrm>
              <a:prstGeom prst="ellipse">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a:t>
                </a:r>
                <a:endParaRPr lang="en-CA" sz="1400" b="1" dirty="0" err="1">
                  <a:solidFill>
                    <a:schemeClr val="bg1"/>
                  </a:solidFill>
                </a:endParaRPr>
              </a:p>
            </p:txBody>
          </p:sp>
        </p:grpSp>
      </p:grpSp>
    </p:spTree>
    <p:extLst>
      <p:ext uri="{BB962C8B-B14F-4D97-AF65-F5344CB8AC3E}">
        <p14:creationId xmlns:p14="http://schemas.microsoft.com/office/powerpoint/2010/main" val="719746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p:cNvGraphicFramePr>
            <a:graphicFrameLocks noChangeAspect="1"/>
          </p:cNvGraphicFramePr>
          <p:nvPr>
            <p:custDataLst>
              <p:tags r:id="rId2"/>
            </p:custDataLst>
            <p:extLst>
              <p:ext uri="{D42A27DB-BD31-4B8C-83A1-F6EECF244321}">
                <p14:modId xmlns:p14="http://schemas.microsoft.com/office/powerpoint/2010/main" val="3631739122"/>
              </p:ext>
            </p:extLst>
          </p:nvPr>
        </p:nvGraphicFramePr>
        <p:xfrm>
          <a:off x="1597298" y="55174"/>
          <a:ext cx="1594" cy="1594"/>
        </p:xfrm>
        <a:graphic>
          <a:graphicData uri="http://schemas.openxmlformats.org/presentationml/2006/ole">
            <mc:AlternateContent xmlns:mc="http://schemas.openxmlformats.org/markup-compatibility/2006">
              <mc:Choice xmlns:v="urn:schemas-microsoft-com:vml" Requires="v">
                <p:oleObj spid="_x0000_s48130" name="think-cell Slide" r:id="rId9" imgW="270" imgH="270" progId="TCLayout.ActiveDocument.1">
                  <p:embed/>
                </p:oleObj>
              </mc:Choice>
              <mc:Fallback>
                <p:oleObj name="think-cell Slide" r:id="rId9" imgW="270" imgH="270" progId="TCLayout.ActiveDocument.1">
                  <p:embed/>
                  <p:pic>
                    <p:nvPicPr>
                      <p:cNvPr id="58" name="Object 57" hidden="1"/>
                      <p:cNvPicPr/>
                      <p:nvPr/>
                    </p:nvPicPr>
                    <p:blipFill>
                      <a:blip r:embed="rId10"/>
                      <a:stretch>
                        <a:fillRect/>
                      </a:stretch>
                    </p:blipFill>
                    <p:spPr>
                      <a:xfrm>
                        <a:off x="1597298" y="55174"/>
                        <a:ext cx="1594" cy="159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3072C5E-D1D7-4BFE-A24C-7C618D1899D4}"/>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sz="2400" dirty="0"/>
              <a:t>MVP moves away from making the perfect thing all at once to making a simple but great thing and then evolving</a:t>
            </a:r>
            <a:endParaRPr lang="en-US" sz="2400" dirty="0"/>
          </a:p>
        </p:txBody>
      </p:sp>
      <p:cxnSp>
        <p:nvCxnSpPr>
          <p:cNvPr id="46" name="hdivdtable101401764154434 4">
            <a:extLst>
              <a:ext uri="{FF2B5EF4-FFF2-40B4-BE49-F238E27FC236}">
                <a16:creationId xmlns:a16="http://schemas.microsoft.com/office/drawing/2014/main" id="{319905D9-726E-4FE5-B162-4AE2FD734A26}"/>
              </a:ext>
            </a:extLst>
          </p:cNvPr>
          <p:cNvCxnSpPr>
            <a:cxnSpLocks/>
          </p:cNvCxnSpPr>
          <p:nvPr/>
        </p:nvCxnSpPr>
        <p:spPr>
          <a:xfrm>
            <a:off x="5597506" y="3366450"/>
            <a:ext cx="6175386" cy="0"/>
          </a:xfrm>
          <a:prstGeom prst="line">
            <a:avLst/>
          </a:prstGeom>
          <a:ln w="12700">
            <a:solidFill>
              <a:schemeClr val="bg1">
                <a:lumMod val="50000"/>
              </a:schemeClr>
            </a:solidFill>
            <a:prstDash val="sysDot"/>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65" name="hdivdtable101401764154434 4">
            <a:extLst>
              <a:ext uri="{FF2B5EF4-FFF2-40B4-BE49-F238E27FC236}">
                <a16:creationId xmlns:a16="http://schemas.microsoft.com/office/drawing/2014/main" id="{56B6BEA9-7903-4642-AC9C-7D96F382E43F}"/>
              </a:ext>
            </a:extLst>
          </p:cNvPr>
          <p:cNvCxnSpPr>
            <a:cxnSpLocks/>
          </p:cNvCxnSpPr>
          <p:nvPr/>
        </p:nvCxnSpPr>
        <p:spPr>
          <a:xfrm>
            <a:off x="5597506" y="4390380"/>
            <a:ext cx="6175386" cy="0"/>
          </a:xfrm>
          <a:prstGeom prst="line">
            <a:avLst/>
          </a:prstGeom>
          <a:ln w="12700">
            <a:solidFill>
              <a:schemeClr val="bg1">
                <a:lumMod val="50000"/>
              </a:schemeClr>
            </a:solidFill>
            <a:prstDash val="sysDot"/>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3E38EE4-A4F8-4909-AFA0-8E7AFE6F92E4}"/>
              </a:ext>
            </a:extLst>
          </p:cNvPr>
          <p:cNvSpPr>
            <a:spLocks/>
          </p:cNvSpPr>
          <p:nvPr/>
        </p:nvSpPr>
        <p:spPr>
          <a:xfrm>
            <a:off x="5597506" y="1844593"/>
            <a:ext cx="1511716" cy="150041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CA" sz="1500" b="1" dirty="0">
                <a:solidFill>
                  <a:schemeClr val="bg1"/>
                </a:solidFill>
              </a:rPr>
              <a:t>What is the MVP</a:t>
            </a:r>
          </a:p>
        </p:txBody>
      </p:sp>
      <p:sp>
        <p:nvSpPr>
          <p:cNvPr id="4" name="TextBox 3">
            <a:extLst>
              <a:ext uri="{FF2B5EF4-FFF2-40B4-BE49-F238E27FC236}">
                <a16:creationId xmlns:a16="http://schemas.microsoft.com/office/drawing/2014/main" id="{9D260FBF-89A1-404E-84E3-44DE77584C35}"/>
              </a:ext>
            </a:extLst>
          </p:cNvPr>
          <p:cNvSpPr txBox="1">
            <a:spLocks/>
          </p:cNvSpPr>
          <p:nvPr>
            <p:custDataLst>
              <p:tags r:id="rId4"/>
            </p:custDataLst>
          </p:nvPr>
        </p:nvSpPr>
        <p:spPr>
          <a:xfrm>
            <a:off x="7199223" y="1844593"/>
            <a:ext cx="4573669" cy="150041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500" dirty="0"/>
              <a:t>Minimal: </a:t>
            </a:r>
            <a:r>
              <a:rPr lang="en-US" sz="1500" b="1" dirty="0"/>
              <a:t>smallest thing </a:t>
            </a:r>
            <a:r>
              <a:rPr lang="en-US" sz="1500" dirty="0"/>
              <a:t>you can build that delivers user value </a:t>
            </a:r>
          </a:p>
          <a:p>
            <a:pPr lvl="1">
              <a:spcBef>
                <a:spcPct val="25000"/>
              </a:spcBef>
            </a:pPr>
            <a:r>
              <a:rPr lang="en-US" sz="1500" dirty="0"/>
              <a:t>Viable: has the </a:t>
            </a:r>
            <a:r>
              <a:rPr lang="en-US" sz="1500" b="1" dirty="0"/>
              <a:t>core functionalities </a:t>
            </a:r>
            <a:r>
              <a:rPr lang="en-US" sz="1500" dirty="0"/>
              <a:t>necessary to complete the job</a:t>
            </a:r>
          </a:p>
          <a:p>
            <a:pPr lvl="1">
              <a:spcBef>
                <a:spcPct val="25000"/>
              </a:spcBef>
            </a:pPr>
            <a:r>
              <a:rPr lang="en-US" sz="1500" dirty="0"/>
              <a:t>Features included in a MVP should </a:t>
            </a:r>
            <a:r>
              <a:rPr lang="en-US" sz="1500" b="1" dirty="0"/>
              <a:t>drive user adoption</a:t>
            </a:r>
            <a:r>
              <a:rPr lang="en-US" sz="1500" dirty="0"/>
              <a:t> but be</a:t>
            </a:r>
            <a:r>
              <a:rPr lang="en-US" sz="1500" b="1" dirty="0"/>
              <a:t> technically feasible</a:t>
            </a:r>
            <a:endParaRPr lang="en-GB" sz="1500" b="1" dirty="0"/>
          </a:p>
        </p:txBody>
      </p:sp>
      <p:sp>
        <p:nvSpPr>
          <p:cNvPr id="62" name="Rectangle 61">
            <a:extLst>
              <a:ext uri="{FF2B5EF4-FFF2-40B4-BE49-F238E27FC236}">
                <a16:creationId xmlns:a16="http://schemas.microsoft.com/office/drawing/2014/main" id="{90890842-00DC-42A9-88B2-61BD18191C0C}"/>
              </a:ext>
            </a:extLst>
          </p:cNvPr>
          <p:cNvSpPr>
            <a:spLocks/>
          </p:cNvSpPr>
          <p:nvPr/>
        </p:nvSpPr>
        <p:spPr>
          <a:xfrm>
            <a:off x="5597506" y="3387896"/>
            <a:ext cx="1511716" cy="98103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CA" sz="1500" b="1" dirty="0">
                <a:solidFill>
                  <a:schemeClr val="bg1"/>
                </a:solidFill>
              </a:rPr>
              <a:t>What the MVP is NOT</a:t>
            </a:r>
          </a:p>
        </p:txBody>
      </p:sp>
      <p:sp>
        <p:nvSpPr>
          <p:cNvPr id="6" name="TextBox 5">
            <a:extLst>
              <a:ext uri="{FF2B5EF4-FFF2-40B4-BE49-F238E27FC236}">
                <a16:creationId xmlns:a16="http://schemas.microsoft.com/office/drawing/2014/main" id="{2C4BB87F-AF07-41CE-BBA2-EB821200A03F}"/>
              </a:ext>
            </a:extLst>
          </p:cNvPr>
          <p:cNvSpPr txBox="1">
            <a:spLocks/>
          </p:cNvSpPr>
          <p:nvPr>
            <p:custDataLst>
              <p:tags r:id="rId5"/>
            </p:custDataLst>
          </p:nvPr>
        </p:nvSpPr>
        <p:spPr>
          <a:xfrm>
            <a:off x="7199223" y="3387896"/>
            <a:ext cx="4573669" cy="981038"/>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500" dirty="0"/>
              <a:t>Released product that includes a range of functionalities that only </a:t>
            </a:r>
            <a:r>
              <a:rPr lang="en-US" sz="1500" b="1" dirty="0"/>
              <a:t>partially work</a:t>
            </a:r>
          </a:p>
          <a:p>
            <a:pPr lvl="1">
              <a:spcBef>
                <a:spcPct val="25000"/>
              </a:spcBef>
            </a:pPr>
            <a:r>
              <a:rPr lang="en-US" sz="1500" dirty="0"/>
              <a:t>A product that starts with the </a:t>
            </a:r>
            <a:r>
              <a:rPr lang="en-US" sz="1500" b="1" dirty="0"/>
              <a:t>easiest functionality </a:t>
            </a:r>
            <a:r>
              <a:rPr lang="en-US" sz="1500" dirty="0"/>
              <a:t>to build/improve</a:t>
            </a:r>
            <a:endParaRPr lang="en-GB" sz="1500" dirty="0"/>
          </a:p>
        </p:txBody>
      </p:sp>
      <p:sp>
        <p:nvSpPr>
          <p:cNvPr id="63" name="Rectangle 62">
            <a:extLst>
              <a:ext uri="{FF2B5EF4-FFF2-40B4-BE49-F238E27FC236}">
                <a16:creationId xmlns:a16="http://schemas.microsoft.com/office/drawing/2014/main" id="{2D2C1165-A21F-4DF7-9A41-AD4DC0D811D7}"/>
              </a:ext>
            </a:extLst>
          </p:cNvPr>
          <p:cNvSpPr>
            <a:spLocks/>
          </p:cNvSpPr>
          <p:nvPr/>
        </p:nvSpPr>
        <p:spPr>
          <a:xfrm>
            <a:off x="5597506" y="4411825"/>
            <a:ext cx="1511716" cy="123726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CA" sz="1500" b="1" dirty="0">
                <a:solidFill>
                  <a:schemeClr val="bg1"/>
                </a:solidFill>
              </a:rPr>
              <a:t>Nature of MVP</a:t>
            </a:r>
          </a:p>
        </p:txBody>
      </p:sp>
      <p:sp>
        <p:nvSpPr>
          <p:cNvPr id="9" name="TextBox 8">
            <a:extLst>
              <a:ext uri="{FF2B5EF4-FFF2-40B4-BE49-F238E27FC236}">
                <a16:creationId xmlns:a16="http://schemas.microsoft.com/office/drawing/2014/main" id="{FC05CF8C-1518-4F24-9856-DED8D4000DCD}"/>
              </a:ext>
            </a:extLst>
          </p:cNvPr>
          <p:cNvSpPr txBox="1">
            <a:spLocks/>
          </p:cNvSpPr>
          <p:nvPr>
            <p:custDataLst>
              <p:tags r:id="rId6"/>
            </p:custDataLst>
          </p:nvPr>
        </p:nvSpPr>
        <p:spPr>
          <a:xfrm>
            <a:off x="7199223" y="4411825"/>
            <a:ext cx="4573669" cy="123726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500" dirty="0"/>
              <a:t>The MVP is </a:t>
            </a:r>
            <a:r>
              <a:rPr lang="en-US" sz="1500" b="1" dirty="0"/>
              <a:t>always evolving </a:t>
            </a:r>
            <a:r>
              <a:rPr lang="en-US" sz="1500" dirty="0"/>
              <a:t>based on: </a:t>
            </a:r>
          </a:p>
          <a:p>
            <a:pPr lvl="2">
              <a:spcBef>
                <a:spcPct val="12000"/>
              </a:spcBef>
            </a:pPr>
            <a:r>
              <a:rPr lang="en-US" sz="1500" dirty="0"/>
              <a:t>New insights from stakeholders, advisors and the team </a:t>
            </a:r>
          </a:p>
          <a:p>
            <a:pPr lvl="2">
              <a:spcBef>
                <a:spcPct val="12000"/>
              </a:spcBef>
            </a:pPr>
            <a:r>
              <a:rPr lang="en-GB" sz="1500" dirty="0"/>
              <a:t>More in-depth technical analysis</a:t>
            </a:r>
          </a:p>
          <a:p>
            <a:pPr lvl="2">
              <a:spcBef>
                <a:spcPct val="12000"/>
              </a:spcBef>
            </a:pPr>
            <a:r>
              <a:rPr lang="en-GB" sz="1500" dirty="0"/>
              <a:t>Internal and external constraints</a:t>
            </a:r>
          </a:p>
        </p:txBody>
      </p:sp>
      <p:cxnSp>
        <p:nvCxnSpPr>
          <p:cNvPr id="10" name="Straight Connector 9">
            <a:extLst>
              <a:ext uri="{FF2B5EF4-FFF2-40B4-BE49-F238E27FC236}">
                <a16:creationId xmlns:a16="http://schemas.microsoft.com/office/drawing/2014/main" id="{A10E682D-6C50-4AD5-BB74-0559B65E1515}"/>
              </a:ext>
            </a:extLst>
          </p:cNvPr>
          <p:cNvCxnSpPr/>
          <p:nvPr/>
        </p:nvCxnSpPr>
        <p:spPr>
          <a:xfrm>
            <a:off x="5422438" y="1844593"/>
            <a:ext cx="0" cy="3804494"/>
          </a:xfrm>
          <a:prstGeom prst="line">
            <a:avLst/>
          </a:prstGeom>
          <a:ln w="28575">
            <a:solidFill>
              <a:srgbClr val="7F7F7F"/>
            </a:solidFill>
          </a:ln>
        </p:spPr>
        <p:style>
          <a:lnRef idx="1">
            <a:schemeClr val="accent1"/>
          </a:lnRef>
          <a:fillRef idx="0">
            <a:schemeClr val="accent1"/>
          </a:fillRef>
          <a:effectRef idx="0">
            <a:schemeClr val="accent1"/>
          </a:effectRef>
          <a:fontRef idx="minor">
            <a:schemeClr val="tx1"/>
          </a:fontRef>
        </p:style>
      </p:cxnSp>
      <p:sp>
        <p:nvSpPr>
          <p:cNvPr id="55" name="Arrow: Chevron 54">
            <a:extLst>
              <a:ext uri="{FF2B5EF4-FFF2-40B4-BE49-F238E27FC236}">
                <a16:creationId xmlns:a16="http://schemas.microsoft.com/office/drawing/2014/main" id="{3CBA599A-C75D-484F-9F31-71C37BF2315B}"/>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56" name="Arrow: Chevron 55">
            <a:extLst>
              <a:ext uri="{FF2B5EF4-FFF2-40B4-BE49-F238E27FC236}">
                <a16:creationId xmlns:a16="http://schemas.microsoft.com/office/drawing/2014/main" id="{A02AA4E2-52C3-41D6-86D0-F371A04E1E4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57" name="Arrow: Pentagon 56">
            <a:extLst>
              <a:ext uri="{FF2B5EF4-FFF2-40B4-BE49-F238E27FC236}">
                <a16:creationId xmlns:a16="http://schemas.microsoft.com/office/drawing/2014/main" id="{D08241E9-2480-4002-A844-A70EAAA4C78C}"/>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59" name="Arrow: Chevron 58">
            <a:extLst>
              <a:ext uri="{FF2B5EF4-FFF2-40B4-BE49-F238E27FC236}">
                <a16:creationId xmlns:a16="http://schemas.microsoft.com/office/drawing/2014/main" id="{0B02013D-C973-43DE-8B8D-28A0E46EF2E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60" name="Flowchart: Process 59">
            <a:extLst>
              <a:ext uri="{FF2B5EF4-FFF2-40B4-BE49-F238E27FC236}">
                <a16:creationId xmlns:a16="http://schemas.microsoft.com/office/drawing/2014/main" id="{F0BCB7D2-C388-4844-9107-0A02BDBC2EAE}"/>
              </a:ext>
            </a:extLst>
          </p:cNvPr>
          <p:cNvSpPr/>
          <p:nvPr/>
        </p:nvSpPr>
        <p:spPr>
          <a:xfrm>
            <a:off x="503281" y="6121716"/>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61" name="Arrow: Chevron 60">
            <a:extLst>
              <a:ext uri="{FF2B5EF4-FFF2-40B4-BE49-F238E27FC236}">
                <a16:creationId xmlns:a16="http://schemas.microsoft.com/office/drawing/2014/main" id="{77B0C8DE-C27F-4FBC-805C-E2E0BF27AB0A}"/>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grpSp>
        <p:nvGrpSpPr>
          <p:cNvPr id="8" name="Group 7">
            <a:extLst>
              <a:ext uri="{FF2B5EF4-FFF2-40B4-BE49-F238E27FC236}">
                <a16:creationId xmlns:a16="http://schemas.microsoft.com/office/drawing/2014/main" id="{C0E8B7DA-5D62-4249-A70B-C3CE51E2F41F}"/>
              </a:ext>
            </a:extLst>
          </p:cNvPr>
          <p:cNvGrpSpPr/>
          <p:nvPr/>
        </p:nvGrpSpPr>
        <p:grpSpPr>
          <a:xfrm>
            <a:off x="503794" y="2100452"/>
            <a:ext cx="1825271" cy="3376010"/>
            <a:chOff x="354709" y="1186052"/>
            <a:chExt cx="1825271" cy="3376010"/>
          </a:xfrm>
        </p:grpSpPr>
        <p:pic>
          <p:nvPicPr>
            <p:cNvPr id="24" name="Picture 4" descr="http://www.bladetech.co.uk/gifs/large/V20.jpg">
              <a:extLst>
                <a:ext uri="{FF2B5EF4-FFF2-40B4-BE49-F238E27FC236}">
                  <a16:creationId xmlns:a16="http://schemas.microsoft.com/office/drawing/2014/main" id="{3702884D-79E0-4878-8230-11B3464EF86C}"/>
                </a:ext>
              </a:extLst>
            </p:cNvPr>
            <p:cNvPicPr>
              <a:picLocks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354709" y="2283287"/>
              <a:ext cx="1825271" cy="22787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9547432-3466-4869-BFED-97BEEB6C51D6}"/>
                </a:ext>
              </a:extLst>
            </p:cNvPr>
            <p:cNvSpPr txBox="1">
              <a:spLocks/>
            </p:cNvSpPr>
            <p:nvPr/>
          </p:nvSpPr>
          <p:spPr>
            <a:xfrm>
              <a:off x="526527" y="1902650"/>
              <a:ext cx="1481636" cy="2308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defPPr>
                <a:defRPr lang="en-US"/>
              </a:defPPr>
              <a:lvl1pPr marL="0" lvl="0" indent="0" defTabSz="895350" eaLnBrk="1" hangingPunct="1">
                <a:buClr>
                  <a:schemeClr val="tx2"/>
                </a:buClr>
                <a:defRPr baseline="0">
                  <a:latin typeface="+mn-lt"/>
                  <a:ea typeface="Arial Unicode MS" pitchFamily="34" charset="-128"/>
                  <a:cs typeface="Arial Unicode MS" pitchFamily="34" charset="-128"/>
                </a:defRPr>
              </a:lvl1pPr>
              <a:lvl2pPr marL="1587" lvl="1" indent="0" defTabSz="895350" eaLnBrk="1" hangingPunct="1">
                <a:buClr>
                  <a:schemeClr val="tx2"/>
                </a:buClr>
                <a:buSzPct val="125000"/>
                <a:buFont typeface="Arial" charset="0"/>
                <a:buNone/>
                <a:defRPr baseline="0">
                  <a:solidFill>
                    <a:schemeClr val="accent1"/>
                  </a:solidFill>
                  <a:latin typeface="+mn-lt"/>
                  <a:ea typeface="SimSun" pitchFamily="2" charset="-122"/>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500" b="1" dirty="0">
                  <a:solidFill>
                    <a:schemeClr val="accent6"/>
                  </a:solidFill>
                </a:rPr>
                <a:t>Basics</a:t>
              </a:r>
            </a:p>
          </p:txBody>
        </p:sp>
        <p:grpSp>
          <p:nvGrpSpPr>
            <p:cNvPr id="30" name="Group 29">
              <a:extLst>
                <a:ext uri="{FF2B5EF4-FFF2-40B4-BE49-F238E27FC236}">
                  <a16:creationId xmlns:a16="http://schemas.microsoft.com/office/drawing/2014/main" id="{BC6EE228-5058-4E47-B91F-A8F9FC7C2ECC}"/>
                </a:ext>
              </a:extLst>
            </p:cNvPr>
            <p:cNvGrpSpPr/>
            <p:nvPr/>
          </p:nvGrpSpPr>
          <p:grpSpPr>
            <a:xfrm>
              <a:off x="986619" y="1186052"/>
              <a:ext cx="561450" cy="561450"/>
              <a:chOff x="876924" y="4861267"/>
              <a:chExt cx="1124262" cy="1124262"/>
            </a:xfrm>
          </p:grpSpPr>
          <p:sp>
            <p:nvSpPr>
              <p:cNvPr id="31" name="Oval 30">
                <a:extLst>
                  <a:ext uri="{FF2B5EF4-FFF2-40B4-BE49-F238E27FC236}">
                    <a16:creationId xmlns:a16="http://schemas.microsoft.com/office/drawing/2014/main" id="{6E228AD5-E47B-4F74-8819-91439165F3D9}"/>
                  </a:ext>
                </a:extLst>
              </p:cNvPr>
              <p:cNvSpPr/>
              <p:nvPr/>
            </p:nvSpPr>
            <p:spPr bwMode="auto">
              <a:xfrm>
                <a:off x="876924" y="4861267"/>
                <a:ext cx="1124262" cy="1124262"/>
              </a:xfrm>
              <a:prstGeom prst="ellipse">
                <a:avLst/>
              </a:prstGeom>
              <a:solidFill>
                <a:srgbClr val="00B050"/>
              </a:solidFill>
              <a:ln>
                <a:noFill/>
              </a:ln>
              <a:effectLst/>
              <a:ex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400" b="0" baseline="0" noProof="0" dirty="0">
                  <a:solidFill>
                    <a:schemeClr val="bg1"/>
                  </a:solidFill>
                  <a:latin typeface="Arial" pitchFamily="34" charset="0"/>
                  <a:cs typeface="Arial" pitchFamily="34" charset="0"/>
                </a:endParaRPr>
              </a:p>
            </p:txBody>
          </p:sp>
          <p:sp>
            <p:nvSpPr>
              <p:cNvPr id="32" name="Freeform 189">
                <a:extLst>
                  <a:ext uri="{FF2B5EF4-FFF2-40B4-BE49-F238E27FC236}">
                    <a16:creationId xmlns:a16="http://schemas.microsoft.com/office/drawing/2014/main" id="{3BC8DB92-6F7D-45FF-8314-C5C621E62965}"/>
                  </a:ext>
                </a:extLst>
              </p:cNvPr>
              <p:cNvSpPr>
                <a:spLocks/>
              </p:cNvSpPr>
              <p:nvPr/>
            </p:nvSpPr>
            <p:spPr>
              <a:xfrm>
                <a:off x="1114253" y="5113115"/>
                <a:ext cx="649605" cy="620567"/>
              </a:xfrm>
              <a:custGeom>
                <a:avLst/>
                <a:gdLst/>
                <a:ahLst/>
                <a:cxnLst/>
                <a:rect l="0" t="0" r="0" b="0"/>
                <a:pathLst>
                  <a:path w="429015" h="407000">
                    <a:moveTo>
                      <a:pt x="418148" y="0"/>
                    </a:moveTo>
                    <a:lnTo>
                      <a:pt x="418148" y="0"/>
                    </a:lnTo>
                    <a:lnTo>
                      <a:pt x="429014" y="15381"/>
                    </a:lnTo>
                    <a:lnTo>
                      <a:pt x="429014" y="15381"/>
                    </a:lnTo>
                    <a:lnTo>
                      <a:pt x="420687" y="21873"/>
                    </a:lnTo>
                    <a:lnTo>
                      <a:pt x="412360" y="28647"/>
                    </a:lnTo>
                    <a:lnTo>
                      <a:pt x="403613" y="36127"/>
                    </a:lnTo>
                    <a:lnTo>
                      <a:pt x="395003" y="43606"/>
                    </a:lnTo>
                    <a:lnTo>
                      <a:pt x="386113" y="51791"/>
                    </a:lnTo>
                    <a:lnTo>
                      <a:pt x="377222" y="60400"/>
                    </a:lnTo>
                    <a:lnTo>
                      <a:pt x="368331" y="69291"/>
                    </a:lnTo>
                    <a:lnTo>
                      <a:pt x="359158" y="78605"/>
                    </a:lnTo>
                    <a:lnTo>
                      <a:pt x="349845" y="88483"/>
                    </a:lnTo>
                    <a:lnTo>
                      <a:pt x="340530" y="98644"/>
                    </a:lnTo>
                    <a:lnTo>
                      <a:pt x="331075" y="109369"/>
                    </a:lnTo>
                    <a:lnTo>
                      <a:pt x="321337" y="120376"/>
                    </a:lnTo>
                    <a:lnTo>
                      <a:pt x="311741" y="131808"/>
                    </a:lnTo>
                    <a:lnTo>
                      <a:pt x="301863" y="143663"/>
                    </a:lnTo>
                    <a:lnTo>
                      <a:pt x="291702" y="156083"/>
                    </a:lnTo>
                    <a:lnTo>
                      <a:pt x="281682" y="168783"/>
                    </a:lnTo>
                    <a:lnTo>
                      <a:pt x="281682" y="168783"/>
                    </a:lnTo>
                    <a:lnTo>
                      <a:pt x="271803" y="181625"/>
                    </a:lnTo>
                    <a:lnTo>
                      <a:pt x="262207" y="194326"/>
                    </a:lnTo>
                    <a:lnTo>
                      <a:pt x="252609" y="207168"/>
                    </a:lnTo>
                    <a:lnTo>
                      <a:pt x="243718" y="219588"/>
                    </a:lnTo>
                    <a:lnTo>
                      <a:pt x="234829" y="232147"/>
                    </a:lnTo>
                    <a:lnTo>
                      <a:pt x="226502" y="244566"/>
                    </a:lnTo>
                    <a:lnTo>
                      <a:pt x="218176" y="256703"/>
                    </a:lnTo>
                    <a:lnTo>
                      <a:pt x="210273" y="268840"/>
                    </a:lnTo>
                    <a:lnTo>
                      <a:pt x="202794" y="280976"/>
                    </a:lnTo>
                    <a:lnTo>
                      <a:pt x="195456" y="292971"/>
                    </a:lnTo>
                    <a:lnTo>
                      <a:pt x="188540" y="304685"/>
                    </a:lnTo>
                    <a:lnTo>
                      <a:pt x="181907" y="316398"/>
                    </a:lnTo>
                    <a:lnTo>
                      <a:pt x="175416" y="327969"/>
                    </a:lnTo>
                    <a:lnTo>
                      <a:pt x="169348" y="339401"/>
                    </a:lnTo>
                    <a:lnTo>
                      <a:pt x="163703" y="350832"/>
                    </a:lnTo>
                    <a:lnTo>
                      <a:pt x="158058" y="362263"/>
                    </a:lnTo>
                    <a:lnTo>
                      <a:pt x="135196" y="377645"/>
                    </a:lnTo>
                    <a:lnTo>
                      <a:pt x="135196" y="377645"/>
                    </a:lnTo>
                    <a:lnTo>
                      <a:pt x="122071" y="386817"/>
                    </a:lnTo>
                    <a:lnTo>
                      <a:pt x="111205" y="394862"/>
                    </a:lnTo>
                    <a:lnTo>
                      <a:pt x="102738" y="401495"/>
                    </a:lnTo>
                    <a:lnTo>
                      <a:pt x="99351" y="404600"/>
                    </a:lnTo>
                    <a:lnTo>
                      <a:pt x="96387" y="406999"/>
                    </a:lnTo>
                    <a:lnTo>
                      <a:pt x="96387" y="406999"/>
                    </a:lnTo>
                    <a:lnTo>
                      <a:pt x="95258" y="403048"/>
                    </a:lnTo>
                    <a:lnTo>
                      <a:pt x="93988" y="398673"/>
                    </a:lnTo>
                    <a:lnTo>
                      <a:pt x="90178" y="387806"/>
                    </a:lnTo>
                    <a:lnTo>
                      <a:pt x="85096" y="374682"/>
                    </a:lnTo>
                    <a:lnTo>
                      <a:pt x="79028" y="359299"/>
                    </a:lnTo>
                    <a:lnTo>
                      <a:pt x="70279" y="339260"/>
                    </a:lnTo>
                    <a:lnTo>
                      <a:pt x="70279" y="339260"/>
                    </a:lnTo>
                    <a:lnTo>
                      <a:pt x="65622" y="328816"/>
                    </a:lnTo>
                    <a:lnTo>
                      <a:pt x="61106" y="319079"/>
                    </a:lnTo>
                    <a:lnTo>
                      <a:pt x="56590" y="310047"/>
                    </a:lnTo>
                    <a:lnTo>
                      <a:pt x="52357" y="301580"/>
                    </a:lnTo>
                    <a:lnTo>
                      <a:pt x="47982" y="294100"/>
                    </a:lnTo>
                    <a:lnTo>
                      <a:pt x="43889" y="287044"/>
                    </a:lnTo>
                    <a:lnTo>
                      <a:pt x="39656" y="280976"/>
                    </a:lnTo>
                    <a:lnTo>
                      <a:pt x="35704" y="275190"/>
                    </a:lnTo>
                    <a:lnTo>
                      <a:pt x="35704" y="275190"/>
                    </a:lnTo>
                    <a:lnTo>
                      <a:pt x="31753" y="270250"/>
                    </a:lnTo>
                    <a:lnTo>
                      <a:pt x="27518" y="266018"/>
                    </a:lnTo>
                    <a:lnTo>
                      <a:pt x="23144" y="261783"/>
                    </a:lnTo>
                    <a:lnTo>
                      <a:pt x="18769" y="258114"/>
                    </a:lnTo>
                    <a:lnTo>
                      <a:pt x="14253" y="255009"/>
                    </a:lnTo>
                    <a:lnTo>
                      <a:pt x="9737" y="252045"/>
                    </a:lnTo>
                    <a:lnTo>
                      <a:pt x="4939" y="249787"/>
                    </a:lnTo>
                    <a:lnTo>
                      <a:pt x="0" y="247953"/>
                    </a:lnTo>
                    <a:lnTo>
                      <a:pt x="0" y="247953"/>
                    </a:lnTo>
                    <a:lnTo>
                      <a:pt x="4234" y="243578"/>
                    </a:lnTo>
                    <a:lnTo>
                      <a:pt x="8326" y="239627"/>
                    </a:lnTo>
                    <a:lnTo>
                      <a:pt x="12279" y="235957"/>
                    </a:lnTo>
                    <a:lnTo>
                      <a:pt x="16370" y="232288"/>
                    </a:lnTo>
                    <a:lnTo>
                      <a:pt x="20322" y="229325"/>
                    </a:lnTo>
                    <a:lnTo>
                      <a:pt x="24273" y="226502"/>
                    </a:lnTo>
                    <a:lnTo>
                      <a:pt x="28084" y="223821"/>
                    </a:lnTo>
                    <a:lnTo>
                      <a:pt x="32034" y="221281"/>
                    </a:lnTo>
                    <a:lnTo>
                      <a:pt x="35845" y="219445"/>
                    </a:lnTo>
                    <a:lnTo>
                      <a:pt x="39656" y="217611"/>
                    </a:lnTo>
                    <a:lnTo>
                      <a:pt x="43325" y="216060"/>
                    </a:lnTo>
                    <a:lnTo>
                      <a:pt x="46853" y="214931"/>
                    </a:lnTo>
                    <a:lnTo>
                      <a:pt x="50663" y="213942"/>
                    </a:lnTo>
                    <a:lnTo>
                      <a:pt x="54332" y="213238"/>
                    </a:lnTo>
                    <a:lnTo>
                      <a:pt x="57719" y="212813"/>
                    </a:lnTo>
                    <a:lnTo>
                      <a:pt x="61247" y="212672"/>
                    </a:lnTo>
                    <a:lnTo>
                      <a:pt x="61247" y="212672"/>
                    </a:lnTo>
                    <a:lnTo>
                      <a:pt x="62659" y="212672"/>
                    </a:lnTo>
                    <a:lnTo>
                      <a:pt x="64212" y="212813"/>
                    </a:lnTo>
                    <a:lnTo>
                      <a:pt x="65622" y="213238"/>
                    </a:lnTo>
                    <a:lnTo>
                      <a:pt x="67176" y="213520"/>
                    </a:lnTo>
                    <a:lnTo>
                      <a:pt x="70420" y="214931"/>
                    </a:lnTo>
                    <a:lnTo>
                      <a:pt x="73526" y="216624"/>
                    </a:lnTo>
                    <a:lnTo>
                      <a:pt x="76631" y="218882"/>
                    </a:lnTo>
                    <a:lnTo>
                      <a:pt x="79876" y="221703"/>
                    </a:lnTo>
                    <a:lnTo>
                      <a:pt x="83120" y="224950"/>
                    </a:lnTo>
                    <a:lnTo>
                      <a:pt x="86368" y="228760"/>
                    </a:lnTo>
                    <a:lnTo>
                      <a:pt x="89754" y="233135"/>
                    </a:lnTo>
                    <a:lnTo>
                      <a:pt x="93000" y="237792"/>
                    </a:lnTo>
                    <a:lnTo>
                      <a:pt x="96387" y="243155"/>
                    </a:lnTo>
                    <a:lnTo>
                      <a:pt x="99915" y="248800"/>
                    </a:lnTo>
                    <a:lnTo>
                      <a:pt x="103443" y="255291"/>
                    </a:lnTo>
                    <a:lnTo>
                      <a:pt x="106830" y="262206"/>
                    </a:lnTo>
                    <a:lnTo>
                      <a:pt x="110499" y="269405"/>
                    </a:lnTo>
                    <a:lnTo>
                      <a:pt x="114027" y="277164"/>
                    </a:lnTo>
                    <a:lnTo>
                      <a:pt x="123765" y="298757"/>
                    </a:lnTo>
                    <a:lnTo>
                      <a:pt x="123765" y="298757"/>
                    </a:lnTo>
                    <a:lnTo>
                      <a:pt x="130397" y="287750"/>
                    </a:lnTo>
                    <a:lnTo>
                      <a:pt x="137313" y="277025"/>
                    </a:lnTo>
                    <a:lnTo>
                      <a:pt x="144510" y="266018"/>
                    </a:lnTo>
                    <a:lnTo>
                      <a:pt x="151707" y="255150"/>
                    </a:lnTo>
                    <a:lnTo>
                      <a:pt x="159328" y="244284"/>
                    </a:lnTo>
                    <a:lnTo>
                      <a:pt x="167090" y="233558"/>
                    </a:lnTo>
                    <a:lnTo>
                      <a:pt x="175275" y="222692"/>
                    </a:lnTo>
                    <a:lnTo>
                      <a:pt x="183319" y="212109"/>
                    </a:lnTo>
                    <a:lnTo>
                      <a:pt x="191928" y="201382"/>
                    </a:lnTo>
                    <a:lnTo>
                      <a:pt x="200676" y="190657"/>
                    </a:lnTo>
                    <a:lnTo>
                      <a:pt x="209568" y="180214"/>
                    </a:lnTo>
                    <a:lnTo>
                      <a:pt x="218882" y="169487"/>
                    </a:lnTo>
                    <a:lnTo>
                      <a:pt x="228337" y="159045"/>
                    </a:lnTo>
                    <a:lnTo>
                      <a:pt x="237792" y="148461"/>
                    </a:lnTo>
                    <a:lnTo>
                      <a:pt x="247952" y="138018"/>
                    </a:lnTo>
                    <a:lnTo>
                      <a:pt x="257973" y="127575"/>
                    </a:lnTo>
                    <a:lnTo>
                      <a:pt x="257973" y="127575"/>
                    </a:lnTo>
                    <a:lnTo>
                      <a:pt x="268275" y="117273"/>
                    </a:lnTo>
                    <a:lnTo>
                      <a:pt x="278436" y="107395"/>
                    </a:lnTo>
                    <a:lnTo>
                      <a:pt x="288597" y="97798"/>
                    </a:lnTo>
                    <a:lnTo>
                      <a:pt x="298757" y="88483"/>
                    </a:lnTo>
                    <a:lnTo>
                      <a:pt x="308918" y="79593"/>
                    </a:lnTo>
                    <a:lnTo>
                      <a:pt x="318938" y="70843"/>
                    </a:lnTo>
                    <a:lnTo>
                      <a:pt x="328958" y="62235"/>
                    </a:lnTo>
                    <a:lnTo>
                      <a:pt x="338979" y="54050"/>
                    </a:lnTo>
                    <a:lnTo>
                      <a:pt x="349138" y="46287"/>
                    </a:lnTo>
                    <a:lnTo>
                      <a:pt x="359016" y="38667"/>
                    </a:lnTo>
                    <a:lnTo>
                      <a:pt x="368896" y="31470"/>
                    </a:lnTo>
                    <a:lnTo>
                      <a:pt x="378915" y="24696"/>
                    </a:lnTo>
                    <a:lnTo>
                      <a:pt x="388794" y="18063"/>
                    </a:lnTo>
                    <a:lnTo>
                      <a:pt x="398673" y="11712"/>
                    </a:lnTo>
                    <a:lnTo>
                      <a:pt x="408268" y="5643"/>
                    </a:lnTo>
                    <a:lnTo>
                      <a:pt x="418148" y="0"/>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grpSp>
      <p:grpSp>
        <p:nvGrpSpPr>
          <p:cNvPr id="11" name="Group 10">
            <a:extLst>
              <a:ext uri="{FF2B5EF4-FFF2-40B4-BE49-F238E27FC236}">
                <a16:creationId xmlns:a16="http://schemas.microsoft.com/office/drawing/2014/main" id="{BEB26B43-3699-449C-A5BD-3065BD512C44}"/>
              </a:ext>
            </a:extLst>
          </p:cNvPr>
          <p:cNvGrpSpPr/>
          <p:nvPr/>
        </p:nvGrpSpPr>
        <p:grpSpPr>
          <a:xfrm>
            <a:off x="2616055" y="2100452"/>
            <a:ext cx="2409551" cy="3200038"/>
            <a:chOff x="3103069" y="2100452"/>
            <a:chExt cx="2409551" cy="3200038"/>
          </a:xfrm>
        </p:grpSpPr>
        <p:pic>
          <p:nvPicPr>
            <p:cNvPr id="25" name="Picture 2" descr="http://www.thisiswhyimbroke.com/images/ultimate-swiss-army-knife1.jpg">
              <a:extLst>
                <a:ext uri="{FF2B5EF4-FFF2-40B4-BE49-F238E27FC236}">
                  <a16:creationId xmlns:a16="http://schemas.microsoft.com/office/drawing/2014/main" id="{820DD487-ED46-4B32-BD5F-60B2C815E594}"/>
                </a:ext>
              </a:extLst>
            </p:cNvPr>
            <p:cNvPicPr>
              <a:picLocks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03069" y="3239983"/>
              <a:ext cx="2409551" cy="206050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A158FFE-863B-4579-AA28-71B3291EECE6}"/>
                </a:ext>
              </a:extLst>
            </p:cNvPr>
            <p:cNvSpPr txBox="1">
              <a:spLocks/>
            </p:cNvSpPr>
            <p:nvPr/>
          </p:nvSpPr>
          <p:spPr>
            <a:xfrm>
              <a:off x="3311545" y="2817050"/>
              <a:ext cx="1992600" cy="2308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defPPr>
                <a:defRPr lang="en-US"/>
              </a:defPPr>
              <a:lvl1pPr marL="0" lvl="0" indent="0" defTabSz="895350" eaLnBrk="1" hangingPunct="1">
                <a:buClr>
                  <a:schemeClr val="tx2"/>
                </a:buClr>
                <a:defRPr baseline="0">
                  <a:latin typeface="+mn-lt"/>
                  <a:ea typeface="Arial Unicode MS" pitchFamily="34" charset="-128"/>
                  <a:cs typeface="Arial Unicode MS" pitchFamily="34" charset="-128"/>
                </a:defRPr>
              </a:lvl1pPr>
              <a:lvl2pPr marL="1587" lvl="1" indent="0" defTabSz="895350" eaLnBrk="1" hangingPunct="1">
                <a:buClr>
                  <a:schemeClr val="tx2"/>
                </a:buClr>
                <a:buSzPct val="125000"/>
                <a:buFont typeface="Arial" charset="0"/>
                <a:buNone/>
                <a:defRPr baseline="0">
                  <a:solidFill>
                    <a:schemeClr val="accent1"/>
                  </a:solidFill>
                  <a:latin typeface="+mn-lt"/>
                  <a:ea typeface="SimSun" pitchFamily="2" charset="-122"/>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500" b="1" dirty="0">
                  <a:solidFill>
                    <a:schemeClr val="accent2"/>
                  </a:solidFill>
                </a:rPr>
                <a:t>Everything</a:t>
              </a:r>
            </a:p>
          </p:txBody>
        </p:sp>
        <p:grpSp>
          <p:nvGrpSpPr>
            <p:cNvPr id="33" name="Group 32">
              <a:extLst>
                <a:ext uri="{FF2B5EF4-FFF2-40B4-BE49-F238E27FC236}">
                  <a16:creationId xmlns:a16="http://schemas.microsoft.com/office/drawing/2014/main" id="{C4F72C5B-6339-49EC-9378-9C8AEF64D165}"/>
                </a:ext>
              </a:extLst>
            </p:cNvPr>
            <p:cNvGrpSpPr/>
            <p:nvPr/>
          </p:nvGrpSpPr>
          <p:grpSpPr>
            <a:xfrm>
              <a:off x="4027119" y="2100452"/>
              <a:ext cx="561450" cy="561450"/>
              <a:chOff x="4953272" y="5002697"/>
              <a:chExt cx="841402" cy="841402"/>
            </a:xfrm>
          </p:grpSpPr>
          <p:sp>
            <p:nvSpPr>
              <p:cNvPr id="34" name="Oval 33">
                <a:extLst>
                  <a:ext uri="{FF2B5EF4-FFF2-40B4-BE49-F238E27FC236}">
                    <a16:creationId xmlns:a16="http://schemas.microsoft.com/office/drawing/2014/main" id="{82A9845C-B5BE-43B9-8928-892112FF2192}"/>
                  </a:ext>
                </a:extLst>
              </p:cNvPr>
              <p:cNvSpPr/>
              <p:nvPr/>
            </p:nvSpPr>
            <p:spPr bwMode="auto">
              <a:xfrm>
                <a:off x="4953272" y="5002697"/>
                <a:ext cx="841402" cy="841402"/>
              </a:xfrm>
              <a:prstGeom prst="ellipse">
                <a:avLst/>
              </a:prstGeom>
              <a:solidFill>
                <a:srgbClr val="FF0000"/>
              </a:solidFill>
              <a:ln>
                <a:noFill/>
              </a:ln>
              <a:effectLst/>
              <a:ex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a:endParaRPr lang="en-US" sz="1400" b="0" baseline="0" noProof="0" dirty="0">
                  <a:solidFill>
                    <a:schemeClr val="bg1"/>
                  </a:solidFill>
                  <a:latin typeface="Arial" pitchFamily="34" charset="0"/>
                  <a:cs typeface="Arial" pitchFamily="34" charset="0"/>
                </a:endParaRPr>
              </a:p>
            </p:txBody>
          </p:sp>
          <p:sp>
            <p:nvSpPr>
              <p:cNvPr id="35" name="Freeform 188">
                <a:extLst>
                  <a:ext uri="{FF2B5EF4-FFF2-40B4-BE49-F238E27FC236}">
                    <a16:creationId xmlns:a16="http://schemas.microsoft.com/office/drawing/2014/main" id="{22C407A9-5C57-4FC6-A1E3-9383353FBACA}"/>
                  </a:ext>
                </a:extLst>
              </p:cNvPr>
              <p:cNvSpPr>
                <a:spLocks/>
              </p:cNvSpPr>
              <p:nvPr/>
            </p:nvSpPr>
            <p:spPr>
              <a:xfrm>
                <a:off x="5099945" y="5159013"/>
                <a:ext cx="548056" cy="528770"/>
              </a:xfrm>
              <a:custGeom>
                <a:avLst/>
                <a:gdLst/>
                <a:ahLst/>
                <a:cxnLst/>
                <a:rect l="0" t="0" r="0" b="0"/>
                <a:pathLst>
                  <a:path w="312547" h="290191">
                    <a:moveTo>
                      <a:pt x="154537" y="210209"/>
                    </a:moveTo>
                    <a:lnTo>
                      <a:pt x="154537" y="210209"/>
                    </a:lnTo>
                    <a:lnTo>
                      <a:pt x="149979" y="216720"/>
                    </a:lnTo>
                    <a:lnTo>
                      <a:pt x="149979" y="216720"/>
                    </a:lnTo>
                    <a:lnTo>
                      <a:pt x="143901" y="225619"/>
                    </a:lnTo>
                    <a:lnTo>
                      <a:pt x="138150" y="234084"/>
                    </a:lnTo>
                    <a:lnTo>
                      <a:pt x="132398" y="241681"/>
                    </a:lnTo>
                    <a:lnTo>
                      <a:pt x="126647" y="248952"/>
                    </a:lnTo>
                    <a:lnTo>
                      <a:pt x="121329" y="255463"/>
                    </a:lnTo>
                    <a:lnTo>
                      <a:pt x="116012" y="261540"/>
                    </a:lnTo>
                    <a:lnTo>
                      <a:pt x="110802" y="266858"/>
                    </a:lnTo>
                    <a:lnTo>
                      <a:pt x="105594" y="271850"/>
                    </a:lnTo>
                    <a:lnTo>
                      <a:pt x="100818" y="276082"/>
                    </a:lnTo>
                    <a:lnTo>
                      <a:pt x="96043" y="279880"/>
                    </a:lnTo>
                    <a:lnTo>
                      <a:pt x="91485" y="282919"/>
                    </a:lnTo>
                    <a:lnTo>
                      <a:pt x="86927" y="285632"/>
                    </a:lnTo>
                    <a:lnTo>
                      <a:pt x="84648" y="286717"/>
                    </a:lnTo>
                    <a:lnTo>
                      <a:pt x="82477" y="287477"/>
                    </a:lnTo>
                    <a:lnTo>
                      <a:pt x="80414" y="288454"/>
                    </a:lnTo>
                    <a:lnTo>
                      <a:pt x="78355" y="288996"/>
                    </a:lnTo>
                    <a:lnTo>
                      <a:pt x="76183" y="289647"/>
                    </a:lnTo>
                    <a:lnTo>
                      <a:pt x="74338" y="289757"/>
                    </a:lnTo>
                    <a:lnTo>
                      <a:pt x="72168" y="290190"/>
                    </a:lnTo>
                    <a:lnTo>
                      <a:pt x="70323" y="290190"/>
                    </a:lnTo>
                    <a:lnTo>
                      <a:pt x="70323" y="290190"/>
                    </a:lnTo>
                    <a:lnTo>
                      <a:pt x="65765" y="289972"/>
                    </a:lnTo>
                    <a:lnTo>
                      <a:pt x="61315" y="289213"/>
                    </a:lnTo>
                    <a:lnTo>
                      <a:pt x="56974" y="288128"/>
                    </a:lnTo>
                    <a:lnTo>
                      <a:pt x="52525" y="286609"/>
                    </a:lnTo>
                    <a:lnTo>
                      <a:pt x="48183" y="284438"/>
                    </a:lnTo>
                    <a:lnTo>
                      <a:pt x="43517" y="281942"/>
                    </a:lnTo>
                    <a:lnTo>
                      <a:pt x="39178" y="279122"/>
                    </a:lnTo>
                    <a:lnTo>
                      <a:pt x="34726" y="275648"/>
                    </a:lnTo>
                    <a:lnTo>
                      <a:pt x="30387" y="271634"/>
                    </a:lnTo>
                    <a:lnTo>
                      <a:pt x="25937" y="267509"/>
                    </a:lnTo>
                    <a:lnTo>
                      <a:pt x="21813" y="262733"/>
                    </a:lnTo>
                    <a:lnTo>
                      <a:pt x="17364" y="257308"/>
                    </a:lnTo>
                    <a:lnTo>
                      <a:pt x="13023" y="251664"/>
                    </a:lnTo>
                    <a:lnTo>
                      <a:pt x="8573" y="245479"/>
                    </a:lnTo>
                    <a:lnTo>
                      <a:pt x="4340" y="238859"/>
                    </a:lnTo>
                    <a:lnTo>
                      <a:pt x="0" y="231805"/>
                    </a:lnTo>
                    <a:lnTo>
                      <a:pt x="0" y="231805"/>
                    </a:lnTo>
                    <a:lnTo>
                      <a:pt x="6837" y="232130"/>
                    </a:lnTo>
                    <a:lnTo>
                      <a:pt x="6837" y="232130"/>
                    </a:lnTo>
                    <a:lnTo>
                      <a:pt x="9333" y="232130"/>
                    </a:lnTo>
                    <a:lnTo>
                      <a:pt x="12047" y="231913"/>
                    </a:lnTo>
                    <a:lnTo>
                      <a:pt x="14542" y="231588"/>
                    </a:lnTo>
                    <a:lnTo>
                      <a:pt x="17147" y="231154"/>
                    </a:lnTo>
                    <a:lnTo>
                      <a:pt x="22356" y="230068"/>
                    </a:lnTo>
                    <a:lnTo>
                      <a:pt x="27673" y="228332"/>
                    </a:lnTo>
                    <a:lnTo>
                      <a:pt x="33207" y="226053"/>
                    </a:lnTo>
                    <a:lnTo>
                      <a:pt x="38743" y="223341"/>
                    </a:lnTo>
                    <a:lnTo>
                      <a:pt x="44277" y="220302"/>
                    </a:lnTo>
                    <a:lnTo>
                      <a:pt x="49813" y="216720"/>
                    </a:lnTo>
                    <a:lnTo>
                      <a:pt x="55564" y="212488"/>
                    </a:lnTo>
                    <a:lnTo>
                      <a:pt x="61315" y="207930"/>
                    </a:lnTo>
                    <a:lnTo>
                      <a:pt x="67284" y="202721"/>
                    </a:lnTo>
                    <a:lnTo>
                      <a:pt x="73144" y="197186"/>
                    </a:lnTo>
                    <a:lnTo>
                      <a:pt x="79330" y="191327"/>
                    </a:lnTo>
                    <a:lnTo>
                      <a:pt x="85190" y="184597"/>
                    </a:lnTo>
                    <a:lnTo>
                      <a:pt x="91485" y="177760"/>
                    </a:lnTo>
                    <a:lnTo>
                      <a:pt x="97671" y="170055"/>
                    </a:lnTo>
                    <a:lnTo>
                      <a:pt x="106027" y="159637"/>
                    </a:lnTo>
                    <a:lnTo>
                      <a:pt x="95174" y="147809"/>
                    </a:lnTo>
                    <a:lnTo>
                      <a:pt x="95174" y="147809"/>
                    </a:lnTo>
                    <a:lnTo>
                      <a:pt x="89748" y="141840"/>
                    </a:lnTo>
                    <a:lnTo>
                      <a:pt x="84431" y="135979"/>
                    </a:lnTo>
                    <a:lnTo>
                      <a:pt x="79656" y="130010"/>
                    </a:lnTo>
                    <a:lnTo>
                      <a:pt x="75316" y="124476"/>
                    </a:lnTo>
                    <a:lnTo>
                      <a:pt x="71300" y="118942"/>
                    </a:lnTo>
                    <a:lnTo>
                      <a:pt x="67393" y="113406"/>
                    </a:lnTo>
                    <a:lnTo>
                      <a:pt x="64029" y="108089"/>
                    </a:lnTo>
                    <a:lnTo>
                      <a:pt x="61098" y="102880"/>
                    </a:lnTo>
                    <a:lnTo>
                      <a:pt x="58495" y="97780"/>
                    </a:lnTo>
                    <a:lnTo>
                      <a:pt x="56215" y="92787"/>
                    </a:lnTo>
                    <a:lnTo>
                      <a:pt x="54044" y="88012"/>
                    </a:lnTo>
                    <a:lnTo>
                      <a:pt x="52525" y="83237"/>
                    </a:lnTo>
                    <a:lnTo>
                      <a:pt x="51222" y="78462"/>
                    </a:lnTo>
                    <a:lnTo>
                      <a:pt x="50463" y="74121"/>
                    </a:lnTo>
                    <a:lnTo>
                      <a:pt x="49813" y="69672"/>
                    </a:lnTo>
                    <a:lnTo>
                      <a:pt x="49704" y="65331"/>
                    </a:lnTo>
                    <a:lnTo>
                      <a:pt x="49704" y="65331"/>
                    </a:lnTo>
                    <a:lnTo>
                      <a:pt x="49813" y="61858"/>
                    </a:lnTo>
                    <a:lnTo>
                      <a:pt x="50463" y="58277"/>
                    </a:lnTo>
                    <a:lnTo>
                      <a:pt x="51440" y="54587"/>
                    </a:lnTo>
                    <a:lnTo>
                      <a:pt x="52743" y="50790"/>
                    </a:lnTo>
                    <a:lnTo>
                      <a:pt x="54478" y="46990"/>
                    </a:lnTo>
                    <a:lnTo>
                      <a:pt x="56757" y="43192"/>
                    </a:lnTo>
                    <a:lnTo>
                      <a:pt x="59254" y="39177"/>
                    </a:lnTo>
                    <a:lnTo>
                      <a:pt x="62075" y="35161"/>
                    </a:lnTo>
                    <a:lnTo>
                      <a:pt x="65548" y="31146"/>
                    </a:lnTo>
                    <a:lnTo>
                      <a:pt x="69130" y="26914"/>
                    </a:lnTo>
                    <a:lnTo>
                      <a:pt x="73144" y="22573"/>
                    </a:lnTo>
                    <a:lnTo>
                      <a:pt x="77702" y="18123"/>
                    </a:lnTo>
                    <a:lnTo>
                      <a:pt x="82477" y="13782"/>
                    </a:lnTo>
                    <a:lnTo>
                      <a:pt x="87904" y="9116"/>
                    </a:lnTo>
                    <a:lnTo>
                      <a:pt x="93439" y="4558"/>
                    </a:lnTo>
                    <a:lnTo>
                      <a:pt x="99515" y="0"/>
                    </a:lnTo>
                    <a:lnTo>
                      <a:pt x="99515" y="0"/>
                    </a:lnTo>
                    <a:lnTo>
                      <a:pt x="100492" y="6077"/>
                    </a:lnTo>
                    <a:lnTo>
                      <a:pt x="101794" y="12046"/>
                    </a:lnTo>
                    <a:lnTo>
                      <a:pt x="103205" y="17905"/>
                    </a:lnTo>
                    <a:lnTo>
                      <a:pt x="104833" y="24092"/>
                    </a:lnTo>
                    <a:lnTo>
                      <a:pt x="106787" y="29953"/>
                    </a:lnTo>
                    <a:lnTo>
                      <a:pt x="108849" y="35920"/>
                    </a:lnTo>
                    <a:lnTo>
                      <a:pt x="111236" y="41781"/>
                    </a:lnTo>
                    <a:lnTo>
                      <a:pt x="113623" y="47533"/>
                    </a:lnTo>
                    <a:lnTo>
                      <a:pt x="116554" y="53502"/>
                    </a:lnTo>
                    <a:lnTo>
                      <a:pt x="119592" y="59362"/>
                    </a:lnTo>
                    <a:lnTo>
                      <a:pt x="122631" y="65114"/>
                    </a:lnTo>
                    <a:lnTo>
                      <a:pt x="126104" y="70974"/>
                    </a:lnTo>
                    <a:lnTo>
                      <a:pt x="129903" y="76725"/>
                    </a:lnTo>
                    <a:lnTo>
                      <a:pt x="133700" y="82477"/>
                    </a:lnTo>
                    <a:lnTo>
                      <a:pt x="137716" y="88229"/>
                    </a:lnTo>
                    <a:lnTo>
                      <a:pt x="142165" y="93981"/>
                    </a:lnTo>
                    <a:lnTo>
                      <a:pt x="151498" y="105810"/>
                    </a:lnTo>
                    <a:lnTo>
                      <a:pt x="158986" y="96261"/>
                    </a:lnTo>
                    <a:lnTo>
                      <a:pt x="158986" y="96261"/>
                    </a:lnTo>
                    <a:lnTo>
                      <a:pt x="165389" y="88229"/>
                    </a:lnTo>
                    <a:lnTo>
                      <a:pt x="171792" y="80524"/>
                    </a:lnTo>
                    <a:lnTo>
                      <a:pt x="178086" y="73688"/>
                    </a:lnTo>
                    <a:lnTo>
                      <a:pt x="184379" y="67176"/>
                    </a:lnTo>
                    <a:lnTo>
                      <a:pt x="190457" y="61098"/>
                    </a:lnTo>
                    <a:lnTo>
                      <a:pt x="196535" y="55781"/>
                    </a:lnTo>
                    <a:lnTo>
                      <a:pt x="202504" y="50790"/>
                    </a:lnTo>
                    <a:lnTo>
                      <a:pt x="208473" y="46339"/>
                    </a:lnTo>
                    <a:lnTo>
                      <a:pt x="214333" y="42541"/>
                    </a:lnTo>
                    <a:lnTo>
                      <a:pt x="220084" y="39177"/>
                    </a:lnTo>
                    <a:lnTo>
                      <a:pt x="225836" y="36247"/>
                    </a:lnTo>
                    <a:lnTo>
                      <a:pt x="231371" y="33968"/>
                    </a:lnTo>
                    <a:lnTo>
                      <a:pt x="234193" y="32990"/>
                    </a:lnTo>
                    <a:lnTo>
                      <a:pt x="236906" y="32123"/>
                    </a:lnTo>
                    <a:lnTo>
                      <a:pt x="239727" y="31364"/>
                    </a:lnTo>
                    <a:lnTo>
                      <a:pt x="242440" y="30712"/>
                    </a:lnTo>
                    <a:lnTo>
                      <a:pt x="245152" y="30386"/>
                    </a:lnTo>
                    <a:lnTo>
                      <a:pt x="247759" y="29953"/>
                    </a:lnTo>
                    <a:lnTo>
                      <a:pt x="250472" y="29735"/>
                    </a:lnTo>
                    <a:lnTo>
                      <a:pt x="253184" y="29735"/>
                    </a:lnTo>
                    <a:lnTo>
                      <a:pt x="253184" y="29735"/>
                    </a:lnTo>
                    <a:lnTo>
                      <a:pt x="257091" y="29953"/>
                    </a:lnTo>
                    <a:lnTo>
                      <a:pt x="261107" y="30495"/>
                    </a:lnTo>
                    <a:lnTo>
                      <a:pt x="265013" y="31472"/>
                    </a:lnTo>
                    <a:lnTo>
                      <a:pt x="268594" y="32883"/>
                    </a:lnTo>
                    <a:lnTo>
                      <a:pt x="272284" y="34727"/>
                    </a:lnTo>
                    <a:lnTo>
                      <a:pt x="275648" y="36898"/>
                    </a:lnTo>
                    <a:lnTo>
                      <a:pt x="278904" y="39285"/>
                    </a:lnTo>
                    <a:lnTo>
                      <a:pt x="282160" y="42432"/>
                    </a:lnTo>
                    <a:lnTo>
                      <a:pt x="285198" y="45580"/>
                    </a:lnTo>
                    <a:lnTo>
                      <a:pt x="288128" y="49487"/>
                    </a:lnTo>
                    <a:lnTo>
                      <a:pt x="290950" y="53502"/>
                    </a:lnTo>
                    <a:lnTo>
                      <a:pt x="293663" y="58060"/>
                    </a:lnTo>
                    <a:lnTo>
                      <a:pt x="296268" y="63053"/>
                    </a:lnTo>
                    <a:lnTo>
                      <a:pt x="298547" y="68369"/>
                    </a:lnTo>
                    <a:lnTo>
                      <a:pt x="301043" y="73903"/>
                    </a:lnTo>
                    <a:lnTo>
                      <a:pt x="303213" y="79980"/>
                    </a:lnTo>
                    <a:lnTo>
                      <a:pt x="303213" y="79980"/>
                    </a:lnTo>
                    <a:lnTo>
                      <a:pt x="298982" y="79657"/>
                    </a:lnTo>
                    <a:lnTo>
                      <a:pt x="296160" y="79439"/>
                    </a:lnTo>
                    <a:lnTo>
                      <a:pt x="296160" y="79439"/>
                    </a:lnTo>
                    <a:lnTo>
                      <a:pt x="294206" y="79439"/>
                    </a:lnTo>
                    <a:lnTo>
                      <a:pt x="292144" y="79765"/>
                    </a:lnTo>
                    <a:lnTo>
                      <a:pt x="289973" y="80198"/>
                    </a:lnTo>
                    <a:lnTo>
                      <a:pt x="287911" y="80741"/>
                    </a:lnTo>
                    <a:lnTo>
                      <a:pt x="285631" y="81283"/>
                    </a:lnTo>
                    <a:lnTo>
                      <a:pt x="283136" y="82260"/>
                    </a:lnTo>
                    <a:lnTo>
                      <a:pt x="278144" y="84431"/>
                    </a:lnTo>
                    <a:lnTo>
                      <a:pt x="272610" y="87252"/>
                    </a:lnTo>
                    <a:lnTo>
                      <a:pt x="266858" y="90725"/>
                    </a:lnTo>
                    <a:lnTo>
                      <a:pt x="260564" y="94740"/>
                    </a:lnTo>
                    <a:lnTo>
                      <a:pt x="254052" y="99516"/>
                    </a:lnTo>
                    <a:lnTo>
                      <a:pt x="254052" y="99516"/>
                    </a:lnTo>
                    <a:lnTo>
                      <a:pt x="247432" y="104616"/>
                    </a:lnTo>
                    <a:lnTo>
                      <a:pt x="241138" y="109826"/>
                    </a:lnTo>
                    <a:lnTo>
                      <a:pt x="234952" y="115360"/>
                    </a:lnTo>
                    <a:lnTo>
                      <a:pt x="229092" y="120893"/>
                    </a:lnTo>
                    <a:lnTo>
                      <a:pt x="223556" y="126539"/>
                    </a:lnTo>
                    <a:lnTo>
                      <a:pt x="218131" y="132506"/>
                    </a:lnTo>
                    <a:lnTo>
                      <a:pt x="213248" y="138367"/>
                    </a:lnTo>
                    <a:lnTo>
                      <a:pt x="208473" y="144662"/>
                    </a:lnTo>
                    <a:lnTo>
                      <a:pt x="199031" y="157358"/>
                    </a:lnTo>
                    <a:lnTo>
                      <a:pt x="208038" y="166147"/>
                    </a:lnTo>
                    <a:lnTo>
                      <a:pt x="208038" y="166147"/>
                    </a:lnTo>
                    <a:lnTo>
                      <a:pt x="214333" y="172009"/>
                    </a:lnTo>
                    <a:lnTo>
                      <a:pt x="220626" y="177543"/>
                    </a:lnTo>
                    <a:lnTo>
                      <a:pt x="226921" y="182536"/>
                    </a:lnTo>
                    <a:lnTo>
                      <a:pt x="233216" y="187309"/>
                    </a:lnTo>
                    <a:lnTo>
                      <a:pt x="239727" y="191652"/>
                    </a:lnTo>
                    <a:lnTo>
                      <a:pt x="246238" y="195667"/>
                    </a:lnTo>
                    <a:lnTo>
                      <a:pt x="252750" y="199357"/>
                    </a:lnTo>
                    <a:lnTo>
                      <a:pt x="259261" y="202612"/>
                    </a:lnTo>
                    <a:lnTo>
                      <a:pt x="265773" y="205216"/>
                    </a:lnTo>
                    <a:lnTo>
                      <a:pt x="272393" y="207713"/>
                    </a:lnTo>
                    <a:lnTo>
                      <a:pt x="278904" y="209774"/>
                    </a:lnTo>
                    <a:lnTo>
                      <a:pt x="285631" y="211511"/>
                    </a:lnTo>
                    <a:lnTo>
                      <a:pt x="292252" y="212922"/>
                    </a:lnTo>
                    <a:lnTo>
                      <a:pt x="298982" y="213790"/>
                    </a:lnTo>
                    <a:lnTo>
                      <a:pt x="305709" y="214440"/>
                    </a:lnTo>
                    <a:lnTo>
                      <a:pt x="312546" y="214550"/>
                    </a:lnTo>
                    <a:lnTo>
                      <a:pt x="312546" y="214550"/>
                    </a:lnTo>
                    <a:lnTo>
                      <a:pt x="308965" y="221605"/>
                    </a:lnTo>
                    <a:lnTo>
                      <a:pt x="305276" y="228332"/>
                    </a:lnTo>
                    <a:lnTo>
                      <a:pt x="301477" y="234626"/>
                    </a:lnTo>
                    <a:lnTo>
                      <a:pt x="297786" y="240378"/>
                    </a:lnTo>
                    <a:lnTo>
                      <a:pt x="293989" y="245479"/>
                    </a:lnTo>
                    <a:lnTo>
                      <a:pt x="290191" y="250472"/>
                    </a:lnTo>
                    <a:lnTo>
                      <a:pt x="286609" y="254921"/>
                    </a:lnTo>
                    <a:lnTo>
                      <a:pt x="282703" y="258718"/>
                    </a:lnTo>
                    <a:lnTo>
                      <a:pt x="278904" y="262083"/>
                    </a:lnTo>
                    <a:lnTo>
                      <a:pt x="275106" y="265230"/>
                    </a:lnTo>
                    <a:lnTo>
                      <a:pt x="271090" y="267617"/>
                    </a:lnTo>
                    <a:lnTo>
                      <a:pt x="267291" y="269788"/>
                    </a:lnTo>
                    <a:lnTo>
                      <a:pt x="263494" y="271307"/>
                    </a:lnTo>
                    <a:lnTo>
                      <a:pt x="259478" y="272392"/>
                    </a:lnTo>
                    <a:lnTo>
                      <a:pt x="255570" y="273153"/>
                    </a:lnTo>
                    <a:lnTo>
                      <a:pt x="253511" y="273368"/>
                    </a:lnTo>
                    <a:lnTo>
                      <a:pt x="251556" y="273368"/>
                    </a:lnTo>
                    <a:lnTo>
                      <a:pt x="251556" y="273368"/>
                    </a:lnTo>
                    <a:lnTo>
                      <a:pt x="247974" y="273153"/>
                    </a:lnTo>
                    <a:lnTo>
                      <a:pt x="243960" y="272609"/>
                    </a:lnTo>
                    <a:lnTo>
                      <a:pt x="239944" y="271634"/>
                    </a:lnTo>
                    <a:lnTo>
                      <a:pt x="235712" y="270331"/>
                    </a:lnTo>
                    <a:lnTo>
                      <a:pt x="231155" y="268377"/>
                    </a:lnTo>
                    <a:lnTo>
                      <a:pt x="226595" y="266315"/>
                    </a:lnTo>
                    <a:lnTo>
                      <a:pt x="221604" y="263819"/>
                    </a:lnTo>
                    <a:lnTo>
                      <a:pt x="216612" y="260780"/>
                    </a:lnTo>
                    <a:lnTo>
                      <a:pt x="211294" y="257525"/>
                    </a:lnTo>
                    <a:lnTo>
                      <a:pt x="205976" y="253727"/>
                    </a:lnTo>
                    <a:lnTo>
                      <a:pt x="200225" y="249711"/>
                    </a:lnTo>
                    <a:lnTo>
                      <a:pt x="194256" y="245153"/>
                    </a:lnTo>
                    <a:lnTo>
                      <a:pt x="188179" y="240378"/>
                    </a:lnTo>
                    <a:lnTo>
                      <a:pt x="182101" y="235060"/>
                    </a:lnTo>
                    <a:lnTo>
                      <a:pt x="175590" y="229308"/>
                    </a:lnTo>
                    <a:lnTo>
                      <a:pt x="168861" y="223231"/>
                    </a:lnTo>
                    <a:close/>
                  </a:path>
                </a:pathLst>
              </a:custGeom>
              <a:solidFill>
                <a:schemeClr val="bg1"/>
              </a:solidFill>
              <a:ln w="952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grpSp>
      <p:cxnSp>
        <p:nvCxnSpPr>
          <p:cNvPr id="37" name="Straight Connector 36">
            <a:extLst>
              <a:ext uri="{FF2B5EF4-FFF2-40B4-BE49-F238E27FC236}">
                <a16:creationId xmlns:a16="http://schemas.microsoft.com/office/drawing/2014/main" id="{148FC963-96EE-464B-9AED-AE459B4DF432}"/>
              </a:ext>
            </a:extLst>
          </p:cNvPr>
          <p:cNvCxnSpPr/>
          <p:nvPr/>
        </p:nvCxnSpPr>
        <p:spPr>
          <a:xfrm>
            <a:off x="2500334" y="2357410"/>
            <a:ext cx="0" cy="2858373"/>
          </a:xfrm>
          <a:prstGeom prst="line">
            <a:avLst/>
          </a:prstGeom>
          <a:ln w="12700">
            <a:solidFill>
              <a:schemeClr val="bg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064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p:cNvGraphicFramePr>
            <a:graphicFrameLocks noChangeAspect="1"/>
          </p:cNvGraphicFramePr>
          <p:nvPr>
            <p:custDataLst>
              <p:tags r:id="rId2"/>
            </p:custDataLst>
            <p:extLst>
              <p:ext uri="{D42A27DB-BD31-4B8C-83A1-F6EECF244321}">
                <p14:modId xmlns:p14="http://schemas.microsoft.com/office/powerpoint/2010/main" val="2928957101"/>
              </p:ext>
            </p:extLst>
          </p:nvPr>
        </p:nvGraphicFramePr>
        <p:xfrm>
          <a:off x="1597298" y="55174"/>
          <a:ext cx="1594" cy="1594"/>
        </p:xfrm>
        <a:graphic>
          <a:graphicData uri="http://schemas.openxmlformats.org/presentationml/2006/ole">
            <mc:AlternateContent xmlns:mc="http://schemas.openxmlformats.org/markup-compatibility/2006">
              <mc:Choice xmlns:v="urn:schemas-microsoft-com:vml" Requires="v">
                <p:oleObj spid="_x0000_s49154" name="think-cell Slide" r:id="rId6" imgW="270" imgH="270" progId="TCLayout.ActiveDocument.1">
                  <p:embed/>
                </p:oleObj>
              </mc:Choice>
              <mc:Fallback>
                <p:oleObj name="think-cell Slide" r:id="rId6" imgW="270" imgH="270" progId="TCLayout.ActiveDocument.1">
                  <p:embed/>
                  <p:pic>
                    <p:nvPicPr>
                      <p:cNvPr id="58" name="Object 57" hidden="1"/>
                      <p:cNvPicPr/>
                      <p:nvPr/>
                    </p:nvPicPr>
                    <p:blipFill>
                      <a:blip r:embed="rId7"/>
                      <a:stretch>
                        <a:fillRect/>
                      </a:stretch>
                    </p:blipFill>
                    <p:spPr>
                      <a:xfrm>
                        <a:off x="1597298" y="55174"/>
                        <a:ext cx="1594" cy="159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3072C5E-D1D7-4BFE-A24C-7C618D1899D4}"/>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sz="2400" dirty="0"/>
              <a:t>MVP construction should begin with “signature moments” and then prioritize features based on value and feasibility</a:t>
            </a:r>
            <a:endParaRPr lang="en-US" sz="2400" dirty="0"/>
          </a:p>
        </p:txBody>
      </p:sp>
      <p:sp>
        <p:nvSpPr>
          <p:cNvPr id="55" name="Arrow: Chevron 54">
            <a:extLst>
              <a:ext uri="{FF2B5EF4-FFF2-40B4-BE49-F238E27FC236}">
                <a16:creationId xmlns:a16="http://schemas.microsoft.com/office/drawing/2014/main" id="{3CBA599A-C75D-484F-9F31-71C37BF2315B}"/>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56" name="Arrow: Chevron 55">
            <a:extLst>
              <a:ext uri="{FF2B5EF4-FFF2-40B4-BE49-F238E27FC236}">
                <a16:creationId xmlns:a16="http://schemas.microsoft.com/office/drawing/2014/main" id="{A02AA4E2-52C3-41D6-86D0-F371A04E1E4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57" name="Arrow: Pentagon 56">
            <a:extLst>
              <a:ext uri="{FF2B5EF4-FFF2-40B4-BE49-F238E27FC236}">
                <a16:creationId xmlns:a16="http://schemas.microsoft.com/office/drawing/2014/main" id="{D08241E9-2480-4002-A844-A70EAAA4C78C}"/>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59" name="Arrow: Chevron 58">
            <a:extLst>
              <a:ext uri="{FF2B5EF4-FFF2-40B4-BE49-F238E27FC236}">
                <a16:creationId xmlns:a16="http://schemas.microsoft.com/office/drawing/2014/main" id="{0B02013D-C973-43DE-8B8D-28A0E46EF2E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60" name="Flowchart: Process 59">
            <a:extLst>
              <a:ext uri="{FF2B5EF4-FFF2-40B4-BE49-F238E27FC236}">
                <a16:creationId xmlns:a16="http://schemas.microsoft.com/office/drawing/2014/main" id="{F0BCB7D2-C388-4844-9107-0A02BDBC2EAE}"/>
              </a:ext>
            </a:extLst>
          </p:cNvPr>
          <p:cNvSpPr/>
          <p:nvPr/>
        </p:nvSpPr>
        <p:spPr>
          <a:xfrm>
            <a:off x="503281" y="6121716"/>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61" name="Arrow: Chevron 60">
            <a:extLst>
              <a:ext uri="{FF2B5EF4-FFF2-40B4-BE49-F238E27FC236}">
                <a16:creationId xmlns:a16="http://schemas.microsoft.com/office/drawing/2014/main" id="{77B0C8DE-C27F-4FBC-805C-E2E0BF27AB0A}"/>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grpSp>
        <p:nvGrpSpPr>
          <p:cNvPr id="18" name="Group 17">
            <a:extLst>
              <a:ext uri="{FF2B5EF4-FFF2-40B4-BE49-F238E27FC236}">
                <a16:creationId xmlns:a16="http://schemas.microsoft.com/office/drawing/2014/main" id="{862CFCA0-0FCE-407C-96A1-DF9EE50EFE67}"/>
              </a:ext>
            </a:extLst>
          </p:cNvPr>
          <p:cNvGrpSpPr/>
          <p:nvPr/>
        </p:nvGrpSpPr>
        <p:grpSpPr>
          <a:xfrm>
            <a:off x="419108" y="1929505"/>
            <a:ext cx="7566878" cy="3464375"/>
            <a:chOff x="419108" y="1889586"/>
            <a:chExt cx="7566878" cy="3464375"/>
          </a:xfrm>
        </p:grpSpPr>
        <p:cxnSp>
          <p:nvCxnSpPr>
            <p:cNvPr id="62" name="Straight Connector 61">
              <a:extLst>
                <a:ext uri="{FF2B5EF4-FFF2-40B4-BE49-F238E27FC236}">
                  <a16:creationId xmlns:a16="http://schemas.microsoft.com/office/drawing/2014/main" id="{7B1921C5-BAA8-4C06-88E3-B657AF3AFE4E}"/>
                </a:ext>
              </a:extLst>
            </p:cNvPr>
            <p:cNvCxnSpPr>
              <a:cxnSpLocks/>
            </p:cNvCxnSpPr>
            <p:nvPr/>
          </p:nvCxnSpPr>
          <p:spPr>
            <a:xfrm flipH="1">
              <a:off x="419108" y="3252401"/>
              <a:ext cx="6256244"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C80C073-0B1A-4FF0-9A31-26BD9A137734}"/>
                </a:ext>
              </a:extLst>
            </p:cNvPr>
            <p:cNvSpPr txBox="1">
              <a:spLocks/>
            </p:cNvSpPr>
            <p:nvPr/>
          </p:nvSpPr>
          <p:spPr>
            <a:xfrm rot="16200000">
              <a:off x="-177721" y="4473462"/>
              <a:ext cx="1439881" cy="246221"/>
            </a:xfrm>
            <a:prstGeom prst="rect">
              <a:avLst/>
            </a:prstGeom>
          </p:spPr>
          <p:txBody>
            <a:bodyPr vert="horz" wrap="square" lIns="0" tIns="0" rIns="0" bIns="0" rtlCol="0" anchor="ctr"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sz="1600" b="1" dirty="0">
                  <a:solidFill>
                    <a:schemeClr val="tx2"/>
                  </a:solidFill>
                </a:rPr>
                <a:t>Description</a:t>
              </a:r>
            </a:p>
          </p:txBody>
        </p:sp>
        <p:grpSp>
          <p:nvGrpSpPr>
            <p:cNvPr id="4" name="Group 3">
              <a:extLst>
                <a:ext uri="{FF2B5EF4-FFF2-40B4-BE49-F238E27FC236}">
                  <a16:creationId xmlns:a16="http://schemas.microsoft.com/office/drawing/2014/main" id="{54EAAD22-A616-4ACD-955C-9EF77B9A2E8F}"/>
                </a:ext>
              </a:extLst>
            </p:cNvPr>
            <p:cNvGrpSpPr/>
            <p:nvPr/>
          </p:nvGrpSpPr>
          <p:grpSpPr>
            <a:xfrm>
              <a:off x="1051655" y="2738829"/>
              <a:ext cx="1030565" cy="1027146"/>
              <a:chOff x="3590766" y="2979395"/>
              <a:chExt cx="1030565" cy="1027146"/>
            </a:xfrm>
          </p:grpSpPr>
          <p:sp>
            <p:nvSpPr>
              <p:cNvPr id="63" name="Oval 62">
                <a:extLst>
                  <a:ext uri="{FF2B5EF4-FFF2-40B4-BE49-F238E27FC236}">
                    <a16:creationId xmlns:a16="http://schemas.microsoft.com/office/drawing/2014/main" id="{33F65568-988F-41F8-B97A-EDBC89061AEB}"/>
                  </a:ext>
                </a:extLst>
              </p:cNvPr>
              <p:cNvSpPr/>
              <p:nvPr/>
            </p:nvSpPr>
            <p:spPr bwMode="auto">
              <a:xfrm>
                <a:off x="3590766" y="2979395"/>
                <a:ext cx="1030565" cy="1027146"/>
              </a:xfrm>
              <a:prstGeom prst="ellipse">
                <a:avLst/>
              </a:prstGeom>
              <a:solidFill>
                <a:schemeClr val="accent1"/>
              </a:solidFill>
              <a:ln w="28575">
                <a:solidFill>
                  <a:schemeClr val="bg1"/>
                </a:solidFill>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3439" numCol="1" spcCol="0" rtlCol="0" fromWordArt="0" anchor="b" anchorCtr="0" forceAA="0" compatLnSpc="1">
                <a:prstTxWarp prst="textNoShape">
                  <a:avLst/>
                </a:prstTxWarp>
                <a:noAutofit/>
              </a:bodyPr>
              <a:lstStyle/>
              <a:p>
                <a:pPr algn="ctr"/>
                <a:endParaRPr lang="en-US" sz="2000" dirty="0">
                  <a:solidFill>
                    <a:schemeClr val="accent1"/>
                  </a:solidFill>
                </a:endParaRPr>
              </a:p>
            </p:txBody>
          </p:sp>
          <p:grpSp>
            <p:nvGrpSpPr>
              <p:cNvPr id="65" name="Group 64">
                <a:extLst>
                  <a:ext uri="{FF2B5EF4-FFF2-40B4-BE49-F238E27FC236}">
                    <a16:creationId xmlns:a16="http://schemas.microsoft.com/office/drawing/2014/main" id="{06016D2E-C2A5-48CD-A105-E60BF3A31A71}"/>
                  </a:ext>
                </a:extLst>
              </p:cNvPr>
              <p:cNvGrpSpPr/>
              <p:nvPr/>
            </p:nvGrpSpPr>
            <p:grpSpPr>
              <a:xfrm>
                <a:off x="3875466" y="3206843"/>
                <a:ext cx="461166" cy="572249"/>
                <a:chOff x="1404304" y="1439863"/>
                <a:chExt cx="563241" cy="721293"/>
              </a:xfrm>
              <a:solidFill>
                <a:schemeClr val="bg1"/>
              </a:solidFill>
            </p:grpSpPr>
            <p:sp>
              <p:nvSpPr>
                <p:cNvPr id="69" name="Freeform 34">
                  <a:extLst>
                    <a:ext uri="{FF2B5EF4-FFF2-40B4-BE49-F238E27FC236}">
                      <a16:creationId xmlns:a16="http://schemas.microsoft.com/office/drawing/2014/main" id="{595B2B46-4847-45EE-A7F3-79CCF0AC7969}"/>
                    </a:ext>
                  </a:extLst>
                </p:cNvPr>
                <p:cNvSpPr>
                  <a:spLocks noEditPoints="1"/>
                </p:cNvSpPr>
                <p:nvPr/>
              </p:nvSpPr>
              <p:spPr bwMode="auto">
                <a:xfrm>
                  <a:off x="1404304" y="1439863"/>
                  <a:ext cx="563241" cy="721293"/>
                </a:xfrm>
                <a:custGeom>
                  <a:avLst/>
                  <a:gdLst>
                    <a:gd name="T0" fmla="*/ 1997 w 2844"/>
                    <a:gd name="T1" fmla="*/ 205 h 3606"/>
                    <a:gd name="T2" fmla="*/ 1997 w 2844"/>
                    <a:gd name="T3" fmla="*/ 841 h 3606"/>
                    <a:gd name="T4" fmla="*/ 2637 w 2844"/>
                    <a:gd name="T5" fmla="*/ 841 h 3606"/>
                    <a:gd name="T6" fmla="*/ 1997 w 2844"/>
                    <a:gd name="T7" fmla="*/ 205 h 3606"/>
                    <a:gd name="T8" fmla="*/ 121 w 2844"/>
                    <a:gd name="T9" fmla="*/ 120 h 3606"/>
                    <a:gd name="T10" fmla="*/ 121 w 2844"/>
                    <a:gd name="T11" fmla="*/ 3486 h 3606"/>
                    <a:gd name="T12" fmla="*/ 2723 w 2844"/>
                    <a:gd name="T13" fmla="*/ 3486 h 3606"/>
                    <a:gd name="T14" fmla="*/ 2723 w 2844"/>
                    <a:gd name="T15" fmla="*/ 962 h 3606"/>
                    <a:gd name="T16" fmla="*/ 1876 w 2844"/>
                    <a:gd name="T17" fmla="*/ 962 h 3606"/>
                    <a:gd name="T18" fmla="*/ 1876 w 2844"/>
                    <a:gd name="T19" fmla="*/ 120 h 3606"/>
                    <a:gd name="T20" fmla="*/ 121 w 2844"/>
                    <a:gd name="T21" fmla="*/ 120 h 3606"/>
                    <a:gd name="T22" fmla="*/ 0 w 2844"/>
                    <a:gd name="T23" fmla="*/ 0 h 3606"/>
                    <a:gd name="T24" fmla="*/ 1961 w 2844"/>
                    <a:gd name="T25" fmla="*/ 0 h 3606"/>
                    <a:gd name="T26" fmla="*/ 2844 w 2844"/>
                    <a:gd name="T27" fmla="*/ 876 h 3606"/>
                    <a:gd name="T28" fmla="*/ 2844 w 2844"/>
                    <a:gd name="T29" fmla="*/ 3606 h 3606"/>
                    <a:gd name="T30" fmla="*/ 0 w 2844"/>
                    <a:gd name="T31" fmla="*/ 3606 h 3606"/>
                    <a:gd name="T32" fmla="*/ 0 w 2844"/>
                    <a:gd name="T33" fmla="*/ 0 h 3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4" h="3606">
                      <a:moveTo>
                        <a:pt x="1997" y="205"/>
                      </a:moveTo>
                      <a:lnTo>
                        <a:pt x="1997" y="841"/>
                      </a:lnTo>
                      <a:lnTo>
                        <a:pt x="2637" y="841"/>
                      </a:lnTo>
                      <a:lnTo>
                        <a:pt x="1997" y="205"/>
                      </a:lnTo>
                      <a:close/>
                      <a:moveTo>
                        <a:pt x="121" y="120"/>
                      </a:moveTo>
                      <a:lnTo>
                        <a:pt x="121" y="3486"/>
                      </a:lnTo>
                      <a:lnTo>
                        <a:pt x="2723" y="3486"/>
                      </a:lnTo>
                      <a:lnTo>
                        <a:pt x="2723" y="962"/>
                      </a:lnTo>
                      <a:lnTo>
                        <a:pt x="1876" y="962"/>
                      </a:lnTo>
                      <a:lnTo>
                        <a:pt x="1876" y="120"/>
                      </a:lnTo>
                      <a:lnTo>
                        <a:pt x="121" y="120"/>
                      </a:lnTo>
                      <a:close/>
                      <a:moveTo>
                        <a:pt x="0" y="0"/>
                      </a:moveTo>
                      <a:lnTo>
                        <a:pt x="1961" y="0"/>
                      </a:lnTo>
                      <a:lnTo>
                        <a:pt x="2844" y="876"/>
                      </a:lnTo>
                      <a:lnTo>
                        <a:pt x="2844" y="3606"/>
                      </a:lnTo>
                      <a:lnTo>
                        <a:pt x="0" y="3606"/>
                      </a:lnTo>
                      <a:lnTo>
                        <a:pt x="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78" name="Freeform 35">
                  <a:extLst>
                    <a:ext uri="{FF2B5EF4-FFF2-40B4-BE49-F238E27FC236}">
                      <a16:creationId xmlns:a16="http://schemas.microsoft.com/office/drawing/2014/main" id="{4DAB20CD-102C-4BE3-B95B-57D03FACB5EB}"/>
                    </a:ext>
                  </a:extLst>
                </p:cNvPr>
                <p:cNvSpPr>
                  <a:spLocks/>
                </p:cNvSpPr>
                <p:nvPr/>
              </p:nvSpPr>
              <p:spPr bwMode="auto">
                <a:xfrm>
                  <a:off x="1631858" y="1692496"/>
                  <a:ext cx="215672" cy="24003"/>
                </a:xfrm>
                <a:custGeom>
                  <a:avLst/>
                  <a:gdLst>
                    <a:gd name="T0" fmla="*/ 60 w 1089"/>
                    <a:gd name="T1" fmla="*/ 0 h 120"/>
                    <a:gd name="T2" fmla="*/ 1029 w 1089"/>
                    <a:gd name="T3" fmla="*/ 0 h 120"/>
                    <a:gd name="T4" fmla="*/ 1047 w 1089"/>
                    <a:gd name="T5" fmla="*/ 3 h 120"/>
                    <a:gd name="T6" fmla="*/ 1064 w 1089"/>
                    <a:gd name="T7" fmla="*/ 12 h 120"/>
                    <a:gd name="T8" fmla="*/ 1077 w 1089"/>
                    <a:gd name="T9" fmla="*/ 25 h 120"/>
                    <a:gd name="T10" fmla="*/ 1086 w 1089"/>
                    <a:gd name="T11" fmla="*/ 42 h 120"/>
                    <a:gd name="T12" fmla="*/ 1089 w 1089"/>
                    <a:gd name="T13" fmla="*/ 60 h 120"/>
                    <a:gd name="T14" fmla="*/ 1086 w 1089"/>
                    <a:gd name="T15" fmla="*/ 79 h 120"/>
                    <a:gd name="T16" fmla="*/ 1077 w 1089"/>
                    <a:gd name="T17" fmla="*/ 95 h 120"/>
                    <a:gd name="T18" fmla="*/ 1064 w 1089"/>
                    <a:gd name="T19" fmla="*/ 108 h 120"/>
                    <a:gd name="T20" fmla="*/ 1047 w 1089"/>
                    <a:gd name="T21" fmla="*/ 117 h 120"/>
                    <a:gd name="T22" fmla="*/ 1029 w 1089"/>
                    <a:gd name="T23" fmla="*/ 120 h 120"/>
                    <a:gd name="T24" fmla="*/ 60 w 1089"/>
                    <a:gd name="T25" fmla="*/ 120 h 120"/>
                    <a:gd name="T26" fmla="*/ 41 w 1089"/>
                    <a:gd name="T27" fmla="*/ 117 h 120"/>
                    <a:gd name="T28" fmla="*/ 24 w 1089"/>
                    <a:gd name="T29" fmla="*/ 108 h 120"/>
                    <a:gd name="T30" fmla="*/ 11 w 1089"/>
                    <a:gd name="T31" fmla="*/ 95 h 120"/>
                    <a:gd name="T32" fmla="*/ 2 w 1089"/>
                    <a:gd name="T33" fmla="*/ 79 h 120"/>
                    <a:gd name="T34" fmla="*/ 0 w 1089"/>
                    <a:gd name="T35" fmla="*/ 60 h 120"/>
                    <a:gd name="T36" fmla="*/ 2 w 1089"/>
                    <a:gd name="T37" fmla="*/ 42 h 120"/>
                    <a:gd name="T38" fmla="*/ 11 w 1089"/>
                    <a:gd name="T39" fmla="*/ 25 h 120"/>
                    <a:gd name="T40" fmla="*/ 24 w 1089"/>
                    <a:gd name="T41" fmla="*/ 12 h 120"/>
                    <a:gd name="T42" fmla="*/ 41 w 1089"/>
                    <a:gd name="T43" fmla="*/ 3 h 120"/>
                    <a:gd name="T44" fmla="*/ 60 w 1089"/>
                    <a:gd name="T4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9" h="120">
                      <a:moveTo>
                        <a:pt x="60" y="0"/>
                      </a:moveTo>
                      <a:lnTo>
                        <a:pt x="1029" y="0"/>
                      </a:lnTo>
                      <a:lnTo>
                        <a:pt x="1047" y="3"/>
                      </a:lnTo>
                      <a:lnTo>
                        <a:pt x="1064" y="12"/>
                      </a:lnTo>
                      <a:lnTo>
                        <a:pt x="1077" y="25"/>
                      </a:lnTo>
                      <a:lnTo>
                        <a:pt x="1086" y="42"/>
                      </a:lnTo>
                      <a:lnTo>
                        <a:pt x="1089" y="60"/>
                      </a:lnTo>
                      <a:lnTo>
                        <a:pt x="1086" y="79"/>
                      </a:lnTo>
                      <a:lnTo>
                        <a:pt x="1077" y="95"/>
                      </a:lnTo>
                      <a:lnTo>
                        <a:pt x="1064" y="108"/>
                      </a:lnTo>
                      <a:lnTo>
                        <a:pt x="1047" y="117"/>
                      </a:lnTo>
                      <a:lnTo>
                        <a:pt x="1029" y="120"/>
                      </a:lnTo>
                      <a:lnTo>
                        <a:pt x="60" y="120"/>
                      </a:lnTo>
                      <a:lnTo>
                        <a:pt x="41" y="117"/>
                      </a:lnTo>
                      <a:lnTo>
                        <a:pt x="24" y="108"/>
                      </a:lnTo>
                      <a:lnTo>
                        <a:pt x="11" y="95"/>
                      </a:lnTo>
                      <a:lnTo>
                        <a:pt x="2" y="79"/>
                      </a:lnTo>
                      <a:lnTo>
                        <a:pt x="0" y="60"/>
                      </a:lnTo>
                      <a:lnTo>
                        <a:pt x="2" y="42"/>
                      </a:lnTo>
                      <a:lnTo>
                        <a:pt x="11" y="25"/>
                      </a:lnTo>
                      <a:lnTo>
                        <a:pt x="24" y="12"/>
                      </a:lnTo>
                      <a:lnTo>
                        <a:pt x="41" y="3"/>
                      </a:lnTo>
                      <a:lnTo>
                        <a:pt x="6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79" name="Freeform 36">
                  <a:extLst>
                    <a:ext uri="{FF2B5EF4-FFF2-40B4-BE49-F238E27FC236}">
                      <a16:creationId xmlns:a16="http://schemas.microsoft.com/office/drawing/2014/main" id="{7EC35FFC-F1A0-43DB-9703-FC556066D455}"/>
                    </a:ext>
                  </a:extLst>
                </p:cNvPr>
                <p:cNvSpPr>
                  <a:spLocks/>
                </p:cNvSpPr>
                <p:nvPr/>
              </p:nvSpPr>
              <p:spPr bwMode="auto">
                <a:xfrm>
                  <a:off x="1512437" y="1656492"/>
                  <a:ext cx="107539" cy="72009"/>
                </a:xfrm>
                <a:custGeom>
                  <a:avLst/>
                  <a:gdLst>
                    <a:gd name="T0" fmla="*/ 490 w 543"/>
                    <a:gd name="T1" fmla="*/ 0 h 360"/>
                    <a:gd name="T2" fmla="*/ 505 w 543"/>
                    <a:gd name="T3" fmla="*/ 4 h 360"/>
                    <a:gd name="T4" fmla="*/ 519 w 543"/>
                    <a:gd name="T5" fmla="*/ 11 h 360"/>
                    <a:gd name="T6" fmla="*/ 531 w 543"/>
                    <a:gd name="T7" fmla="*/ 23 h 360"/>
                    <a:gd name="T8" fmla="*/ 539 w 543"/>
                    <a:gd name="T9" fmla="*/ 36 h 360"/>
                    <a:gd name="T10" fmla="*/ 543 w 543"/>
                    <a:gd name="T11" fmla="*/ 51 h 360"/>
                    <a:gd name="T12" fmla="*/ 543 w 543"/>
                    <a:gd name="T13" fmla="*/ 66 h 360"/>
                    <a:gd name="T14" fmla="*/ 540 w 543"/>
                    <a:gd name="T15" fmla="*/ 82 h 360"/>
                    <a:gd name="T16" fmla="*/ 532 w 543"/>
                    <a:gd name="T17" fmla="*/ 95 h 360"/>
                    <a:gd name="T18" fmla="*/ 521 w 543"/>
                    <a:gd name="T19" fmla="*/ 107 h 360"/>
                    <a:gd name="T20" fmla="*/ 219 w 543"/>
                    <a:gd name="T21" fmla="*/ 347 h 360"/>
                    <a:gd name="T22" fmla="*/ 207 w 543"/>
                    <a:gd name="T23" fmla="*/ 355 h 360"/>
                    <a:gd name="T24" fmla="*/ 194 w 543"/>
                    <a:gd name="T25" fmla="*/ 359 h 360"/>
                    <a:gd name="T26" fmla="*/ 181 w 543"/>
                    <a:gd name="T27" fmla="*/ 360 h 360"/>
                    <a:gd name="T28" fmla="*/ 166 w 543"/>
                    <a:gd name="T29" fmla="*/ 358 h 360"/>
                    <a:gd name="T30" fmla="*/ 151 w 543"/>
                    <a:gd name="T31" fmla="*/ 353 h 360"/>
                    <a:gd name="T32" fmla="*/ 138 w 543"/>
                    <a:gd name="T33" fmla="*/ 343 h 360"/>
                    <a:gd name="T34" fmla="*/ 17 w 543"/>
                    <a:gd name="T35" fmla="*/ 223 h 360"/>
                    <a:gd name="T36" fmla="*/ 7 w 543"/>
                    <a:gd name="T37" fmla="*/ 210 h 360"/>
                    <a:gd name="T38" fmla="*/ 1 w 543"/>
                    <a:gd name="T39" fmla="*/ 195 h 360"/>
                    <a:gd name="T40" fmla="*/ 0 w 543"/>
                    <a:gd name="T41" fmla="*/ 180 h 360"/>
                    <a:gd name="T42" fmla="*/ 1 w 543"/>
                    <a:gd name="T43" fmla="*/ 165 h 360"/>
                    <a:gd name="T44" fmla="*/ 7 w 543"/>
                    <a:gd name="T45" fmla="*/ 151 h 360"/>
                    <a:gd name="T46" fmla="*/ 17 w 543"/>
                    <a:gd name="T47" fmla="*/ 137 h 360"/>
                    <a:gd name="T48" fmla="*/ 30 w 543"/>
                    <a:gd name="T49" fmla="*/ 128 h 360"/>
                    <a:gd name="T50" fmla="*/ 45 w 543"/>
                    <a:gd name="T51" fmla="*/ 122 h 360"/>
                    <a:gd name="T52" fmla="*/ 60 w 543"/>
                    <a:gd name="T53" fmla="*/ 120 h 360"/>
                    <a:gd name="T54" fmla="*/ 76 w 543"/>
                    <a:gd name="T55" fmla="*/ 122 h 360"/>
                    <a:gd name="T56" fmla="*/ 90 w 543"/>
                    <a:gd name="T57" fmla="*/ 128 h 360"/>
                    <a:gd name="T58" fmla="*/ 103 w 543"/>
                    <a:gd name="T59" fmla="*/ 137 h 360"/>
                    <a:gd name="T60" fmla="*/ 186 w 543"/>
                    <a:gd name="T61" fmla="*/ 219 h 360"/>
                    <a:gd name="T62" fmla="*/ 446 w 543"/>
                    <a:gd name="T63" fmla="*/ 13 h 360"/>
                    <a:gd name="T64" fmla="*/ 460 w 543"/>
                    <a:gd name="T65" fmla="*/ 4 h 360"/>
                    <a:gd name="T66" fmla="*/ 475 w 543"/>
                    <a:gd name="T67" fmla="*/ 1 h 360"/>
                    <a:gd name="T68" fmla="*/ 490 w 543"/>
                    <a:gd name="T6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3" h="360">
                      <a:moveTo>
                        <a:pt x="490" y="0"/>
                      </a:moveTo>
                      <a:lnTo>
                        <a:pt x="505" y="4"/>
                      </a:lnTo>
                      <a:lnTo>
                        <a:pt x="519" y="11"/>
                      </a:lnTo>
                      <a:lnTo>
                        <a:pt x="531" y="23"/>
                      </a:lnTo>
                      <a:lnTo>
                        <a:pt x="539" y="36"/>
                      </a:lnTo>
                      <a:lnTo>
                        <a:pt x="543" y="51"/>
                      </a:lnTo>
                      <a:lnTo>
                        <a:pt x="543" y="66"/>
                      </a:lnTo>
                      <a:lnTo>
                        <a:pt x="540" y="82"/>
                      </a:lnTo>
                      <a:lnTo>
                        <a:pt x="532" y="95"/>
                      </a:lnTo>
                      <a:lnTo>
                        <a:pt x="521" y="107"/>
                      </a:lnTo>
                      <a:lnTo>
                        <a:pt x="219" y="347"/>
                      </a:lnTo>
                      <a:lnTo>
                        <a:pt x="207" y="355"/>
                      </a:lnTo>
                      <a:lnTo>
                        <a:pt x="194" y="359"/>
                      </a:lnTo>
                      <a:lnTo>
                        <a:pt x="181" y="360"/>
                      </a:lnTo>
                      <a:lnTo>
                        <a:pt x="166" y="358"/>
                      </a:lnTo>
                      <a:lnTo>
                        <a:pt x="151" y="353"/>
                      </a:lnTo>
                      <a:lnTo>
                        <a:pt x="138" y="343"/>
                      </a:lnTo>
                      <a:lnTo>
                        <a:pt x="17" y="223"/>
                      </a:lnTo>
                      <a:lnTo>
                        <a:pt x="7" y="210"/>
                      </a:lnTo>
                      <a:lnTo>
                        <a:pt x="1" y="195"/>
                      </a:lnTo>
                      <a:lnTo>
                        <a:pt x="0" y="180"/>
                      </a:lnTo>
                      <a:lnTo>
                        <a:pt x="1" y="165"/>
                      </a:lnTo>
                      <a:lnTo>
                        <a:pt x="7" y="151"/>
                      </a:lnTo>
                      <a:lnTo>
                        <a:pt x="17" y="137"/>
                      </a:lnTo>
                      <a:lnTo>
                        <a:pt x="30" y="128"/>
                      </a:lnTo>
                      <a:lnTo>
                        <a:pt x="45" y="122"/>
                      </a:lnTo>
                      <a:lnTo>
                        <a:pt x="60" y="120"/>
                      </a:lnTo>
                      <a:lnTo>
                        <a:pt x="76" y="122"/>
                      </a:lnTo>
                      <a:lnTo>
                        <a:pt x="90" y="128"/>
                      </a:lnTo>
                      <a:lnTo>
                        <a:pt x="103" y="137"/>
                      </a:lnTo>
                      <a:lnTo>
                        <a:pt x="186" y="219"/>
                      </a:lnTo>
                      <a:lnTo>
                        <a:pt x="446" y="13"/>
                      </a:lnTo>
                      <a:lnTo>
                        <a:pt x="460" y="4"/>
                      </a:lnTo>
                      <a:lnTo>
                        <a:pt x="475" y="1"/>
                      </a:lnTo>
                      <a:lnTo>
                        <a:pt x="49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80" name="Freeform 37">
                  <a:extLst>
                    <a:ext uri="{FF2B5EF4-FFF2-40B4-BE49-F238E27FC236}">
                      <a16:creationId xmlns:a16="http://schemas.microsoft.com/office/drawing/2014/main" id="{1BF0D653-CC1A-4AA6-8CE0-3CBE0C634934}"/>
                    </a:ext>
                  </a:extLst>
                </p:cNvPr>
                <p:cNvSpPr>
                  <a:spLocks/>
                </p:cNvSpPr>
                <p:nvPr/>
              </p:nvSpPr>
              <p:spPr bwMode="auto">
                <a:xfrm>
                  <a:off x="1631858" y="1824514"/>
                  <a:ext cx="215672" cy="24003"/>
                </a:xfrm>
                <a:custGeom>
                  <a:avLst/>
                  <a:gdLst>
                    <a:gd name="T0" fmla="*/ 60 w 1089"/>
                    <a:gd name="T1" fmla="*/ 0 h 120"/>
                    <a:gd name="T2" fmla="*/ 1029 w 1089"/>
                    <a:gd name="T3" fmla="*/ 0 h 120"/>
                    <a:gd name="T4" fmla="*/ 1047 w 1089"/>
                    <a:gd name="T5" fmla="*/ 3 h 120"/>
                    <a:gd name="T6" fmla="*/ 1064 w 1089"/>
                    <a:gd name="T7" fmla="*/ 12 h 120"/>
                    <a:gd name="T8" fmla="*/ 1077 w 1089"/>
                    <a:gd name="T9" fmla="*/ 25 h 120"/>
                    <a:gd name="T10" fmla="*/ 1086 w 1089"/>
                    <a:gd name="T11" fmla="*/ 42 h 120"/>
                    <a:gd name="T12" fmla="*/ 1089 w 1089"/>
                    <a:gd name="T13" fmla="*/ 60 h 120"/>
                    <a:gd name="T14" fmla="*/ 1086 w 1089"/>
                    <a:gd name="T15" fmla="*/ 79 h 120"/>
                    <a:gd name="T16" fmla="*/ 1077 w 1089"/>
                    <a:gd name="T17" fmla="*/ 95 h 120"/>
                    <a:gd name="T18" fmla="*/ 1064 w 1089"/>
                    <a:gd name="T19" fmla="*/ 108 h 120"/>
                    <a:gd name="T20" fmla="*/ 1047 w 1089"/>
                    <a:gd name="T21" fmla="*/ 117 h 120"/>
                    <a:gd name="T22" fmla="*/ 1029 w 1089"/>
                    <a:gd name="T23" fmla="*/ 120 h 120"/>
                    <a:gd name="T24" fmla="*/ 60 w 1089"/>
                    <a:gd name="T25" fmla="*/ 120 h 120"/>
                    <a:gd name="T26" fmla="*/ 41 w 1089"/>
                    <a:gd name="T27" fmla="*/ 117 h 120"/>
                    <a:gd name="T28" fmla="*/ 24 w 1089"/>
                    <a:gd name="T29" fmla="*/ 108 h 120"/>
                    <a:gd name="T30" fmla="*/ 11 w 1089"/>
                    <a:gd name="T31" fmla="*/ 95 h 120"/>
                    <a:gd name="T32" fmla="*/ 2 w 1089"/>
                    <a:gd name="T33" fmla="*/ 79 h 120"/>
                    <a:gd name="T34" fmla="*/ 0 w 1089"/>
                    <a:gd name="T35" fmla="*/ 60 h 120"/>
                    <a:gd name="T36" fmla="*/ 2 w 1089"/>
                    <a:gd name="T37" fmla="*/ 42 h 120"/>
                    <a:gd name="T38" fmla="*/ 11 w 1089"/>
                    <a:gd name="T39" fmla="*/ 25 h 120"/>
                    <a:gd name="T40" fmla="*/ 24 w 1089"/>
                    <a:gd name="T41" fmla="*/ 12 h 120"/>
                    <a:gd name="T42" fmla="*/ 41 w 1089"/>
                    <a:gd name="T43" fmla="*/ 3 h 120"/>
                    <a:gd name="T44" fmla="*/ 60 w 1089"/>
                    <a:gd name="T4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9" h="120">
                      <a:moveTo>
                        <a:pt x="60" y="0"/>
                      </a:moveTo>
                      <a:lnTo>
                        <a:pt x="1029" y="0"/>
                      </a:lnTo>
                      <a:lnTo>
                        <a:pt x="1047" y="3"/>
                      </a:lnTo>
                      <a:lnTo>
                        <a:pt x="1064" y="12"/>
                      </a:lnTo>
                      <a:lnTo>
                        <a:pt x="1077" y="25"/>
                      </a:lnTo>
                      <a:lnTo>
                        <a:pt x="1086" y="42"/>
                      </a:lnTo>
                      <a:lnTo>
                        <a:pt x="1089" y="60"/>
                      </a:lnTo>
                      <a:lnTo>
                        <a:pt x="1086" y="79"/>
                      </a:lnTo>
                      <a:lnTo>
                        <a:pt x="1077" y="95"/>
                      </a:lnTo>
                      <a:lnTo>
                        <a:pt x="1064" y="108"/>
                      </a:lnTo>
                      <a:lnTo>
                        <a:pt x="1047" y="117"/>
                      </a:lnTo>
                      <a:lnTo>
                        <a:pt x="1029" y="120"/>
                      </a:lnTo>
                      <a:lnTo>
                        <a:pt x="60" y="120"/>
                      </a:lnTo>
                      <a:lnTo>
                        <a:pt x="41" y="117"/>
                      </a:lnTo>
                      <a:lnTo>
                        <a:pt x="24" y="108"/>
                      </a:lnTo>
                      <a:lnTo>
                        <a:pt x="11" y="95"/>
                      </a:lnTo>
                      <a:lnTo>
                        <a:pt x="2" y="79"/>
                      </a:lnTo>
                      <a:lnTo>
                        <a:pt x="0" y="60"/>
                      </a:lnTo>
                      <a:lnTo>
                        <a:pt x="2" y="42"/>
                      </a:lnTo>
                      <a:lnTo>
                        <a:pt x="11" y="25"/>
                      </a:lnTo>
                      <a:lnTo>
                        <a:pt x="24" y="12"/>
                      </a:lnTo>
                      <a:lnTo>
                        <a:pt x="41" y="3"/>
                      </a:lnTo>
                      <a:lnTo>
                        <a:pt x="6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81" name="Freeform 38">
                  <a:extLst>
                    <a:ext uri="{FF2B5EF4-FFF2-40B4-BE49-F238E27FC236}">
                      <a16:creationId xmlns:a16="http://schemas.microsoft.com/office/drawing/2014/main" id="{124DBF76-BCE0-40D1-B570-952B95F227B0}"/>
                    </a:ext>
                  </a:extLst>
                </p:cNvPr>
                <p:cNvSpPr>
                  <a:spLocks/>
                </p:cNvSpPr>
                <p:nvPr/>
              </p:nvSpPr>
              <p:spPr bwMode="auto">
                <a:xfrm>
                  <a:off x="1512437" y="1788509"/>
                  <a:ext cx="107539" cy="72009"/>
                </a:xfrm>
                <a:custGeom>
                  <a:avLst/>
                  <a:gdLst>
                    <a:gd name="T0" fmla="*/ 490 w 543"/>
                    <a:gd name="T1" fmla="*/ 0 h 361"/>
                    <a:gd name="T2" fmla="*/ 505 w 543"/>
                    <a:gd name="T3" fmla="*/ 4 h 361"/>
                    <a:gd name="T4" fmla="*/ 519 w 543"/>
                    <a:gd name="T5" fmla="*/ 11 h 361"/>
                    <a:gd name="T6" fmla="*/ 531 w 543"/>
                    <a:gd name="T7" fmla="*/ 23 h 361"/>
                    <a:gd name="T8" fmla="*/ 539 w 543"/>
                    <a:gd name="T9" fmla="*/ 36 h 361"/>
                    <a:gd name="T10" fmla="*/ 543 w 543"/>
                    <a:gd name="T11" fmla="*/ 51 h 361"/>
                    <a:gd name="T12" fmla="*/ 543 w 543"/>
                    <a:gd name="T13" fmla="*/ 67 h 361"/>
                    <a:gd name="T14" fmla="*/ 540 w 543"/>
                    <a:gd name="T15" fmla="*/ 82 h 361"/>
                    <a:gd name="T16" fmla="*/ 532 w 543"/>
                    <a:gd name="T17" fmla="*/ 95 h 361"/>
                    <a:gd name="T18" fmla="*/ 521 w 543"/>
                    <a:gd name="T19" fmla="*/ 107 h 361"/>
                    <a:gd name="T20" fmla="*/ 219 w 543"/>
                    <a:gd name="T21" fmla="*/ 347 h 361"/>
                    <a:gd name="T22" fmla="*/ 207 w 543"/>
                    <a:gd name="T23" fmla="*/ 355 h 361"/>
                    <a:gd name="T24" fmla="*/ 194 w 543"/>
                    <a:gd name="T25" fmla="*/ 359 h 361"/>
                    <a:gd name="T26" fmla="*/ 181 w 543"/>
                    <a:gd name="T27" fmla="*/ 361 h 361"/>
                    <a:gd name="T28" fmla="*/ 166 w 543"/>
                    <a:gd name="T29" fmla="*/ 358 h 361"/>
                    <a:gd name="T30" fmla="*/ 151 w 543"/>
                    <a:gd name="T31" fmla="*/ 353 h 361"/>
                    <a:gd name="T32" fmla="*/ 138 w 543"/>
                    <a:gd name="T33" fmla="*/ 343 h 361"/>
                    <a:gd name="T34" fmla="*/ 17 w 543"/>
                    <a:gd name="T35" fmla="*/ 223 h 361"/>
                    <a:gd name="T36" fmla="*/ 7 w 543"/>
                    <a:gd name="T37" fmla="*/ 210 h 361"/>
                    <a:gd name="T38" fmla="*/ 1 w 543"/>
                    <a:gd name="T39" fmla="*/ 195 h 361"/>
                    <a:gd name="T40" fmla="*/ 0 w 543"/>
                    <a:gd name="T41" fmla="*/ 180 h 361"/>
                    <a:gd name="T42" fmla="*/ 1 w 543"/>
                    <a:gd name="T43" fmla="*/ 165 h 361"/>
                    <a:gd name="T44" fmla="*/ 7 w 543"/>
                    <a:gd name="T45" fmla="*/ 151 h 361"/>
                    <a:gd name="T46" fmla="*/ 17 w 543"/>
                    <a:gd name="T47" fmla="*/ 138 h 361"/>
                    <a:gd name="T48" fmla="*/ 30 w 543"/>
                    <a:gd name="T49" fmla="*/ 128 h 361"/>
                    <a:gd name="T50" fmla="*/ 45 w 543"/>
                    <a:gd name="T51" fmla="*/ 122 h 361"/>
                    <a:gd name="T52" fmla="*/ 60 w 543"/>
                    <a:gd name="T53" fmla="*/ 120 h 361"/>
                    <a:gd name="T54" fmla="*/ 76 w 543"/>
                    <a:gd name="T55" fmla="*/ 122 h 361"/>
                    <a:gd name="T56" fmla="*/ 90 w 543"/>
                    <a:gd name="T57" fmla="*/ 128 h 361"/>
                    <a:gd name="T58" fmla="*/ 103 w 543"/>
                    <a:gd name="T59" fmla="*/ 138 h 361"/>
                    <a:gd name="T60" fmla="*/ 186 w 543"/>
                    <a:gd name="T61" fmla="*/ 220 h 361"/>
                    <a:gd name="T62" fmla="*/ 446 w 543"/>
                    <a:gd name="T63" fmla="*/ 13 h 361"/>
                    <a:gd name="T64" fmla="*/ 460 w 543"/>
                    <a:gd name="T65" fmla="*/ 4 h 361"/>
                    <a:gd name="T66" fmla="*/ 475 w 543"/>
                    <a:gd name="T67" fmla="*/ 1 h 361"/>
                    <a:gd name="T68" fmla="*/ 490 w 543"/>
                    <a:gd name="T69"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3" h="361">
                      <a:moveTo>
                        <a:pt x="490" y="0"/>
                      </a:moveTo>
                      <a:lnTo>
                        <a:pt x="505" y="4"/>
                      </a:lnTo>
                      <a:lnTo>
                        <a:pt x="519" y="11"/>
                      </a:lnTo>
                      <a:lnTo>
                        <a:pt x="531" y="23"/>
                      </a:lnTo>
                      <a:lnTo>
                        <a:pt x="539" y="36"/>
                      </a:lnTo>
                      <a:lnTo>
                        <a:pt x="543" y="51"/>
                      </a:lnTo>
                      <a:lnTo>
                        <a:pt x="543" y="67"/>
                      </a:lnTo>
                      <a:lnTo>
                        <a:pt x="540" y="82"/>
                      </a:lnTo>
                      <a:lnTo>
                        <a:pt x="532" y="95"/>
                      </a:lnTo>
                      <a:lnTo>
                        <a:pt x="521" y="107"/>
                      </a:lnTo>
                      <a:lnTo>
                        <a:pt x="219" y="347"/>
                      </a:lnTo>
                      <a:lnTo>
                        <a:pt x="207" y="355"/>
                      </a:lnTo>
                      <a:lnTo>
                        <a:pt x="194" y="359"/>
                      </a:lnTo>
                      <a:lnTo>
                        <a:pt x="181" y="361"/>
                      </a:lnTo>
                      <a:lnTo>
                        <a:pt x="166" y="358"/>
                      </a:lnTo>
                      <a:lnTo>
                        <a:pt x="151" y="353"/>
                      </a:lnTo>
                      <a:lnTo>
                        <a:pt x="138" y="343"/>
                      </a:lnTo>
                      <a:lnTo>
                        <a:pt x="17" y="223"/>
                      </a:lnTo>
                      <a:lnTo>
                        <a:pt x="7" y="210"/>
                      </a:lnTo>
                      <a:lnTo>
                        <a:pt x="1" y="195"/>
                      </a:lnTo>
                      <a:lnTo>
                        <a:pt x="0" y="180"/>
                      </a:lnTo>
                      <a:lnTo>
                        <a:pt x="1" y="165"/>
                      </a:lnTo>
                      <a:lnTo>
                        <a:pt x="7" y="151"/>
                      </a:lnTo>
                      <a:lnTo>
                        <a:pt x="17" y="138"/>
                      </a:lnTo>
                      <a:lnTo>
                        <a:pt x="30" y="128"/>
                      </a:lnTo>
                      <a:lnTo>
                        <a:pt x="45" y="122"/>
                      </a:lnTo>
                      <a:lnTo>
                        <a:pt x="60" y="120"/>
                      </a:lnTo>
                      <a:lnTo>
                        <a:pt x="76" y="122"/>
                      </a:lnTo>
                      <a:lnTo>
                        <a:pt x="90" y="128"/>
                      </a:lnTo>
                      <a:lnTo>
                        <a:pt x="103" y="138"/>
                      </a:lnTo>
                      <a:lnTo>
                        <a:pt x="186" y="220"/>
                      </a:lnTo>
                      <a:lnTo>
                        <a:pt x="446" y="13"/>
                      </a:lnTo>
                      <a:lnTo>
                        <a:pt x="460" y="4"/>
                      </a:lnTo>
                      <a:lnTo>
                        <a:pt x="475" y="1"/>
                      </a:lnTo>
                      <a:lnTo>
                        <a:pt x="49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82" name="Freeform 39">
                  <a:extLst>
                    <a:ext uri="{FF2B5EF4-FFF2-40B4-BE49-F238E27FC236}">
                      <a16:creationId xmlns:a16="http://schemas.microsoft.com/office/drawing/2014/main" id="{2E18F5CE-4971-47E7-948E-14ABE5D27DAE}"/>
                    </a:ext>
                  </a:extLst>
                </p:cNvPr>
                <p:cNvSpPr>
                  <a:spLocks/>
                </p:cNvSpPr>
                <p:nvPr/>
              </p:nvSpPr>
              <p:spPr bwMode="auto">
                <a:xfrm>
                  <a:off x="1631858" y="1956529"/>
                  <a:ext cx="215672" cy="24604"/>
                </a:xfrm>
                <a:custGeom>
                  <a:avLst/>
                  <a:gdLst>
                    <a:gd name="T0" fmla="*/ 60 w 1089"/>
                    <a:gd name="T1" fmla="*/ 0 h 121"/>
                    <a:gd name="T2" fmla="*/ 1029 w 1089"/>
                    <a:gd name="T3" fmla="*/ 0 h 121"/>
                    <a:gd name="T4" fmla="*/ 1047 w 1089"/>
                    <a:gd name="T5" fmla="*/ 4 h 121"/>
                    <a:gd name="T6" fmla="*/ 1064 w 1089"/>
                    <a:gd name="T7" fmla="*/ 12 h 121"/>
                    <a:gd name="T8" fmla="*/ 1077 w 1089"/>
                    <a:gd name="T9" fmla="*/ 24 h 121"/>
                    <a:gd name="T10" fmla="*/ 1086 w 1089"/>
                    <a:gd name="T11" fmla="*/ 42 h 121"/>
                    <a:gd name="T12" fmla="*/ 1089 w 1089"/>
                    <a:gd name="T13" fmla="*/ 60 h 121"/>
                    <a:gd name="T14" fmla="*/ 1086 w 1089"/>
                    <a:gd name="T15" fmla="*/ 79 h 121"/>
                    <a:gd name="T16" fmla="*/ 1077 w 1089"/>
                    <a:gd name="T17" fmla="*/ 95 h 121"/>
                    <a:gd name="T18" fmla="*/ 1064 w 1089"/>
                    <a:gd name="T19" fmla="*/ 108 h 121"/>
                    <a:gd name="T20" fmla="*/ 1047 w 1089"/>
                    <a:gd name="T21" fmla="*/ 117 h 121"/>
                    <a:gd name="T22" fmla="*/ 1029 w 1089"/>
                    <a:gd name="T23" fmla="*/ 121 h 121"/>
                    <a:gd name="T24" fmla="*/ 60 w 1089"/>
                    <a:gd name="T25" fmla="*/ 121 h 121"/>
                    <a:gd name="T26" fmla="*/ 41 w 1089"/>
                    <a:gd name="T27" fmla="*/ 117 h 121"/>
                    <a:gd name="T28" fmla="*/ 24 w 1089"/>
                    <a:gd name="T29" fmla="*/ 108 h 121"/>
                    <a:gd name="T30" fmla="*/ 11 w 1089"/>
                    <a:gd name="T31" fmla="*/ 95 h 121"/>
                    <a:gd name="T32" fmla="*/ 2 w 1089"/>
                    <a:gd name="T33" fmla="*/ 79 h 121"/>
                    <a:gd name="T34" fmla="*/ 0 w 1089"/>
                    <a:gd name="T35" fmla="*/ 60 h 121"/>
                    <a:gd name="T36" fmla="*/ 2 w 1089"/>
                    <a:gd name="T37" fmla="*/ 42 h 121"/>
                    <a:gd name="T38" fmla="*/ 11 w 1089"/>
                    <a:gd name="T39" fmla="*/ 24 h 121"/>
                    <a:gd name="T40" fmla="*/ 24 w 1089"/>
                    <a:gd name="T41" fmla="*/ 12 h 121"/>
                    <a:gd name="T42" fmla="*/ 41 w 1089"/>
                    <a:gd name="T43" fmla="*/ 4 h 121"/>
                    <a:gd name="T44" fmla="*/ 60 w 1089"/>
                    <a:gd name="T45"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9" h="121">
                      <a:moveTo>
                        <a:pt x="60" y="0"/>
                      </a:moveTo>
                      <a:lnTo>
                        <a:pt x="1029" y="0"/>
                      </a:lnTo>
                      <a:lnTo>
                        <a:pt x="1047" y="4"/>
                      </a:lnTo>
                      <a:lnTo>
                        <a:pt x="1064" y="12"/>
                      </a:lnTo>
                      <a:lnTo>
                        <a:pt x="1077" y="24"/>
                      </a:lnTo>
                      <a:lnTo>
                        <a:pt x="1086" y="42"/>
                      </a:lnTo>
                      <a:lnTo>
                        <a:pt x="1089" y="60"/>
                      </a:lnTo>
                      <a:lnTo>
                        <a:pt x="1086" y="79"/>
                      </a:lnTo>
                      <a:lnTo>
                        <a:pt x="1077" y="95"/>
                      </a:lnTo>
                      <a:lnTo>
                        <a:pt x="1064" y="108"/>
                      </a:lnTo>
                      <a:lnTo>
                        <a:pt x="1047" y="117"/>
                      </a:lnTo>
                      <a:lnTo>
                        <a:pt x="1029" y="121"/>
                      </a:lnTo>
                      <a:lnTo>
                        <a:pt x="60" y="121"/>
                      </a:lnTo>
                      <a:lnTo>
                        <a:pt x="41" y="117"/>
                      </a:lnTo>
                      <a:lnTo>
                        <a:pt x="24" y="108"/>
                      </a:lnTo>
                      <a:lnTo>
                        <a:pt x="11" y="95"/>
                      </a:lnTo>
                      <a:lnTo>
                        <a:pt x="2" y="79"/>
                      </a:lnTo>
                      <a:lnTo>
                        <a:pt x="0" y="60"/>
                      </a:lnTo>
                      <a:lnTo>
                        <a:pt x="2" y="42"/>
                      </a:lnTo>
                      <a:lnTo>
                        <a:pt x="11" y="24"/>
                      </a:lnTo>
                      <a:lnTo>
                        <a:pt x="24" y="12"/>
                      </a:lnTo>
                      <a:lnTo>
                        <a:pt x="41" y="4"/>
                      </a:lnTo>
                      <a:lnTo>
                        <a:pt x="6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sp>
              <p:nvSpPr>
                <p:cNvPr id="83" name="Freeform 40">
                  <a:extLst>
                    <a:ext uri="{FF2B5EF4-FFF2-40B4-BE49-F238E27FC236}">
                      <a16:creationId xmlns:a16="http://schemas.microsoft.com/office/drawing/2014/main" id="{7CEC8A65-3978-49C1-96D4-DA999273E3FD}"/>
                    </a:ext>
                  </a:extLst>
                </p:cNvPr>
                <p:cNvSpPr>
                  <a:spLocks/>
                </p:cNvSpPr>
                <p:nvPr/>
              </p:nvSpPr>
              <p:spPr bwMode="auto">
                <a:xfrm>
                  <a:off x="1512437" y="1920526"/>
                  <a:ext cx="107539" cy="72609"/>
                </a:xfrm>
                <a:custGeom>
                  <a:avLst/>
                  <a:gdLst>
                    <a:gd name="T0" fmla="*/ 490 w 543"/>
                    <a:gd name="T1" fmla="*/ 0 h 361"/>
                    <a:gd name="T2" fmla="*/ 505 w 543"/>
                    <a:gd name="T3" fmla="*/ 4 h 361"/>
                    <a:gd name="T4" fmla="*/ 519 w 543"/>
                    <a:gd name="T5" fmla="*/ 11 h 361"/>
                    <a:gd name="T6" fmla="*/ 531 w 543"/>
                    <a:gd name="T7" fmla="*/ 23 h 361"/>
                    <a:gd name="T8" fmla="*/ 539 w 543"/>
                    <a:gd name="T9" fmla="*/ 36 h 361"/>
                    <a:gd name="T10" fmla="*/ 543 w 543"/>
                    <a:gd name="T11" fmla="*/ 51 h 361"/>
                    <a:gd name="T12" fmla="*/ 543 w 543"/>
                    <a:gd name="T13" fmla="*/ 67 h 361"/>
                    <a:gd name="T14" fmla="*/ 540 w 543"/>
                    <a:gd name="T15" fmla="*/ 82 h 361"/>
                    <a:gd name="T16" fmla="*/ 532 w 543"/>
                    <a:gd name="T17" fmla="*/ 95 h 361"/>
                    <a:gd name="T18" fmla="*/ 521 w 543"/>
                    <a:gd name="T19" fmla="*/ 107 h 361"/>
                    <a:gd name="T20" fmla="*/ 219 w 543"/>
                    <a:gd name="T21" fmla="*/ 347 h 361"/>
                    <a:gd name="T22" fmla="*/ 207 w 543"/>
                    <a:gd name="T23" fmla="*/ 355 h 361"/>
                    <a:gd name="T24" fmla="*/ 194 w 543"/>
                    <a:gd name="T25" fmla="*/ 360 h 361"/>
                    <a:gd name="T26" fmla="*/ 181 w 543"/>
                    <a:gd name="T27" fmla="*/ 361 h 361"/>
                    <a:gd name="T28" fmla="*/ 166 w 543"/>
                    <a:gd name="T29" fmla="*/ 358 h 361"/>
                    <a:gd name="T30" fmla="*/ 151 w 543"/>
                    <a:gd name="T31" fmla="*/ 353 h 361"/>
                    <a:gd name="T32" fmla="*/ 138 w 543"/>
                    <a:gd name="T33" fmla="*/ 343 h 361"/>
                    <a:gd name="T34" fmla="*/ 17 w 543"/>
                    <a:gd name="T35" fmla="*/ 223 h 361"/>
                    <a:gd name="T36" fmla="*/ 7 w 543"/>
                    <a:gd name="T37" fmla="*/ 210 h 361"/>
                    <a:gd name="T38" fmla="*/ 1 w 543"/>
                    <a:gd name="T39" fmla="*/ 196 h 361"/>
                    <a:gd name="T40" fmla="*/ 0 w 543"/>
                    <a:gd name="T41" fmla="*/ 180 h 361"/>
                    <a:gd name="T42" fmla="*/ 1 w 543"/>
                    <a:gd name="T43" fmla="*/ 165 h 361"/>
                    <a:gd name="T44" fmla="*/ 7 w 543"/>
                    <a:gd name="T45" fmla="*/ 151 h 361"/>
                    <a:gd name="T46" fmla="*/ 17 w 543"/>
                    <a:gd name="T47" fmla="*/ 138 h 361"/>
                    <a:gd name="T48" fmla="*/ 30 w 543"/>
                    <a:gd name="T49" fmla="*/ 128 h 361"/>
                    <a:gd name="T50" fmla="*/ 45 w 543"/>
                    <a:gd name="T51" fmla="*/ 122 h 361"/>
                    <a:gd name="T52" fmla="*/ 60 w 543"/>
                    <a:gd name="T53" fmla="*/ 120 h 361"/>
                    <a:gd name="T54" fmla="*/ 76 w 543"/>
                    <a:gd name="T55" fmla="*/ 122 h 361"/>
                    <a:gd name="T56" fmla="*/ 90 w 543"/>
                    <a:gd name="T57" fmla="*/ 128 h 361"/>
                    <a:gd name="T58" fmla="*/ 103 w 543"/>
                    <a:gd name="T59" fmla="*/ 138 h 361"/>
                    <a:gd name="T60" fmla="*/ 186 w 543"/>
                    <a:gd name="T61" fmla="*/ 220 h 361"/>
                    <a:gd name="T62" fmla="*/ 446 w 543"/>
                    <a:gd name="T63" fmla="*/ 13 h 361"/>
                    <a:gd name="T64" fmla="*/ 460 w 543"/>
                    <a:gd name="T65" fmla="*/ 4 h 361"/>
                    <a:gd name="T66" fmla="*/ 475 w 543"/>
                    <a:gd name="T67" fmla="*/ 1 h 361"/>
                    <a:gd name="T68" fmla="*/ 490 w 543"/>
                    <a:gd name="T69"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3" h="361">
                      <a:moveTo>
                        <a:pt x="490" y="0"/>
                      </a:moveTo>
                      <a:lnTo>
                        <a:pt x="505" y="4"/>
                      </a:lnTo>
                      <a:lnTo>
                        <a:pt x="519" y="11"/>
                      </a:lnTo>
                      <a:lnTo>
                        <a:pt x="531" y="23"/>
                      </a:lnTo>
                      <a:lnTo>
                        <a:pt x="539" y="36"/>
                      </a:lnTo>
                      <a:lnTo>
                        <a:pt x="543" y="51"/>
                      </a:lnTo>
                      <a:lnTo>
                        <a:pt x="543" y="67"/>
                      </a:lnTo>
                      <a:lnTo>
                        <a:pt x="540" y="82"/>
                      </a:lnTo>
                      <a:lnTo>
                        <a:pt x="532" y="95"/>
                      </a:lnTo>
                      <a:lnTo>
                        <a:pt x="521" y="107"/>
                      </a:lnTo>
                      <a:lnTo>
                        <a:pt x="219" y="347"/>
                      </a:lnTo>
                      <a:lnTo>
                        <a:pt x="207" y="355"/>
                      </a:lnTo>
                      <a:lnTo>
                        <a:pt x="194" y="360"/>
                      </a:lnTo>
                      <a:lnTo>
                        <a:pt x="181" y="361"/>
                      </a:lnTo>
                      <a:lnTo>
                        <a:pt x="166" y="358"/>
                      </a:lnTo>
                      <a:lnTo>
                        <a:pt x="151" y="353"/>
                      </a:lnTo>
                      <a:lnTo>
                        <a:pt x="138" y="343"/>
                      </a:lnTo>
                      <a:lnTo>
                        <a:pt x="17" y="223"/>
                      </a:lnTo>
                      <a:lnTo>
                        <a:pt x="7" y="210"/>
                      </a:lnTo>
                      <a:lnTo>
                        <a:pt x="1" y="196"/>
                      </a:lnTo>
                      <a:lnTo>
                        <a:pt x="0" y="180"/>
                      </a:lnTo>
                      <a:lnTo>
                        <a:pt x="1" y="165"/>
                      </a:lnTo>
                      <a:lnTo>
                        <a:pt x="7" y="151"/>
                      </a:lnTo>
                      <a:lnTo>
                        <a:pt x="17" y="138"/>
                      </a:lnTo>
                      <a:lnTo>
                        <a:pt x="30" y="128"/>
                      </a:lnTo>
                      <a:lnTo>
                        <a:pt x="45" y="122"/>
                      </a:lnTo>
                      <a:lnTo>
                        <a:pt x="60" y="120"/>
                      </a:lnTo>
                      <a:lnTo>
                        <a:pt x="76" y="122"/>
                      </a:lnTo>
                      <a:lnTo>
                        <a:pt x="90" y="128"/>
                      </a:lnTo>
                      <a:lnTo>
                        <a:pt x="103" y="138"/>
                      </a:lnTo>
                      <a:lnTo>
                        <a:pt x="186" y="220"/>
                      </a:lnTo>
                      <a:lnTo>
                        <a:pt x="446" y="13"/>
                      </a:lnTo>
                      <a:lnTo>
                        <a:pt x="460" y="4"/>
                      </a:lnTo>
                      <a:lnTo>
                        <a:pt x="475" y="1"/>
                      </a:lnTo>
                      <a:lnTo>
                        <a:pt x="490" y="0"/>
                      </a:lnTo>
                      <a:close/>
                    </a:path>
                  </a:pathLst>
                </a:custGeom>
                <a:grpFill/>
                <a:ln w="0">
                  <a:solidFill>
                    <a:schemeClr val="bg1"/>
                  </a:solidFill>
                  <a:prstDash val="solid"/>
                  <a:round/>
                  <a:headEnd/>
                  <a:tailEnd/>
                </a:ln>
              </p:spPr>
              <p:txBody>
                <a:bodyPr vert="horz" wrap="square" lIns="39536" tIns="19768" rIns="39536" bIns="19768" numCol="1" anchor="t" anchorCtr="0" compatLnSpc="1">
                  <a:prstTxWarp prst="textNoShape">
                    <a:avLst/>
                  </a:prstTxWarp>
                </a:bodyPr>
                <a:lstStyle/>
                <a:p>
                  <a:pPr algn="ctr"/>
                  <a:endParaRPr lang="en-US" sz="1000">
                    <a:solidFill>
                      <a:srgbClr val="FF0000"/>
                    </a:solidFill>
                    <a:latin typeface="+mj-lt"/>
                  </a:endParaRPr>
                </a:p>
              </p:txBody>
            </p:sp>
          </p:grpSp>
        </p:grpSp>
        <p:sp>
          <p:nvSpPr>
            <p:cNvPr id="99" name="CustomShape 24">
              <a:extLst>
                <a:ext uri="{FF2B5EF4-FFF2-40B4-BE49-F238E27FC236}">
                  <a16:creationId xmlns:a16="http://schemas.microsoft.com/office/drawing/2014/main" id="{316E20C3-152C-4F5F-81BE-E881CC7A000F}"/>
                </a:ext>
              </a:extLst>
            </p:cNvPr>
            <p:cNvSpPr>
              <a:spLocks/>
            </p:cNvSpPr>
            <p:nvPr/>
          </p:nvSpPr>
          <p:spPr>
            <a:xfrm>
              <a:off x="719042" y="3876633"/>
              <a:ext cx="1695791" cy="1477328"/>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en-US" sz="1600" spc="-1" dirty="0">
                  <a:solidFill>
                    <a:srgbClr val="4D4D4D"/>
                  </a:solidFill>
                  <a:uFill>
                    <a:solidFill>
                      <a:srgbClr val="FFFFFF"/>
                    </a:solidFill>
                  </a:uFill>
                  <a:latin typeface="Arial"/>
                  <a:ea typeface="Arial Unicode MS"/>
                </a:rPr>
                <a:t>From the user journey, identify 3-5 </a:t>
              </a:r>
              <a:r>
                <a:rPr lang="en-US" sz="1600" b="1" spc="-1" dirty="0">
                  <a:solidFill>
                    <a:schemeClr val="tx2"/>
                  </a:solidFill>
                  <a:uFill>
                    <a:solidFill>
                      <a:srgbClr val="FFFFFF"/>
                    </a:solidFill>
                  </a:uFill>
                  <a:latin typeface="Arial"/>
                  <a:ea typeface="Arial Unicode MS"/>
                </a:rPr>
                <a:t>signature moments </a:t>
              </a:r>
              <a:r>
                <a:rPr lang="en-US" sz="1600" spc="-1" dirty="0">
                  <a:solidFill>
                    <a:srgbClr val="4D4D4D"/>
                  </a:solidFill>
                  <a:uFill>
                    <a:solidFill>
                      <a:srgbClr val="FFFFFF"/>
                    </a:solidFill>
                  </a:uFill>
                  <a:latin typeface="Arial"/>
                  <a:ea typeface="Arial Unicode MS"/>
                </a:rPr>
                <a:t>that should be prioritized</a:t>
              </a:r>
              <a:endParaRPr lang="en-US" sz="1600" spc="-1" dirty="0">
                <a:solidFill>
                  <a:srgbClr val="000000"/>
                </a:solidFill>
                <a:uFill>
                  <a:solidFill>
                    <a:srgbClr val="FFFFFF"/>
                  </a:solidFill>
                </a:uFill>
                <a:latin typeface="Arial"/>
              </a:endParaRPr>
            </a:p>
          </p:txBody>
        </p:sp>
        <p:sp>
          <p:nvSpPr>
            <p:cNvPr id="103" name="CustomShape 25">
              <a:extLst>
                <a:ext uri="{FF2B5EF4-FFF2-40B4-BE49-F238E27FC236}">
                  <a16:creationId xmlns:a16="http://schemas.microsoft.com/office/drawing/2014/main" id="{C1D41488-3427-401F-BC79-BC911F4FD035}"/>
                </a:ext>
              </a:extLst>
            </p:cNvPr>
            <p:cNvSpPr>
              <a:spLocks/>
            </p:cNvSpPr>
            <p:nvPr/>
          </p:nvSpPr>
          <p:spPr>
            <a:xfrm>
              <a:off x="770337" y="1889605"/>
              <a:ext cx="1593200" cy="738664"/>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nchor="b">
              <a:spAutoFit/>
            </a:bodyPr>
            <a:lstStyle/>
            <a:p>
              <a:pPr algn="ctr">
                <a:lnSpc>
                  <a:spcPct val="100000"/>
                </a:lnSpc>
              </a:pPr>
              <a:r>
                <a:rPr lang="en-US" sz="1600" b="1" spc="-1" dirty="0">
                  <a:solidFill>
                    <a:schemeClr val="tx2"/>
                  </a:solidFill>
                  <a:uFill>
                    <a:solidFill>
                      <a:srgbClr val="FFFFFF"/>
                    </a:solidFill>
                  </a:uFill>
                  <a:latin typeface="Arial"/>
                  <a:ea typeface="Arial Unicode MS"/>
                </a:rPr>
                <a:t>Prioritize signature moments</a:t>
              </a:r>
              <a:endParaRPr lang="en-US" sz="1600" spc="-1" dirty="0">
                <a:solidFill>
                  <a:schemeClr val="tx2"/>
                </a:solidFill>
                <a:uFill>
                  <a:solidFill>
                    <a:srgbClr val="FFFFFF"/>
                  </a:solidFill>
                </a:uFill>
                <a:latin typeface="Arial"/>
              </a:endParaRPr>
            </a:p>
          </p:txBody>
        </p:sp>
        <p:grpSp>
          <p:nvGrpSpPr>
            <p:cNvPr id="6" name="Group 5">
              <a:extLst>
                <a:ext uri="{FF2B5EF4-FFF2-40B4-BE49-F238E27FC236}">
                  <a16:creationId xmlns:a16="http://schemas.microsoft.com/office/drawing/2014/main" id="{78D6A30E-2504-429F-8ED5-B31038541B87}"/>
                </a:ext>
              </a:extLst>
            </p:cNvPr>
            <p:cNvGrpSpPr/>
            <p:nvPr/>
          </p:nvGrpSpPr>
          <p:grpSpPr>
            <a:xfrm>
              <a:off x="2953471" y="2738829"/>
              <a:ext cx="1030565" cy="1027146"/>
              <a:chOff x="5355263" y="2979395"/>
              <a:chExt cx="1030565" cy="1027146"/>
            </a:xfrm>
          </p:grpSpPr>
          <p:sp>
            <p:nvSpPr>
              <p:cNvPr id="84" name="Oval 83">
                <a:extLst>
                  <a:ext uri="{FF2B5EF4-FFF2-40B4-BE49-F238E27FC236}">
                    <a16:creationId xmlns:a16="http://schemas.microsoft.com/office/drawing/2014/main" id="{11B9E74C-EEB3-47A1-87E9-46C50D6AA43E}"/>
                  </a:ext>
                </a:extLst>
              </p:cNvPr>
              <p:cNvSpPr/>
              <p:nvPr/>
            </p:nvSpPr>
            <p:spPr bwMode="auto">
              <a:xfrm>
                <a:off x="5355263" y="2979395"/>
                <a:ext cx="1030565" cy="1027146"/>
              </a:xfrm>
              <a:prstGeom prst="ellipse">
                <a:avLst/>
              </a:prstGeom>
              <a:solidFill>
                <a:schemeClr val="accent1"/>
              </a:solidFill>
              <a:ln w="28575">
                <a:solidFill>
                  <a:schemeClr val="bg1"/>
                </a:solidFill>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3439" numCol="1" spcCol="0" rtlCol="0" fromWordArt="0" anchor="b" anchorCtr="0" forceAA="0" compatLnSpc="1">
                <a:prstTxWarp prst="textNoShape">
                  <a:avLst/>
                </a:prstTxWarp>
                <a:noAutofit/>
              </a:bodyPr>
              <a:lstStyle/>
              <a:p>
                <a:pPr algn="ctr">
                  <a:buClr>
                    <a:schemeClr val="bg2"/>
                  </a:buClr>
                </a:pPr>
                <a:endParaRPr lang="en-US" sz="2000" dirty="0">
                  <a:solidFill>
                    <a:schemeClr val="lt1"/>
                  </a:solidFill>
                </a:endParaRPr>
              </a:p>
            </p:txBody>
          </p:sp>
          <p:grpSp>
            <p:nvGrpSpPr>
              <p:cNvPr id="85" name="Group 84">
                <a:extLst>
                  <a:ext uri="{FF2B5EF4-FFF2-40B4-BE49-F238E27FC236}">
                    <a16:creationId xmlns:a16="http://schemas.microsoft.com/office/drawing/2014/main" id="{07118456-CC19-4E09-A568-66AA41328F16}"/>
                  </a:ext>
                </a:extLst>
              </p:cNvPr>
              <p:cNvGrpSpPr/>
              <p:nvPr/>
            </p:nvGrpSpPr>
            <p:grpSpPr>
              <a:xfrm>
                <a:off x="5502543" y="3117998"/>
                <a:ext cx="736007" cy="749939"/>
                <a:chOff x="-1020763" y="4608513"/>
                <a:chExt cx="1385889" cy="1384299"/>
              </a:xfrm>
              <a:solidFill>
                <a:schemeClr val="bg1"/>
              </a:solidFill>
            </p:grpSpPr>
            <p:sp>
              <p:nvSpPr>
                <p:cNvPr id="86" name="Freeform 5">
                  <a:extLst>
                    <a:ext uri="{FF2B5EF4-FFF2-40B4-BE49-F238E27FC236}">
                      <a16:creationId xmlns:a16="http://schemas.microsoft.com/office/drawing/2014/main" id="{9ACC2EE4-F671-4642-B90B-3290C3DAD677}"/>
                    </a:ext>
                  </a:extLst>
                </p:cNvPr>
                <p:cNvSpPr>
                  <a:spLocks noEditPoints="1"/>
                </p:cNvSpPr>
                <p:nvPr/>
              </p:nvSpPr>
              <p:spPr bwMode="auto">
                <a:xfrm>
                  <a:off x="-1020763" y="4608513"/>
                  <a:ext cx="1385889" cy="1384299"/>
                </a:xfrm>
                <a:custGeom>
                  <a:avLst/>
                  <a:gdLst>
                    <a:gd name="T0" fmla="*/ 785 w 802"/>
                    <a:gd name="T1" fmla="*/ 383 h 802"/>
                    <a:gd name="T2" fmla="*/ 708 w 802"/>
                    <a:gd name="T3" fmla="*/ 383 h 802"/>
                    <a:gd name="T4" fmla="*/ 417 w 802"/>
                    <a:gd name="T5" fmla="*/ 95 h 802"/>
                    <a:gd name="T6" fmla="*/ 417 w 802"/>
                    <a:gd name="T7" fmla="*/ 17 h 802"/>
                    <a:gd name="T8" fmla="*/ 400 w 802"/>
                    <a:gd name="T9" fmla="*/ 0 h 802"/>
                    <a:gd name="T10" fmla="*/ 383 w 802"/>
                    <a:gd name="T11" fmla="*/ 17 h 802"/>
                    <a:gd name="T12" fmla="*/ 383 w 802"/>
                    <a:gd name="T13" fmla="*/ 95 h 802"/>
                    <a:gd name="T14" fmla="*/ 95 w 802"/>
                    <a:gd name="T15" fmla="*/ 384 h 802"/>
                    <a:gd name="T16" fmla="*/ 17 w 802"/>
                    <a:gd name="T17" fmla="*/ 384 h 802"/>
                    <a:gd name="T18" fmla="*/ 0 w 802"/>
                    <a:gd name="T19" fmla="*/ 401 h 802"/>
                    <a:gd name="T20" fmla="*/ 17 w 802"/>
                    <a:gd name="T21" fmla="*/ 418 h 802"/>
                    <a:gd name="T22" fmla="*/ 95 w 802"/>
                    <a:gd name="T23" fmla="*/ 418 h 802"/>
                    <a:gd name="T24" fmla="*/ 384 w 802"/>
                    <a:gd name="T25" fmla="*/ 707 h 802"/>
                    <a:gd name="T26" fmla="*/ 384 w 802"/>
                    <a:gd name="T27" fmla="*/ 785 h 802"/>
                    <a:gd name="T28" fmla="*/ 401 w 802"/>
                    <a:gd name="T29" fmla="*/ 802 h 802"/>
                    <a:gd name="T30" fmla="*/ 418 w 802"/>
                    <a:gd name="T31" fmla="*/ 785 h 802"/>
                    <a:gd name="T32" fmla="*/ 418 w 802"/>
                    <a:gd name="T33" fmla="*/ 707 h 802"/>
                    <a:gd name="T34" fmla="*/ 708 w 802"/>
                    <a:gd name="T35" fmla="*/ 417 h 802"/>
                    <a:gd name="T36" fmla="*/ 785 w 802"/>
                    <a:gd name="T37" fmla="*/ 417 h 802"/>
                    <a:gd name="T38" fmla="*/ 802 w 802"/>
                    <a:gd name="T39" fmla="*/ 400 h 802"/>
                    <a:gd name="T40" fmla="*/ 785 w 802"/>
                    <a:gd name="T41" fmla="*/ 383 h 802"/>
                    <a:gd name="T42" fmla="*/ 418 w 802"/>
                    <a:gd name="T43" fmla="*/ 673 h 802"/>
                    <a:gd name="T44" fmla="*/ 418 w 802"/>
                    <a:gd name="T45" fmla="*/ 603 h 802"/>
                    <a:gd name="T46" fmla="*/ 401 w 802"/>
                    <a:gd name="T47" fmla="*/ 586 h 802"/>
                    <a:gd name="T48" fmla="*/ 384 w 802"/>
                    <a:gd name="T49" fmla="*/ 603 h 802"/>
                    <a:gd name="T50" fmla="*/ 384 w 802"/>
                    <a:gd name="T51" fmla="*/ 673 h 802"/>
                    <a:gd name="T52" fmla="*/ 129 w 802"/>
                    <a:gd name="T53" fmla="*/ 418 h 802"/>
                    <a:gd name="T54" fmla="*/ 199 w 802"/>
                    <a:gd name="T55" fmla="*/ 418 h 802"/>
                    <a:gd name="T56" fmla="*/ 216 w 802"/>
                    <a:gd name="T57" fmla="*/ 401 h 802"/>
                    <a:gd name="T58" fmla="*/ 199 w 802"/>
                    <a:gd name="T59" fmla="*/ 384 h 802"/>
                    <a:gd name="T60" fmla="*/ 129 w 802"/>
                    <a:gd name="T61" fmla="*/ 384 h 802"/>
                    <a:gd name="T62" fmla="*/ 383 w 802"/>
                    <a:gd name="T63" fmla="*/ 129 h 802"/>
                    <a:gd name="T64" fmla="*/ 383 w 802"/>
                    <a:gd name="T65" fmla="*/ 199 h 802"/>
                    <a:gd name="T66" fmla="*/ 400 w 802"/>
                    <a:gd name="T67" fmla="*/ 216 h 802"/>
                    <a:gd name="T68" fmla="*/ 417 w 802"/>
                    <a:gd name="T69" fmla="*/ 199 h 802"/>
                    <a:gd name="T70" fmla="*/ 417 w 802"/>
                    <a:gd name="T71" fmla="*/ 129 h 802"/>
                    <a:gd name="T72" fmla="*/ 673 w 802"/>
                    <a:gd name="T73" fmla="*/ 383 h 802"/>
                    <a:gd name="T74" fmla="*/ 603 w 802"/>
                    <a:gd name="T75" fmla="*/ 383 h 802"/>
                    <a:gd name="T76" fmla="*/ 586 w 802"/>
                    <a:gd name="T77" fmla="*/ 400 h 802"/>
                    <a:gd name="T78" fmla="*/ 603 w 802"/>
                    <a:gd name="T79" fmla="*/ 417 h 802"/>
                    <a:gd name="T80" fmla="*/ 674 w 802"/>
                    <a:gd name="T81" fmla="*/ 417 h 802"/>
                    <a:gd name="T82" fmla="*/ 418 w 802"/>
                    <a:gd name="T83" fmla="*/ 673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2" h="802">
                      <a:moveTo>
                        <a:pt x="785" y="383"/>
                      </a:moveTo>
                      <a:cubicBezTo>
                        <a:pt x="708" y="383"/>
                        <a:pt x="708" y="383"/>
                        <a:pt x="708" y="383"/>
                      </a:cubicBezTo>
                      <a:cubicBezTo>
                        <a:pt x="698" y="227"/>
                        <a:pt x="573" y="102"/>
                        <a:pt x="417" y="95"/>
                      </a:cubicBezTo>
                      <a:cubicBezTo>
                        <a:pt x="417" y="17"/>
                        <a:pt x="417" y="17"/>
                        <a:pt x="417" y="17"/>
                      </a:cubicBezTo>
                      <a:cubicBezTo>
                        <a:pt x="417" y="8"/>
                        <a:pt x="409" y="0"/>
                        <a:pt x="400" y="0"/>
                      </a:cubicBezTo>
                      <a:cubicBezTo>
                        <a:pt x="390" y="0"/>
                        <a:pt x="383" y="8"/>
                        <a:pt x="383" y="17"/>
                      </a:cubicBezTo>
                      <a:cubicBezTo>
                        <a:pt x="383" y="95"/>
                        <a:pt x="383" y="95"/>
                        <a:pt x="383" y="95"/>
                      </a:cubicBezTo>
                      <a:cubicBezTo>
                        <a:pt x="228" y="104"/>
                        <a:pt x="103" y="229"/>
                        <a:pt x="95" y="384"/>
                      </a:cubicBezTo>
                      <a:cubicBezTo>
                        <a:pt x="17" y="384"/>
                        <a:pt x="17" y="384"/>
                        <a:pt x="17" y="384"/>
                      </a:cubicBezTo>
                      <a:cubicBezTo>
                        <a:pt x="8" y="384"/>
                        <a:pt x="0" y="392"/>
                        <a:pt x="0" y="401"/>
                      </a:cubicBezTo>
                      <a:cubicBezTo>
                        <a:pt x="0" y="410"/>
                        <a:pt x="8" y="418"/>
                        <a:pt x="17" y="418"/>
                      </a:cubicBezTo>
                      <a:cubicBezTo>
                        <a:pt x="95" y="418"/>
                        <a:pt x="95" y="418"/>
                        <a:pt x="95" y="418"/>
                      </a:cubicBezTo>
                      <a:cubicBezTo>
                        <a:pt x="103" y="574"/>
                        <a:pt x="228" y="699"/>
                        <a:pt x="384" y="707"/>
                      </a:cubicBezTo>
                      <a:cubicBezTo>
                        <a:pt x="384" y="785"/>
                        <a:pt x="384" y="785"/>
                        <a:pt x="384" y="785"/>
                      </a:cubicBezTo>
                      <a:cubicBezTo>
                        <a:pt x="384" y="794"/>
                        <a:pt x="391" y="802"/>
                        <a:pt x="401" y="802"/>
                      </a:cubicBezTo>
                      <a:cubicBezTo>
                        <a:pt x="410" y="802"/>
                        <a:pt x="418" y="794"/>
                        <a:pt x="418" y="785"/>
                      </a:cubicBezTo>
                      <a:cubicBezTo>
                        <a:pt x="418" y="707"/>
                        <a:pt x="418" y="707"/>
                        <a:pt x="418" y="707"/>
                      </a:cubicBezTo>
                      <a:cubicBezTo>
                        <a:pt x="574" y="699"/>
                        <a:pt x="700" y="573"/>
                        <a:pt x="708" y="417"/>
                      </a:cubicBezTo>
                      <a:cubicBezTo>
                        <a:pt x="785" y="417"/>
                        <a:pt x="785" y="417"/>
                        <a:pt x="785" y="417"/>
                      </a:cubicBezTo>
                      <a:cubicBezTo>
                        <a:pt x="794" y="417"/>
                        <a:pt x="802" y="409"/>
                        <a:pt x="802" y="400"/>
                      </a:cubicBezTo>
                      <a:cubicBezTo>
                        <a:pt x="802" y="391"/>
                        <a:pt x="794" y="383"/>
                        <a:pt x="785" y="383"/>
                      </a:cubicBezTo>
                      <a:close/>
                      <a:moveTo>
                        <a:pt x="418" y="673"/>
                      </a:moveTo>
                      <a:cubicBezTo>
                        <a:pt x="418" y="603"/>
                        <a:pt x="418" y="603"/>
                        <a:pt x="418" y="603"/>
                      </a:cubicBezTo>
                      <a:cubicBezTo>
                        <a:pt x="418" y="594"/>
                        <a:pt x="410" y="586"/>
                        <a:pt x="401" y="586"/>
                      </a:cubicBezTo>
                      <a:cubicBezTo>
                        <a:pt x="391" y="586"/>
                        <a:pt x="384" y="594"/>
                        <a:pt x="384" y="603"/>
                      </a:cubicBezTo>
                      <a:cubicBezTo>
                        <a:pt x="384" y="673"/>
                        <a:pt x="384" y="673"/>
                        <a:pt x="384" y="673"/>
                      </a:cubicBezTo>
                      <a:cubicBezTo>
                        <a:pt x="247" y="665"/>
                        <a:pt x="137" y="555"/>
                        <a:pt x="129" y="418"/>
                      </a:cubicBezTo>
                      <a:cubicBezTo>
                        <a:pt x="199" y="418"/>
                        <a:pt x="199" y="418"/>
                        <a:pt x="199" y="418"/>
                      </a:cubicBezTo>
                      <a:cubicBezTo>
                        <a:pt x="209" y="418"/>
                        <a:pt x="216" y="410"/>
                        <a:pt x="216" y="401"/>
                      </a:cubicBezTo>
                      <a:cubicBezTo>
                        <a:pt x="216" y="392"/>
                        <a:pt x="209" y="384"/>
                        <a:pt x="199" y="384"/>
                      </a:cubicBezTo>
                      <a:cubicBezTo>
                        <a:pt x="129" y="384"/>
                        <a:pt x="129" y="384"/>
                        <a:pt x="129" y="384"/>
                      </a:cubicBezTo>
                      <a:cubicBezTo>
                        <a:pt x="137" y="248"/>
                        <a:pt x="247" y="138"/>
                        <a:pt x="383" y="129"/>
                      </a:cubicBezTo>
                      <a:cubicBezTo>
                        <a:pt x="383" y="199"/>
                        <a:pt x="383" y="199"/>
                        <a:pt x="383" y="199"/>
                      </a:cubicBezTo>
                      <a:cubicBezTo>
                        <a:pt x="383" y="208"/>
                        <a:pt x="390" y="216"/>
                        <a:pt x="400" y="216"/>
                      </a:cubicBezTo>
                      <a:cubicBezTo>
                        <a:pt x="409" y="216"/>
                        <a:pt x="417" y="208"/>
                        <a:pt x="417" y="199"/>
                      </a:cubicBezTo>
                      <a:cubicBezTo>
                        <a:pt x="417" y="129"/>
                        <a:pt x="417" y="129"/>
                        <a:pt x="417" y="129"/>
                      </a:cubicBezTo>
                      <a:cubicBezTo>
                        <a:pt x="554" y="136"/>
                        <a:pt x="664" y="246"/>
                        <a:pt x="673" y="383"/>
                      </a:cubicBezTo>
                      <a:cubicBezTo>
                        <a:pt x="603" y="383"/>
                        <a:pt x="603" y="383"/>
                        <a:pt x="603" y="383"/>
                      </a:cubicBezTo>
                      <a:cubicBezTo>
                        <a:pt x="594" y="383"/>
                        <a:pt x="586" y="391"/>
                        <a:pt x="586" y="400"/>
                      </a:cubicBezTo>
                      <a:cubicBezTo>
                        <a:pt x="586" y="409"/>
                        <a:pt x="594" y="417"/>
                        <a:pt x="603" y="417"/>
                      </a:cubicBezTo>
                      <a:cubicBezTo>
                        <a:pt x="674" y="417"/>
                        <a:pt x="674" y="417"/>
                        <a:pt x="674" y="417"/>
                      </a:cubicBezTo>
                      <a:cubicBezTo>
                        <a:pt x="666" y="555"/>
                        <a:pt x="555" y="665"/>
                        <a:pt x="418" y="6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algn="ctr"/>
                  <a:endParaRPr lang="en-US" sz="1800"/>
                </a:p>
              </p:txBody>
            </p:sp>
            <p:sp>
              <p:nvSpPr>
                <p:cNvPr id="87" name="Freeform 6">
                  <a:extLst>
                    <a:ext uri="{FF2B5EF4-FFF2-40B4-BE49-F238E27FC236}">
                      <a16:creationId xmlns:a16="http://schemas.microsoft.com/office/drawing/2014/main" id="{97F6AFDB-A279-4F0C-BB25-602053F1B753}"/>
                    </a:ext>
                  </a:extLst>
                </p:cNvPr>
                <p:cNvSpPr>
                  <a:spLocks noEditPoints="1"/>
                </p:cNvSpPr>
                <p:nvPr/>
              </p:nvSpPr>
              <p:spPr bwMode="auto">
                <a:xfrm>
                  <a:off x="-590550" y="5038725"/>
                  <a:ext cx="525463" cy="523875"/>
                </a:xfrm>
                <a:custGeom>
                  <a:avLst/>
                  <a:gdLst>
                    <a:gd name="T0" fmla="*/ 152 w 304"/>
                    <a:gd name="T1" fmla="*/ 0 h 304"/>
                    <a:gd name="T2" fmla="*/ 0 w 304"/>
                    <a:gd name="T3" fmla="*/ 152 h 304"/>
                    <a:gd name="T4" fmla="*/ 152 w 304"/>
                    <a:gd name="T5" fmla="*/ 304 h 304"/>
                    <a:gd name="T6" fmla="*/ 304 w 304"/>
                    <a:gd name="T7" fmla="*/ 152 h 304"/>
                    <a:gd name="T8" fmla="*/ 152 w 304"/>
                    <a:gd name="T9" fmla="*/ 0 h 304"/>
                    <a:gd name="T10" fmla="*/ 152 w 304"/>
                    <a:gd name="T11" fmla="*/ 270 h 304"/>
                    <a:gd name="T12" fmla="*/ 34 w 304"/>
                    <a:gd name="T13" fmla="*/ 152 h 304"/>
                    <a:gd name="T14" fmla="*/ 152 w 304"/>
                    <a:gd name="T15" fmla="*/ 34 h 304"/>
                    <a:gd name="T16" fmla="*/ 270 w 304"/>
                    <a:gd name="T17" fmla="*/ 152 h 304"/>
                    <a:gd name="T18" fmla="*/ 152 w 304"/>
                    <a:gd name="T19" fmla="*/ 27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4">
                      <a:moveTo>
                        <a:pt x="152" y="0"/>
                      </a:moveTo>
                      <a:cubicBezTo>
                        <a:pt x="68" y="0"/>
                        <a:pt x="0" y="68"/>
                        <a:pt x="0" y="152"/>
                      </a:cubicBezTo>
                      <a:cubicBezTo>
                        <a:pt x="0" y="236"/>
                        <a:pt x="68" y="304"/>
                        <a:pt x="152" y="304"/>
                      </a:cubicBezTo>
                      <a:cubicBezTo>
                        <a:pt x="236" y="304"/>
                        <a:pt x="304" y="236"/>
                        <a:pt x="304" y="152"/>
                      </a:cubicBezTo>
                      <a:cubicBezTo>
                        <a:pt x="304" y="68"/>
                        <a:pt x="236" y="0"/>
                        <a:pt x="152" y="0"/>
                      </a:cubicBezTo>
                      <a:close/>
                      <a:moveTo>
                        <a:pt x="152" y="270"/>
                      </a:moveTo>
                      <a:cubicBezTo>
                        <a:pt x="87" y="270"/>
                        <a:pt x="34" y="217"/>
                        <a:pt x="34" y="152"/>
                      </a:cubicBezTo>
                      <a:cubicBezTo>
                        <a:pt x="34" y="87"/>
                        <a:pt x="87" y="34"/>
                        <a:pt x="152" y="34"/>
                      </a:cubicBezTo>
                      <a:cubicBezTo>
                        <a:pt x="217" y="34"/>
                        <a:pt x="270" y="87"/>
                        <a:pt x="270" y="152"/>
                      </a:cubicBezTo>
                      <a:cubicBezTo>
                        <a:pt x="270" y="217"/>
                        <a:pt x="217" y="270"/>
                        <a:pt x="152"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195" tIns="33598" rIns="67195" bIns="33598" numCol="1" anchor="t" anchorCtr="0" compatLnSpc="1">
                  <a:prstTxWarp prst="textNoShape">
                    <a:avLst/>
                  </a:prstTxWarp>
                </a:bodyPr>
                <a:lstStyle/>
                <a:p>
                  <a:pPr algn="ctr"/>
                  <a:endParaRPr lang="en-US" sz="1800"/>
                </a:p>
              </p:txBody>
            </p:sp>
          </p:grpSp>
        </p:grpSp>
        <p:sp>
          <p:nvSpPr>
            <p:cNvPr id="100" name="CustomShape 4">
              <a:extLst>
                <a:ext uri="{FF2B5EF4-FFF2-40B4-BE49-F238E27FC236}">
                  <a16:creationId xmlns:a16="http://schemas.microsoft.com/office/drawing/2014/main" id="{BB104326-93A0-41DC-9676-E94A42A5CF76}"/>
                </a:ext>
              </a:extLst>
            </p:cNvPr>
            <p:cNvSpPr>
              <a:spLocks/>
            </p:cNvSpPr>
            <p:nvPr/>
          </p:nvSpPr>
          <p:spPr>
            <a:xfrm>
              <a:off x="2665623" y="3876633"/>
              <a:ext cx="1606261" cy="1477328"/>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en-US" sz="1600" spc="-1" dirty="0">
                  <a:solidFill>
                    <a:srgbClr val="4D4D4D"/>
                  </a:solidFill>
                  <a:uFill>
                    <a:solidFill>
                      <a:srgbClr val="FFFFFF"/>
                    </a:solidFill>
                  </a:uFill>
                  <a:latin typeface="Arial"/>
                  <a:ea typeface="Arial Unicode MS"/>
                </a:rPr>
                <a:t>Prioritize </a:t>
              </a:r>
              <a:r>
                <a:rPr lang="en-US" sz="1600" b="1" spc="-1" dirty="0">
                  <a:solidFill>
                    <a:schemeClr val="tx2"/>
                  </a:solidFill>
                  <a:uFill>
                    <a:solidFill>
                      <a:srgbClr val="FFFFFF"/>
                    </a:solidFill>
                  </a:uFill>
                  <a:latin typeface="Arial"/>
                  <a:ea typeface="Arial Unicode MS"/>
                </a:rPr>
                <a:t>features</a:t>
              </a:r>
              <a:r>
                <a:rPr lang="en-US" sz="1600" spc="-1" dirty="0">
                  <a:solidFill>
                    <a:srgbClr val="4D4D4D"/>
                  </a:solidFill>
                  <a:uFill>
                    <a:solidFill>
                      <a:srgbClr val="FFFFFF"/>
                    </a:solidFill>
                  </a:uFill>
                  <a:latin typeface="Arial"/>
                  <a:ea typeface="Arial Unicode MS"/>
                </a:rPr>
                <a:t> flowing from user journey on the basis of their value (High / Medium / Low)</a:t>
              </a:r>
              <a:endParaRPr lang="en-US" sz="1600" spc="-1" dirty="0">
                <a:solidFill>
                  <a:srgbClr val="000000"/>
                </a:solidFill>
                <a:uFill>
                  <a:solidFill>
                    <a:srgbClr val="FFFFFF"/>
                  </a:solidFill>
                </a:uFill>
                <a:latin typeface="Arial"/>
              </a:endParaRPr>
            </a:p>
          </p:txBody>
        </p:sp>
        <p:sp>
          <p:nvSpPr>
            <p:cNvPr id="104" name="CustomShape 5">
              <a:extLst>
                <a:ext uri="{FF2B5EF4-FFF2-40B4-BE49-F238E27FC236}">
                  <a16:creationId xmlns:a16="http://schemas.microsoft.com/office/drawing/2014/main" id="{21EC7D0D-0DF2-4C8E-9CCC-F58709F157D5}"/>
                </a:ext>
              </a:extLst>
            </p:cNvPr>
            <p:cNvSpPr>
              <a:spLocks/>
            </p:cNvSpPr>
            <p:nvPr/>
          </p:nvSpPr>
          <p:spPr>
            <a:xfrm>
              <a:off x="2714210" y="1889605"/>
              <a:ext cx="1509086" cy="738664"/>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nchor="b">
              <a:spAutoFit/>
            </a:bodyPr>
            <a:lstStyle/>
            <a:p>
              <a:pPr algn="ctr">
                <a:lnSpc>
                  <a:spcPct val="100000"/>
                </a:lnSpc>
              </a:pPr>
              <a:r>
                <a:rPr lang="en-US" sz="1600" b="1" spc="-1" dirty="0">
                  <a:solidFill>
                    <a:schemeClr val="tx2"/>
                  </a:solidFill>
                  <a:uFill>
                    <a:solidFill>
                      <a:srgbClr val="FFFFFF"/>
                    </a:solidFill>
                  </a:uFill>
                  <a:latin typeface="Arial"/>
                  <a:ea typeface="Arial Unicode MS"/>
                </a:rPr>
                <a:t>Align on value and prioritize features</a:t>
              </a:r>
              <a:endParaRPr lang="en-US" sz="1600" spc="-1" dirty="0">
                <a:solidFill>
                  <a:schemeClr val="tx2"/>
                </a:solidFill>
                <a:uFill>
                  <a:solidFill>
                    <a:srgbClr val="FFFFFF"/>
                  </a:solidFill>
                </a:uFill>
                <a:latin typeface="Arial"/>
              </a:endParaRPr>
            </a:p>
          </p:txBody>
        </p:sp>
        <p:grpSp>
          <p:nvGrpSpPr>
            <p:cNvPr id="7" name="Group 6">
              <a:extLst>
                <a:ext uri="{FF2B5EF4-FFF2-40B4-BE49-F238E27FC236}">
                  <a16:creationId xmlns:a16="http://schemas.microsoft.com/office/drawing/2014/main" id="{4CD13C58-49CC-4EE6-90C8-45DF88FF8D06}"/>
                </a:ext>
              </a:extLst>
            </p:cNvPr>
            <p:cNvGrpSpPr/>
            <p:nvPr/>
          </p:nvGrpSpPr>
          <p:grpSpPr>
            <a:xfrm>
              <a:off x="4810522" y="2738829"/>
              <a:ext cx="1030565" cy="1027146"/>
              <a:chOff x="7045770" y="2979395"/>
              <a:chExt cx="1030565" cy="1027146"/>
            </a:xfrm>
          </p:grpSpPr>
          <p:sp>
            <p:nvSpPr>
              <p:cNvPr id="88" name="Oval 87">
                <a:extLst>
                  <a:ext uri="{FF2B5EF4-FFF2-40B4-BE49-F238E27FC236}">
                    <a16:creationId xmlns:a16="http://schemas.microsoft.com/office/drawing/2014/main" id="{6F7EC5FC-590C-44BF-BE2E-3B8744E67A5F}"/>
                  </a:ext>
                </a:extLst>
              </p:cNvPr>
              <p:cNvSpPr/>
              <p:nvPr/>
            </p:nvSpPr>
            <p:spPr bwMode="auto">
              <a:xfrm>
                <a:off x="7045770" y="2979395"/>
                <a:ext cx="1030565" cy="1027146"/>
              </a:xfrm>
              <a:prstGeom prst="ellipse">
                <a:avLst/>
              </a:prstGeom>
              <a:solidFill>
                <a:schemeClr val="accent1"/>
              </a:solidFill>
              <a:ln w="28575">
                <a:solidFill>
                  <a:schemeClr val="bg1"/>
                </a:solidFill>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3439" numCol="1" spcCol="0" rtlCol="0" fromWordArt="0" anchor="b" anchorCtr="0" forceAA="0" compatLnSpc="1">
                <a:prstTxWarp prst="textNoShape">
                  <a:avLst/>
                </a:prstTxWarp>
                <a:noAutofit/>
              </a:bodyPr>
              <a:lstStyle/>
              <a:p>
                <a:pPr algn="ctr"/>
                <a:endParaRPr lang="en-US" sz="2000" dirty="0">
                  <a:solidFill>
                    <a:schemeClr val="accent1"/>
                  </a:solidFill>
                </a:endParaRPr>
              </a:p>
            </p:txBody>
          </p:sp>
          <p:grpSp>
            <p:nvGrpSpPr>
              <p:cNvPr id="89" name="Group 88">
                <a:extLst>
                  <a:ext uri="{FF2B5EF4-FFF2-40B4-BE49-F238E27FC236}">
                    <a16:creationId xmlns:a16="http://schemas.microsoft.com/office/drawing/2014/main" id="{B42B037C-5575-44F3-9AB8-8BD3B7AD39E3}"/>
                  </a:ext>
                </a:extLst>
              </p:cNvPr>
              <p:cNvGrpSpPr/>
              <p:nvPr/>
            </p:nvGrpSpPr>
            <p:grpSpPr>
              <a:xfrm>
                <a:off x="7298829" y="3209685"/>
                <a:ext cx="524449" cy="566565"/>
                <a:chOff x="1636269" y="500232"/>
                <a:chExt cx="816141" cy="864307"/>
              </a:xfrm>
              <a:solidFill>
                <a:schemeClr val="bg1"/>
              </a:solidFill>
            </p:grpSpPr>
            <p:sp>
              <p:nvSpPr>
                <p:cNvPr id="90" name="Rectangle 38">
                  <a:extLst>
                    <a:ext uri="{FF2B5EF4-FFF2-40B4-BE49-F238E27FC236}">
                      <a16:creationId xmlns:a16="http://schemas.microsoft.com/office/drawing/2014/main" id="{3EF3EB6A-BBB8-4FFC-8465-0975A7BA153C}"/>
                    </a:ext>
                  </a:extLst>
                </p:cNvPr>
                <p:cNvSpPr>
                  <a:spLocks noChangeArrowheads="1"/>
                </p:cNvSpPr>
                <p:nvPr/>
              </p:nvSpPr>
              <p:spPr bwMode="auto">
                <a:xfrm>
                  <a:off x="2132643" y="753101"/>
                  <a:ext cx="175270" cy="53518"/>
                </a:xfrm>
                <a:prstGeom prst="rect">
                  <a:avLst/>
                </a:prstGeom>
                <a:grpFill/>
                <a:ln>
                  <a:noFill/>
                </a:ln>
                <a:extLst/>
              </p:spPr>
              <p:txBody>
                <a:bodyPr vert="horz" wrap="square" lIns="67195" tIns="33598" rIns="67195" bIns="33598" numCol="1" anchor="t" anchorCtr="0" compatLnSpc="1">
                  <a:prstTxWarp prst="textNoShape">
                    <a:avLst/>
                  </a:prstTxWarp>
                </a:bodyPr>
                <a:lstStyle/>
                <a:p>
                  <a:pPr algn="ctr"/>
                  <a:endParaRPr lang="en-US" sz="1800"/>
                </a:p>
              </p:txBody>
            </p:sp>
            <p:sp>
              <p:nvSpPr>
                <p:cNvPr id="91" name="Rectangle 39">
                  <a:extLst>
                    <a:ext uri="{FF2B5EF4-FFF2-40B4-BE49-F238E27FC236}">
                      <a16:creationId xmlns:a16="http://schemas.microsoft.com/office/drawing/2014/main" id="{A3B59C3B-8A24-4C92-9866-584DFB00A100}"/>
                    </a:ext>
                  </a:extLst>
                </p:cNvPr>
                <p:cNvSpPr>
                  <a:spLocks noChangeArrowheads="1"/>
                </p:cNvSpPr>
                <p:nvPr/>
              </p:nvSpPr>
              <p:spPr bwMode="auto">
                <a:xfrm>
                  <a:off x="2132643" y="943088"/>
                  <a:ext cx="175270" cy="53518"/>
                </a:xfrm>
                <a:prstGeom prst="rect">
                  <a:avLst/>
                </a:prstGeom>
                <a:grpFill/>
                <a:ln>
                  <a:noFill/>
                </a:ln>
                <a:extLst/>
              </p:spPr>
              <p:txBody>
                <a:bodyPr vert="horz" wrap="square" lIns="67195" tIns="33598" rIns="67195" bIns="33598" numCol="1" anchor="t" anchorCtr="0" compatLnSpc="1">
                  <a:prstTxWarp prst="textNoShape">
                    <a:avLst/>
                  </a:prstTxWarp>
                </a:bodyPr>
                <a:lstStyle/>
                <a:p>
                  <a:pPr algn="ctr"/>
                  <a:endParaRPr lang="en-US" sz="1800"/>
                </a:p>
              </p:txBody>
            </p:sp>
            <p:sp>
              <p:nvSpPr>
                <p:cNvPr id="92" name="Freeform 40">
                  <a:extLst>
                    <a:ext uri="{FF2B5EF4-FFF2-40B4-BE49-F238E27FC236}">
                      <a16:creationId xmlns:a16="http://schemas.microsoft.com/office/drawing/2014/main" id="{098032FA-CE15-4903-8852-413DBB5F65AF}"/>
                    </a:ext>
                  </a:extLst>
                </p:cNvPr>
                <p:cNvSpPr>
                  <a:spLocks noEditPoints="1"/>
                </p:cNvSpPr>
                <p:nvPr/>
              </p:nvSpPr>
              <p:spPr bwMode="auto">
                <a:xfrm>
                  <a:off x="1636269" y="500232"/>
                  <a:ext cx="816141" cy="864307"/>
                </a:xfrm>
                <a:custGeom>
                  <a:avLst/>
                  <a:gdLst>
                    <a:gd name="T0" fmla="*/ 229 w 258"/>
                    <a:gd name="T1" fmla="*/ 0 h 273"/>
                    <a:gd name="T2" fmla="*/ 68 w 258"/>
                    <a:gd name="T3" fmla="*/ 0 h 273"/>
                    <a:gd name="T4" fmla="*/ 38 w 258"/>
                    <a:gd name="T5" fmla="*/ 29 h 273"/>
                    <a:gd name="T6" fmla="*/ 38 w 258"/>
                    <a:gd name="T7" fmla="*/ 195 h 273"/>
                    <a:gd name="T8" fmla="*/ 9 w 258"/>
                    <a:gd name="T9" fmla="*/ 195 h 273"/>
                    <a:gd name="T10" fmla="*/ 0 w 258"/>
                    <a:gd name="T11" fmla="*/ 204 h 273"/>
                    <a:gd name="T12" fmla="*/ 49 w 258"/>
                    <a:gd name="T13" fmla="*/ 273 h 273"/>
                    <a:gd name="T14" fmla="*/ 50 w 258"/>
                    <a:gd name="T15" fmla="*/ 273 h 273"/>
                    <a:gd name="T16" fmla="*/ 68 w 258"/>
                    <a:gd name="T17" fmla="*/ 273 h 273"/>
                    <a:gd name="T18" fmla="*/ 197 w 258"/>
                    <a:gd name="T19" fmla="*/ 273 h 273"/>
                    <a:gd name="T20" fmla="*/ 206 w 258"/>
                    <a:gd name="T21" fmla="*/ 273 h 273"/>
                    <a:gd name="T22" fmla="*/ 258 w 258"/>
                    <a:gd name="T23" fmla="*/ 212 h 273"/>
                    <a:gd name="T24" fmla="*/ 258 w 258"/>
                    <a:gd name="T25" fmla="*/ 29 h 273"/>
                    <a:gd name="T26" fmla="*/ 229 w 258"/>
                    <a:gd name="T27" fmla="*/ 0 h 273"/>
                    <a:gd name="T28" fmla="*/ 240 w 258"/>
                    <a:gd name="T29" fmla="*/ 212 h 273"/>
                    <a:gd name="T30" fmla="*/ 206 w 258"/>
                    <a:gd name="T31" fmla="*/ 255 h 273"/>
                    <a:gd name="T32" fmla="*/ 197 w 258"/>
                    <a:gd name="T33" fmla="*/ 255 h 273"/>
                    <a:gd name="T34" fmla="*/ 140 w 258"/>
                    <a:gd name="T35" fmla="*/ 255 h 273"/>
                    <a:gd name="T36" fmla="*/ 50 w 258"/>
                    <a:gd name="T37" fmla="*/ 255 h 273"/>
                    <a:gd name="T38" fmla="*/ 18 w 258"/>
                    <a:gd name="T39" fmla="*/ 213 h 273"/>
                    <a:gd name="T40" fmla="*/ 164 w 258"/>
                    <a:gd name="T41" fmla="*/ 213 h 273"/>
                    <a:gd name="T42" fmla="*/ 200 w 258"/>
                    <a:gd name="T43" fmla="*/ 250 h 273"/>
                    <a:gd name="T44" fmla="*/ 209 w 258"/>
                    <a:gd name="T45" fmla="*/ 241 h 273"/>
                    <a:gd name="T46" fmla="*/ 200 w 258"/>
                    <a:gd name="T47" fmla="*/ 232 h 273"/>
                    <a:gd name="T48" fmla="*/ 181 w 258"/>
                    <a:gd name="T49" fmla="*/ 203 h 273"/>
                    <a:gd name="T50" fmla="*/ 172 w 258"/>
                    <a:gd name="T51" fmla="*/ 195 h 273"/>
                    <a:gd name="T52" fmla="*/ 56 w 258"/>
                    <a:gd name="T53" fmla="*/ 195 h 273"/>
                    <a:gd name="T54" fmla="*/ 56 w 258"/>
                    <a:gd name="T55" fmla="*/ 29 h 273"/>
                    <a:gd name="T56" fmla="*/ 68 w 258"/>
                    <a:gd name="T57" fmla="*/ 18 h 273"/>
                    <a:gd name="T58" fmla="*/ 229 w 258"/>
                    <a:gd name="T59" fmla="*/ 18 h 273"/>
                    <a:gd name="T60" fmla="*/ 240 w 258"/>
                    <a:gd name="T61" fmla="*/ 29 h 273"/>
                    <a:gd name="T62" fmla="*/ 240 w 258"/>
                    <a:gd name="T63" fmla="*/ 21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73">
                      <a:moveTo>
                        <a:pt x="229" y="0"/>
                      </a:moveTo>
                      <a:cubicBezTo>
                        <a:pt x="68" y="0"/>
                        <a:pt x="68" y="0"/>
                        <a:pt x="68" y="0"/>
                      </a:cubicBezTo>
                      <a:cubicBezTo>
                        <a:pt x="52" y="0"/>
                        <a:pt x="38" y="13"/>
                        <a:pt x="38" y="29"/>
                      </a:cubicBezTo>
                      <a:cubicBezTo>
                        <a:pt x="38" y="195"/>
                        <a:pt x="38" y="195"/>
                        <a:pt x="38" y="195"/>
                      </a:cubicBezTo>
                      <a:cubicBezTo>
                        <a:pt x="9" y="195"/>
                        <a:pt x="9" y="195"/>
                        <a:pt x="9" y="195"/>
                      </a:cubicBezTo>
                      <a:cubicBezTo>
                        <a:pt x="4" y="195"/>
                        <a:pt x="0" y="199"/>
                        <a:pt x="0" y="204"/>
                      </a:cubicBezTo>
                      <a:cubicBezTo>
                        <a:pt x="0" y="267"/>
                        <a:pt x="48" y="273"/>
                        <a:pt x="49" y="273"/>
                      </a:cubicBezTo>
                      <a:cubicBezTo>
                        <a:pt x="49" y="273"/>
                        <a:pt x="49" y="273"/>
                        <a:pt x="50" y="273"/>
                      </a:cubicBezTo>
                      <a:cubicBezTo>
                        <a:pt x="68" y="273"/>
                        <a:pt x="68" y="273"/>
                        <a:pt x="68" y="273"/>
                      </a:cubicBezTo>
                      <a:cubicBezTo>
                        <a:pt x="197" y="273"/>
                        <a:pt x="197" y="273"/>
                        <a:pt x="197" y="273"/>
                      </a:cubicBezTo>
                      <a:cubicBezTo>
                        <a:pt x="206" y="273"/>
                        <a:pt x="206" y="273"/>
                        <a:pt x="206" y="273"/>
                      </a:cubicBezTo>
                      <a:cubicBezTo>
                        <a:pt x="241" y="273"/>
                        <a:pt x="258" y="253"/>
                        <a:pt x="258" y="212"/>
                      </a:cubicBezTo>
                      <a:cubicBezTo>
                        <a:pt x="258" y="29"/>
                        <a:pt x="258" y="29"/>
                        <a:pt x="258" y="29"/>
                      </a:cubicBezTo>
                      <a:cubicBezTo>
                        <a:pt x="258" y="13"/>
                        <a:pt x="245" y="0"/>
                        <a:pt x="229" y="0"/>
                      </a:cubicBezTo>
                      <a:close/>
                      <a:moveTo>
                        <a:pt x="240" y="212"/>
                      </a:moveTo>
                      <a:cubicBezTo>
                        <a:pt x="240" y="252"/>
                        <a:pt x="224" y="255"/>
                        <a:pt x="206" y="255"/>
                      </a:cubicBezTo>
                      <a:cubicBezTo>
                        <a:pt x="197" y="255"/>
                        <a:pt x="197" y="255"/>
                        <a:pt x="197" y="255"/>
                      </a:cubicBezTo>
                      <a:cubicBezTo>
                        <a:pt x="140" y="255"/>
                        <a:pt x="140" y="255"/>
                        <a:pt x="140" y="255"/>
                      </a:cubicBezTo>
                      <a:cubicBezTo>
                        <a:pt x="50" y="255"/>
                        <a:pt x="50" y="255"/>
                        <a:pt x="50" y="255"/>
                      </a:cubicBezTo>
                      <a:cubicBezTo>
                        <a:pt x="47" y="255"/>
                        <a:pt x="22" y="250"/>
                        <a:pt x="18" y="213"/>
                      </a:cubicBezTo>
                      <a:cubicBezTo>
                        <a:pt x="164" y="213"/>
                        <a:pt x="164" y="213"/>
                        <a:pt x="164" y="213"/>
                      </a:cubicBezTo>
                      <a:cubicBezTo>
                        <a:pt x="168" y="229"/>
                        <a:pt x="178" y="250"/>
                        <a:pt x="200" y="250"/>
                      </a:cubicBezTo>
                      <a:cubicBezTo>
                        <a:pt x="205" y="250"/>
                        <a:pt x="209" y="246"/>
                        <a:pt x="209" y="241"/>
                      </a:cubicBezTo>
                      <a:cubicBezTo>
                        <a:pt x="209" y="236"/>
                        <a:pt x="205" y="232"/>
                        <a:pt x="200" y="232"/>
                      </a:cubicBezTo>
                      <a:cubicBezTo>
                        <a:pt x="184" y="232"/>
                        <a:pt x="181" y="203"/>
                        <a:pt x="181" y="203"/>
                      </a:cubicBezTo>
                      <a:cubicBezTo>
                        <a:pt x="180" y="198"/>
                        <a:pt x="177" y="195"/>
                        <a:pt x="172" y="195"/>
                      </a:cubicBezTo>
                      <a:cubicBezTo>
                        <a:pt x="56" y="195"/>
                        <a:pt x="56" y="195"/>
                        <a:pt x="56" y="195"/>
                      </a:cubicBezTo>
                      <a:cubicBezTo>
                        <a:pt x="56" y="29"/>
                        <a:pt x="56" y="29"/>
                        <a:pt x="56" y="29"/>
                      </a:cubicBezTo>
                      <a:cubicBezTo>
                        <a:pt x="56" y="23"/>
                        <a:pt x="61" y="18"/>
                        <a:pt x="68" y="18"/>
                      </a:cubicBezTo>
                      <a:cubicBezTo>
                        <a:pt x="229" y="18"/>
                        <a:pt x="229" y="18"/>
                        <a:pt x="229" y="18"/>
                      </a:cubicBezTo>
                      <a:cubicBezTo>
                        <a:pt x="235" y="18"/>
                        <a:pt x="240" y="23"/>
                        <a:pt x="240" y="29"/>
                      </a:cubicBezTo>
                      <a:lnTo>
                        <a:pt x="240" y="212"/>
                      </a:lnTo>
                      <a:close/>
                    </a:path>
                  </a:pathLst>
                </a:custGeom>
                <a:grpFill/>
                <a:ln>
                  <a:noFill/>
                </a:ln>
                <a:extLst/>
              </p:spPr>
              <p:txBody>
                <a:bodyPr vert="horz" wrap="square" lIns="67195" tIns="33598" rIns="67195" bIns="33598" numCol="1" anchor="t" anchorCtr="0" compatLnSpc="1">
                  <a:prstTxWarp prst="textNoShape">
                    <a:avLst/>
                  </a:prstTxWarp>
                </a:bodyPr>
                <a:lstStyle/>
                <a:p>
                  <a:pPr algn="ctr"/>
                  <a:endParaRPr lang="en-US" sz="1800"/>
                </a:p>
              </p:txBody>
            </p:sp>
            <p:sp>
              <p:nvSpPr>
                <p:cNvPr id="93" name="Freeform 41">
                  <a:extLst>
                    <a:ext uri="{FF2B5EF4-FFF2-40B4-BE49-F238E27FC236}">
                      <a16:creationId xmlns:a16="http://schemas.microsoft.com/office/drawing/2014/main" id="{D2D55C45-C931-4696-ADAD-D5EE130C2CB5}"/>
                    </a:ext>
                  </a:extLst>
                </p:cNvPr>
                <p:cNvSpPr>
                  <a:spLocks/>
                </p:cNvSpPr>
                <p:nvPr/>
              </p:nvSpPr>
              <p:spPr bwMode="auto">
                <a:xfrm>
                  <a:off x="1893151" y="686204"/>
                  <a:ext cx="214069" cy="164567"/>
                </a:xfrm>
                <a:custGeom>
                  <a:avLst/>
                  <a:gdLst>
                    <a:gd name="T0" fmla="*/ 63 w 160"/>
                    <a:gd name="T1" fmla="*/ 67 h 123"/>
                    <a:gd name="T2" fmla="*/ 23 w 160"/>
                    <a:gd name="T3" fmla="*/ 38 h 123"/>
                    <a:gd name="T4" fmla="*/ 0 w 160"/>
                    <a:gd name="T5" fmla="*/ 71 h 123"/>
                    <a:gd name="T6" fmla="*/ 68 w 160"/>
                    <a:gd name="T7" fmla="*/ 123 h 123"/>
                    <a:gd name="T8" fmla="*/ 160 w 160"/>
                    <a:gd name="T9" fmla="*/ 29 h 123"/>
                    <a:gd name="T10" fmla="*/ 132 w 160"/>
                    <a:gd name="T11" fmla="*/ 0 h 123"/>
                    <a:gd name="T12" fmla="*/ 63 w 160"/>
                    <a:gd name="T13" fmla="*/ 67 h 123"/>
                  </a:gdLst>
                  <a:ahLst/>
                  <a:cxnLst>
                    <a:cxn ang="0">
                      <a:pos x="T0" y="T1"/>
                    </a:cxn>
                    <a:cxn ang="0">
                      <a:pos x="T2" y="T3"/>
                    </a:cxn>
                    <a:cxn ang="0">
                      <a:pos x="T4" y="T5"/>
                    </a:cxn>
                    <a:cxn ang="0">
                      <a:pos x="T6" y="T7"/>
                    </a:cxn>
                    <a:cxn ang="0">
                      <a:pos x="T8" y="T9"/>
                    </a:cxn>
                    <a:cxn ang="0">
                      <a:pos x="T10" y="T11"/>
                    </a:cxn>
                    <a:cxn ang="0">
                      <a:pos x="T12" y="T13"/>
                    </a:cxn>
                  </a:cxnLst>
                  <a:rect l="0" t="0" r="r" b="b"/>
                  <a:pathLst>
                    <a:path w="160" h="123">
                      <a:moveTo>
                        <a:pt x="63" y="67"/>
                      </a:moveTo>
                      <a:lnTo>
                        <a:pt x="23" y="38"/>
                      </a:lnTo>
                      <a:lnTo>
                        <a:pt x="0" y="71"/>
                      </a:lnTo>
                      <a:lnTo>
                        <a:pt x="68" y="123"/>
                      </a:lnTo>
                      <a:lnTo>
                        <a:pt x="160" y="29"/>
                      </a:lnTo>
                      <a:lnTo>
                        <a:pt x="132" y="0"/>
                      </a:lnTo>
                      <a:lnTo>
                        <a:pt x="63" y="67"/>
                      </a:lnTo>
                      <a:close/>
                    </a:path>
                  </a:pathLst>
                </a:custGeom>
                <a:grpFill/>
                <a:ln>
                  <a:noFill/>
                </a:ln>
                <a:extLst/>
              </p:spPr>
              <p:txBody>
                <a:bodyPr vert="horz" wrap="square" lIns="67195" tIns="33598" rIns="67195" bIns="33598" numCol="1" anchor="t" anchorCtr="0" compatLnSpc="1">
                  <a:prstTxWarp prst="textNoShape">
                    <a:avLst/>
                  </a:prstTxWarp>
                </a:bodyPr>
                <a:lstStyle/>
                <a:p>
                  <a:pPr algn="ctr"/>
                  <a:endParaRPr lang="en-US" sz="1800"/>
                </a:p>
              </p:txBody>
            </p:sp>
            <p:sp>
              <p:nvSpPr>
                <p:cNvPr id="94" name="Freeform 42">
                  <a:extLst>
                    <a:ext uri="{FF2B5EF4-FFF2-40B4-BE49-F238E27FC236}">
                      <a16:creationId xmlns:a16="http://schemas.microsoft.com/office/drawing/2014/main" id="{CA3A6F21-B86D-427B-914E-90F9C6C13C77}"/>
                    </a:ext>
                  </a:extLst>
                </p:cNvPr>
                <p:cNvSpPr>
                  <a:spLocks/>
                </p:cNvSpPr>
                <p:nvPr/>
              </p:nvSpPr>
              <p:spPr bwMode="auto">
                <a:xfrm>
                  <a:off x="1893151" y="873515"/>
                  <a:ext cx="214069" cy="164567"/>
                </a:xfrm>
                <a:custGeom>
                  <a:avLst/>
                  <a:gdLst>
                    <a:gd name="T0" fmla="*/ 63 w 160"/>
                    <a:gd name="T1" fmla="*/ 68 h 123"/>
                    <a:gd name="T2" fmla="*/ 23 w 160"/>
                    <a:gd name="T3" fmla="*/ 38 h 123"/>
                    <a:gd name="T4" fmla="*/ 0 w 160"/>
                    <a:gd name="T5" fmla="*/ 71 h 123"/>
                    <a:gd name="T6" fmla="*/ 68 w 160"/>
                    <a:gd name="T7" fmla="*/ 123 h 123"/>
                    <a:gd name="T8" fmla="*/ 160 w 160"/>
                    <a:gd name="T9" fmla="*/ 31 h 123"/>
                    <a:gd name="T10" fmla="*/ 132 w 160"/>
                    <a:gd name="T11" fmla="*/ 0 h 123"/>
                    <a:gd name="T12" fmla="*/ 63 w 160"/>
                    <a:gd name="T13" fmla="*/ 68 h 123"/>
                  </a:gdLst>
                  <a:ahLst/>
                  <a:cxnLst>
                    <a:cxn ang="0">
                      <a:pos x="T0" y="T1"/>
                    </a:cxn>
                    <a:cxn ang="0">
                      <a:pos x="T2" y="T3"/>
                    </a:cxn>
                    <a:cxn ang="0">
                      <a:pos x="T4" y="T5"/>
                    </a:cxn>
                    <a:cxn ang="0">
                      <a:pos x="T6" y="T7"/>
                    </a:cxn>
                    <a:cxn ang="0">
                      <a:pos x="T8" y="T9"/>
                    </a:cxn>
                    <a:cxn ang="0">
                      <a:pos x="T10" y="T11"/>
                    </a:cxn>
                    <a:cxn ang="0">
                      <a:pos x="T12" y="T13"/>
                    </a:cxn>
                  </a:cxnLst>
                  <a:rect l="0" t="0" r="r" b="b"/>
                  <a:pathLst>
                    <a:path w="160" h="123">
                      <a:moveTo>
                        <a:pt x="63" y="68"/>
                      </a:moveTo>
                      <a:lnTo>
                        <a:pt x="23" y="38"/>
                      </a:lnTo>
                      <a:lnTo>
                        <a:pt x="0" y="71"/>
                      </a:lnTo>
                      <a:lnTo>
                        <a:pt x="68" y="123"/>
                      </a:lnTo>
                      <a:lnTo>
                        <a:pt x="160" y="31"/>
                      </a:lnTo>
                      <a:lnTo>
                        <a:pt x="132" y="0"/>
                      </a:lnTo>
                      <a:lnTo>
                        <a:pt x="63" y="68"/>
                      </a:lnTo>
                      <a:close/>
                    </a:path>
                  </a:pathLst>
                </a:custGeom>
                <a:grpFill/>
                <a:ln>
                  <a:noFill/>
                </a:ln>
                <a:extLst/>
              </p:spPr>
              <p:txBody>
                <a:bodyPr vert="horz" wrap="square" lIns="67195" tIns="33598" rIns="67195" bIns="33598" numCol="1" anchor="t" anchorCtr="0" compatLnSpc="1">
                  <a:prstTxWarp prst="textNoShape">
                    <a:avLst/>
                  </a:prstTxWarp>
                </a:bodyPr>
                <a:lstStyle/>
                <a:p>
                  <a:pPr algn="ctr"/>
                  <a:endParaRPr lang="en-US" sz="1800"/>
                </a:p>
              </p:txBody>
            </p:sp>
          </p:grpSp>
        </p:grpSp>
        <p:sp>
          <p:nvSpPr>
            <p:cNvPr id="101" name="CustomShape 10">
              <a:extLst>
                <a:ext uri="{FF2B5EF4-FFF2-40B4-BE49-F238E27FC236}">
                  <a16:creationId xmlns:a16="http://schemas.microsoft.com/office/drawing/2014/main" id="{50E43781-622B-455C-BE1B-1B8ECF47BBD4}"/>
                </a:ext>
              </a:extLst>
            </p:cNvPr>
            <p:cNvSpPr>
              <a:spLocks/>
            </p:cNvSpPr>
            <p:nvPr/>
          </p:nvSpPr>
          <p:spPr>
            <a:xfrm>
              <a:off x="4522674" y="3876633"/>
              <a:ext cx="1606261" cy="1477328"/>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en-US" sz="1600" spc="-1" dirty="0">
                  <a:solidFill>
                    <a:srgbClr val="4D4D4D"/>
                  </a:solidFill>
                  <a:uFill>
                    <a:solidFill>
                      <a:srgbClr val="FFFFFF"/>
                    </a:solidFill>
                  </a:uFill>
                  <a:latin typeface="Arial"/>
                  <a:ea typeface="Arial Unicode MS"/>
                </a:rPr>
                <a:t>Assess features for how feasible they are (H/M/L) and, using a 2x2, define the MVP feature set</a:t>
              </a:r>
              <a:endParaRPr lang="en-US" sz="1600" spc="-1" dirty="0">
                <a:solidFill>
                  <a:srgbClr val="000000"/>
                </a:solidFill>
                <a:uFill>
                  <a:solidFill>
                    <a:srgbClr val="FFFFFF"/>
                  </a:solidFill>
                </a:uFill>
                <a:latin typeface="Arial"/>
              </a:endParaRPr>
            </a:p>
          </p:txBody>
        </p:sp>
        <p:sp>
          <p:nvSpPr>
            <p:cNvPr id="105" name="Rectangle 16">
              <a:extLst>
                <a:ext uri="{FF2B5EF4-FFF2-40B4-BE49-F238E27FC236}">
                  <a16:creationId xmlns:a16="http://schemas.microsoft.com/office/drawing/2014/main" id="{C986D586-6A85-4705-9DCB-AEE01F7BA3B4}"/>
                </a:ext>
              </a:extLst>
            </p:cNvPr>
            <p:cNvSpPr txBox="1">
              <a:spLocks/>
            </p:cNvSpPr>
            <p:nvPr/>
          </p:nvSpPr>
          <p:spPr>
            <a:xfrm>
              <a:off x="4571261" y="1889605"/>
              <a:ext cx="1509086"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600" b="1" dirty="0">
                  <a:solidFill>
                    <a:schemeClr val="tx2"/>
                  </a:solidFill>
                  <a:latin typeface="+mj-lt"/>
                </a:rPr>
                <a:t>Identify feasibility and define MVP</a:t>
              </a:r>
            </a:p>
          </p:txBody>
        </p:sp>
        <p:grpSp>
          <p:nvGrpSpPr>
            <p:cNvPr id="9" name="Group 8">
              <a:extLst>
                <a:ext uri="{FF2B5EF4-FFF2-40B4-BE49-F238E27FC236}">
                  <a16:creationId xmlns:a16="http://schemas.microsoft.com/office/drawing/2014/main" id="{6616A4B1-0C65-4600-8E6A-1B1A741BC93B}"/>
                </a:ext>
              </a:extLst>
            </p:cNvPr>
            <p:cNvGrpSpPr/>
            <p:nvPr/>
          </p:nvGrpSpPr>
          <p:grpSpPr>
            <a:xfrm>
              <a:off x="6667573" y="2738829"/>
              <a:ext cx="1030565" cy="1027146"/>
              <a:chOff x="8736276" y="2979395"/>
              <a:chExt cx="1030565" cy="1027146"/>
            </a:xfrm>
          </p:grpSpPr>
          <p:sp>
            <p:nvSpPr>
              <p:cNvPr id="95" name="Oval 94">
                <a:extLst>
                  <a:ext uri="{FF2B5EF4-FFF2-40B4-BE49-F238E27FC236}">
                    <a16:creationId xmlns:a16="http://schemas.microsoft.com/office/drawing/2014/main" id="{4C990188-078A-4083-9911-C5B2A875F6C4}"/>
                  </a:ext>
                </a:extLst>
              </p:cNvPr>
              <p:cNvSpPr/>
              <p:nvPr/>
            </p:nvSpPr>
            <p:spPr bwMode="auto">
              <a:xfrm>
                <a:off x="8736276" y="2979395"/>
                <a:ext cx="1030565" cy="1027146"/>
              </a:xfrm>
              <a:prstGeom prst="ellipse">
                <a:avLst/>
              </a:prstGeom>
              <a:solidFill>
                <a:schemeClr val="accent1"/>
              </a:solidFill>
              <a:ln w="28575">
                <a:solidFill>
                  <a:schemeClr val="bg1"/>
                </a:solidFill>
              </a:ln>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3439" numCol="1" spcCol="0" rtlCol="0" fromWordArt="0" anchor="b" anchorCtr="0" forceAA="0" compatLnSpc="1">
                <a:prstTxWarp prst="textNoShape">
                  <a:avLst/>
                </a:prstTxWarp>
                <a:noAutofit/>
              </a:bodyPr>
              <a:lstStyle/>
              <a:p>
                <a:pPr algn="ctr">
                  <a:buClr>
                    <a:schemeClr val="lt1"/>
                  </a:buClr>
                </a:pPr>
                <a:endParaRPr lang="en-US" sz="2000" b="1" dirty="0">
                  <a:solidFill>
                    <a:schemeClr val="lt1"/>
                  </a:solidFill>
                </a:endParaRPr>
              </a:p>
            </p:txBody>
          </p:sp>
          <p:sp>
            <p:nvSpPr>
              <p:cNvPr id="96" name="Freeform 62">
                <a:extLst>
                  <a:ext uri="{FF2B5EF4-FFF2-40B4-BE49-F238E27FC236}">
                    <a16:creationId xmlns:a16="http://schemas.microsoft.com/office/drawing/2014/main" id="{9BFB7B6D-443F-473F-A5AB-56AB735C81F2}"/>
                  </a:ext>
                </a:extLst>
              </p:cNvPr>
              <p:cNvSpPr/>
              <p:nvPr/>
            </p:nvSpPr>
            <p:spPr>
              <a:xfrm rot="2700000">
                <a:off x="9019585" y="3273106"/>
                <a:ext cx="463948" cy="454808"/>
              </a:xfrm>
              <a:custGeom>
                <a:avLst/>
                <a:gdLst>
                  <a:gd name="connsiteX0" fmla="*/ 275822 w 1311227"/>
                  <a:gd name="connsiteY0" fmla="*/ 85920 h 1311227"/>
                  <a:gd name="connsiteX1" fmla="*/ 85920 w 1311227"/>
                  <a:gd name="connsiteY1" fmla="*/ 275822 h 1311227"/>
                  <a:gd name="connsiteX2" fmla="*/ 85920 w 1311227"/>
                  <a:gd name="connsiteY2" fmla="*/ 1035405 h 1311227"/>
                  <a:gd name="connsiteX3" fmla="*/ 275822 w 1311227"/>
                  <a:gd name="connsiteY3" fmla="*/ 1225307 h 1311227"/>
                  <a:gd name="connsiteX4" fmla="*/ 1035405 w 1311227"/>
                  <a:gd name="connsiteY4" fmla="*/ 1225307 h 1311227"/>
                  <a:gd name="connsiteX5" fmla="*/ 1225307 w 1311227"/>
                  <a:gd name="connsiteY5" fmla="*/ 1035405 h 1311227"/>
                  <a:gd name="connsiteX6" fmla="*/ 1225307 w 1311227"/>
                  <a:gd name="connsiteY6" fmla="*/ 275822 h 1311227"/>
                  <a:gd name="connsiteX7" fmla="*/ 1035405 w 1311227"/>
                  <a:gd name="connsiteY7" fmla="*/ 85920 h 1311227"/>
                  <a:gd name="connsiteX8" fmla="*/ 218542 w 1311227"/>
                  <a:gd name="connsiteY8" fmla="*/ 0 h 1311227"/>
                  <a:gd name="connsiteX9" fmla="*/ 1092685 w 1311227"/>
                  <a:gd name="connsiteY9" fmla="*/ 0 h 1311227"/>
                  <a:gd name="connsiteX10" fmla="*/ 1311227 w 1311227"/>
                  <a:gd name="connsiteY10" fmla="*/ 218542 h 1311227"/>
                  <a:gd name="connsiteX11" fmla="*/ 1311227 w 1311227"/>
                  <a:gd name="connsiteY11" fmla="*/ 1092685 h 1311227"/>
                  <a:gd name="connsiteX12" fmla="*/ 1092685 w 1311227"/>
                  <a:gd name="connsiteY12" fmla="*/ 1311227 h 1311227"/>
                  <a:gd name="connsiteX13" fmla="*/ 218542 w 1311227"/>
                  <a:gd name="connsiteY13" fmla="*/ 1311227 h 1311227"/>
                  <a:gd name="connsiteX14" fmla="*/ 0 w 1311227"/>
                  <a:gd name="connsiteY14" fmla="*/ 1092685 h 1311227"/>
                  <a:gd name="connsiteX15" fmla="*/ 0 w 1311227"/>
                  <a:gd name="connsiteY15" fmla="*/ 218542 h 1311227"/>
                  <a:gd name="connsiteX16" fmla="*/ 218542 w 1311227"/>
                  <a:gd name="connsiteY16" fmla="*/ 0 h 131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1227" h="1311227">
                    <a:moveTo>
                      <a:pt x="275822" y="85920"/>
                    </a:moveTo>
                    <a:cubicBezTo>
                      <a:pt x="170942" y="85920"/>
                      <a:pt x="85920" y="170942"/>
                      <a:pt x="85920" y="275822"/>
                    </a:cubicBezTo>
                    <a:lnTo>
                      <a:pt x="85920" y="1035405"/>
                    </a:lnTo>
                    <a:cubicBezTo>
                      <a:pt x="85920" y="1140285"/>
                      <a:pt x="170942" y="1225307"/>
                      <a:pt x="275822" y="1225307"/>
                    </a:cubicBezTo>
                    <a:lnTo>
                      <a:pt x="1035405" y="1225307"/>
                    </a:lnTo>
                    <a:cubicBezTo>
                      <a:pt x="1140285" y="1225307"/>
                      <a:pt x="1225307" y="1140285"/>
                      <a:pt x="1225307" y="1035405"/>
                    </a:cubicBezTo>
                    <a:lnTo>
                      <a:pt x="1225307" y="275822"/>
                    </a:lnTo>
                    <a:cubicBezTo>
                      <a:pt x="1225307" y="170942"/>
                      <a:pt x="1140285" y="85920"/>
                      <a:pt x="1035405" y="85920"/>
                    </a:cubicBezTo>
                    <a:close/>
                    <a:moveTo>
                      <a:pt x="218542" y="0"/>
                    </a:moveTo>
                    <a:lnTo>
                      <a:pt x="1092685" y="0"/>
                    </a:lnTo>
                    <a:cubicBezTo>
                      <a:pt x="1213382" y="0"/>
                      <a:pt x="1311227" y="97845"/>
                      <a:pt x="1311227" y="218542"/>
                    </a:cubicBezTo>
                    <a:lnTo>
                      <a:pt x="1311227" y="1092685"/>
                    </a:lnTo>
                    <a:cubicBezTo>
                      <a:pt x="1311227" y="1213382"/>
                      <a:pt x="1213382" y="1311227"/>
                      <a:pt x="1092685" y="1311227"/>
                    </a:cubicBezTo>
                    <a:lnTo>
                      <a:pt x="218542" y="1311227"/>
                    </a:lnTo>
                    <a:cubicBezTo>
                      <a:pt x="97845" y="1311227"/>
                      <a:pt x="0" y="1213382"/>
                      <a:pt x="0" y="1092685"/>
                    </a:cubicBezTo>
                    <a:lnTo>
                      <a:pt x="0" y="218542"/>
                    </a:lnTo>
                    <a:cubicBezTo>
                      <a:pt x="0" y="97845"/>
                      <a:pt x="97845" y="0"/>
                      <a:pt x="21854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FF0000"/>
                  </a:solidFill>
                  <a:latin typeface="+mj-lt"/>
                </a:endParaRPr>
              </a:p>
            </p:txBody>
          </p:sp>
          <p:sp>
            <p:nvSpPr>
              <p:cNvPr id="97" name="TextBox 96">
                <a:extLst>
                  <a:ext uri="{FF2B5EF4-FFF2-40B4-BE49-F238E27FC236}">
                    <a16:creationId xmlns:a16="http://schemas.microsoft.com/office/drawing/2014/main" id="{D15A2B4C-69B0-401A-9581-DFD882FD3C3B}"/>
                  </a:ext>
                </a:extLst>
              </p:cNvPr>
              <p:cNvSpPr txBox="1"/>
              <p:nvPr/>
            </p:nvSpPr>
            <p:spPr>
              <a:xfrm>
                <a:off x="9027308" y="3251664"/>
                <a:ext cx="434734" cy="584775"/>
              </a:xfrm>
              <a:prstGeom prst="rect">
                <a:avLst/>
              </a:prstGeom>
              <a:noFill/>
              <a:ln>
                <a:noFill/>
              </a:ln>
            </p:spPr>
            <p:txBody>
              <a:bodyPr wrap="square" rtlCol="0">
                <a:spAutoFit/>
              </a:bodyPr>
              <a:lstStyle/>
              <a:p>
                <a:pPr algn="ctr"/>
                <a:r>
                  <a:rPr lang="en-US" sz="3200" b="1" dirty="0">
                    <a:solidFill>
                      <a:schemeClr val="bg1"/>
                    </a:solidFill>
                  </a:rPr>
                  <a:t>?</a:t>
                </a:r>
              </a:p>
            </p:txBody>
          </p:sp>
        </p:grpSp>
        <p:sp>
          <p:nvSpPr>
            <p:cNvPr id="102" name="CustomShape 19">
              <a:extLst>
                <a:ext uri="{FF2B5EF4-FFF2-40B4-BE49-F238E27FC236}">
                  <a16:creationId xmlns:a16="http://schemas.microsoft.com/office/drawing/2014/main" id="{FDFB9442-2924-4648-ABDC-42B3DD348DEB}"/>
                </a:ext>
              </a:extLst>
            </p:cNvPr>
            <p:cNvSpPr>
              <a:spLocks/>
            </p:cNvSpPr>
            <p:nvPr/>
          </p:nvSpPr>
          <p:spPr>
            <a:xfrm>
              <a:off x="6379725" y="3876633"/>
              <a:ext cx="1606261" cy="1477328"/>
            </a:xfrm>
            <a:prstGeom prst="rect">
              <a:avLst/>
            </a:prstGeom>
            <a:noFill/>
            <a:ln w="9360">
              <a:noFill/>
            </a:ln>
          </p:spPr>
          <p:style>
            <a:lnRef idx="0">
              <a:scrgbClr r="0" g="0" b="0"/>
            </a:lnRef>
            <a:fillRef idx="0">
              <a:scrgbClr r="0" g="0" b="0"/>
            </a:fillRef>
            <a:effectRef idx="0">
              <a:scrgbClr r="0" g="0" b="0"/>
            </a:effectRef>
            <a:fontRef idx="minor"/>
          </p:style>
          <p:txBody>
            <a:bodyPr wrap="square" lIns="0" tIns="0" rIns="0" bIns="0">
              <a:spAutoFit/>
            </a:bodyPr>
            <a:lstStyle/>
            <a:p>
              <a:pPr algn="ctr">
                <a:lnSpc>
                  <a:spcPct val="100000"/>
                </a:lnSpc>
              </a:pPr>
              <a:r>
                <a:rPr lang="en-US" sz="1600" spc="-1" dirty="0">
                  <a:solidFill>
                    <a:srgbClr val="4D4D4D"/>
                  </a:solidFill>
                  <a:uFill>
                    <a:solidFill>
                      <a:srgbClr val="FFFFFF"/>
                    </a:solidFill>
                  </a:uFill>
                  <a:latin typeface="Arial"/>
                  <a:ea typeface="Arial Unicode MS"/>
                </a:rPr>
                <a:t>Identify any open questions which may change the prioritization of the signature moments</a:t>
              </a:r>
              <a:endParaRPr lang="en-US" sz="1600" spc="-1" dirty="0">
                <a:solidFill>
                  <a:srgbClr val="000000"/>
                </a:solidFill>
                <a:uFill>
                  <a:solidFill>
                    <a:srgbClr val="FFFFFF"/>
                  </a:solidFill>
                </a:uFill>
                <a:latin typeface="Arial"/>
              </a:endParaRPr>
            </a:p>
          </p:txBody>
        </p:sp>
        <p:sp>
          <p:nvSpPr>
            <p:cNvPr id="106" name="Rectangle 16">
              <a:extLst>
                <a:ext uri="{FF2B5EF4-FFF2-40B4-BE49-F238E27FC236}">
                  <a16:creationId xmlns:a16="http://schemas.microsoft.com/office/drawing/2014/main" id="{5B1DD0CA-5AA1-4D31-92FD-791C03E55AED}"/>
                </a:ext>
              </a:extLst>
            </p:cNvPr>
            <p:cNvSpPr txBox="1">
              <a:spLocks/>
            </p:cNvSpPr>
            <p:nvPr/>
          </p:nvSpPr>
          <p:spPr>
            <a:xfrm>
              <a:off x="6428312" y="1889605"/>
              <a:ext cx="1509086" cy="73866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lgn="ctr"/>
              <a:r>
                <a:rPr lang="en-US" sz="1600" b="1" dirty="0">
                  <a:solidFill>
                    <a:schemeClr val="tx2"/>
                  </a:solidFill>
                  <a:latin typeface="+mj-lt"/>
                </a:rPr>
                <a:t>Determine open questions and next steps</a:t>
              </a:r>
            </a:p>
          </p:txBody>
        </p:sp>
        <p:sp>
          <p:nvSpPr>
            <p:cNvPr id="107" name="TextBox 106">
              <a:extLst>
                <a:ext uri="{FF2B5EF4-FFF2-40B4-BE49-F238E27FC236}">
                  <a16:creationId xmlns:a16="http://schemas.microsoft.com/office/drawing/2014/main" id="{458917C0-A725-4BDC-B84D-ED0B7DBF99BD}"/>
                </a:ext>
              </a:extLst>
            </p:cNvPr>
            <p:cNvSpPr txBox="1">
              <a:spLocks/>
            </p:cNvSpPr>
            <p:nvPr/>
          </p:nvSpPr>
          <p:spPr>
            <a:xfrm rot="16200000">
              <a:off x="172887" y="2135808"/>
              <a:ext cx="738665" cy="246221"/>
            </a:xfrm>
            <a:prstGeom prst="rect">
              <a:avLst/>
            </a:prstGeom>
          </p:spPr>
          <p:txBody>
            <a:bodyPr vert="horz" wrap="square" lIns="0" tIns="0" rIns="0" bIns="0" rtlCol="0" anchor="ctr"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gn="ctr">
                <a:buClr>
                  <a:schemeClr val="bg1"/>
                </a:buClr>
              </a:pPr>
              <a:r>
                <a:rPr lang="en-US" sz="1600" b="1" dirty="0">
                  <a:solidFill>
                    <a:schemeClr val="tx2"/>
                  </a:solidFill>
                </a:rPr>
                <a:t>Goal</a:t>
              </a:r>
            </a:p>
          </p:txBody>
        </p:sp>
      </p:grpSp>
      <p:grpSp>
        <p:nvGrpSpPr>
          <p:cNvPr id="17" name="Group 16">
            <a:extLst>
              <a:ext uri="{FF2B5EF4-FFF2-40B4-BE49-F238E27FC236}">
                <a16:creationId xmlns:a16="http://schemas.microsoft.com/office/drawing/2014/main" id="{12BE9F90-83B0-4B96-8A73-B55F0CD6F449}"/>
              </a:ext>
            </a:extLst>
          </p:cNvPr>
          <p:cNvGrpSpPr/>
          <p:nvPr/>
        </p:nvGrpSpPr>
        <p:grpSpPr>
          <a:xfrm>
            <a:off x="8186289" y="1826764"/>
            <a:ext cx="3710761" cy="3669856"/>
            <a:chOff x="8176439" y="2338939"/>
            <a:chExt cx="3710761" cy="3669856"/>
          </a:xfrm>
        </p:grpSpPr>
        <p:sp>
          <p:nvSpPr>
            <p:cNvPr id="16" name="Rectangle 15">
              <a:extLst>
                <a:ext uri="{FF2B5EF4-FFF2-40B4-BE49-F238E27FC236}">
                  <a16:creationId xmlns:a16="http://schemas.microsoft.com/office/drawing/2014/main" id="{9197DA47-E233-4436-B250-92BB4BCA8BA9}"/>
                </a:ext>
              </a:extLst>
            </p:cNvPr>
            <p:cNvSpPr/>
            <p:nvPr/>
          </p:nvSpPr>
          <p:spPr>
            <a:xfrm>
              <a:off x="8176439" y="2338939"/>
              <a:ext cx="3710761" cy="3669856"/>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grpSp>
          <p:nvGrpSpPr>
            <p:cNvPr id="64" name="Group 63">
              <a:extLst>
                <a:ext uri="{FF2B5EF4-FFF2-40B4-BE49-F238E27FC236}">
                  <a16:creationId xmlns:a16="http://schemas.microsoft.com/office/drawing/2014/main" id="{379FE4F2-D6A4-4479-9982-79C2663B2D0A}"/>
                </a:ext>
              </a:extLst>
            </p:cNvPr>
            <p:cNvGrpSpPr/>
            <p:nvPr/>
          </p:nvGrpSpPr>
          <p:grpSpPr>
            <a:xfrm>
              <a:off x="8345855" y="3110498"/>
              <a:ext cx="3282087" cy="2806621"/>
              <a:chOff x="4124764" y="3239169"/>
              <a:chExt cx="3816687" cy="3263775"/>
            </a:xfrm>
          </p:grpSpPr>
          <p:sp>
            <p:nvSpPr>
              <p:cNvPr id="66" name="Rectangle 286">
                <a:extLst>
                  <a:ext uri="{FF2B5EF4-FFF2-40B4-BE49-F238E27FC236}">
                    <a16:creationId xmlns:a16="http://schemas.microsoft.com/office/drawing/2014/main" id="{57768DC9-367B-4552-A438-1CB27144D99F}"/>
                  </a:ext>
                </a:extLst>
              </p:cNvPr>
              <p:cNvSpPr txBox="1">
                <a:spLocks noChangeArrowheads="1"/>
              </p:cNvSpPr>
              <p:nvPr/>
            </p:nvSpPr>
            <p:spPr bwMode="auto">
              <a:xfrm rot="16200000">
                <a:off x="3792774" y="4357153"/>
                <a:ext cx="1084822" cy="420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a:r>
                  <a:rPr lang="en-US" sz="1176" b="1" dirty="0"/>
                  <a:t>Technical feasibility</a:t>
                </a:r>
              </a:p>
            </p:txBody>
          </p:sp>
          <p:sp>
            <p:nvSpPr>
              <p:cNvPr id="67" name="Rectangle 286">
                <a:extLst>
                  <a:ext uri="{FF2B5EF4-FFF2-40B4-BE49-F238E27FC236}">
                    <a16:creationId xmlns:a16="http://schemas.microsoft.com/office/drawing/2014/main" id="{C2C28496-0CEF-4C13-81D0-7D635BF6F36C}"/>
                  </a:ext>
                </a:extLst>
              </p:cNvPr>
              <p:cNvSpPr txBox="1">
                <a:spLocks noChangeArrowheads="1"/>
              </p:cNvSpPr>
              <p:nvPr/>
            </p:nvSpPr>
            <p:spPr bwMode="auto">
              <a:xfrm>
                <a:off x="4805068" y="3239170"/>
                <a:ext cx="31418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176" dirty="0"/>
                  <a:t>High</a:t>
                </a:r>
              </a:p>
            </p:txBody>
          </p:sp>
          <p:sp>
            <p:nvSpPr>
              <p:cNvPr id="68" name="Rectangle 286">
                <a:extLst>
                  <a:ext uri="{FF2B5EF4-FFF2-40B4-BE49-F238E27FC236}">
                    <a16:creationId xmlns:a16="http://schemas.microsoft.com/office/drawing/2014/main" id="{F8147E80-E0CF-46A2-9ECC-196D05B230AA}"/>
                  </a:ext>
                </a:extLst>
              </p:cNvPr>
              <p:cNvSpPr txBox="1">
                <a:spLocks noChangeArrowheads="1"/>
              </p:cNvSpPr>
              <p:nvPr/>
            </p:nvSpPr>
            <p:spPr bwMode="auto">
              <a:xfrm>
                <a:off x="7581678" y="5918362"/>
                <a:ext cx="359773" cy="21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r"/>
                <a:r>
                  <a:rPr lang="en-US" sz="1176" dirty="0"/>
                  <a:t>High</a:t>
                </a:r>
              </a:p>
            </p:txBody>
          </p:sp>
          <p:sp>
            <p:nvSpPr>
              <p:cNvPr id="70" name="Rectangle 286">
                <a:extLst>
                  <a:ext uri="{FF2B5EF4-FFF2-40B4-BE49-F238E27FC236}">
                    <a16:creationId xmlns:a16="http://schemas.microsoft.com/office/drawing/2014/main" id="{F3967D15-4D56-4F35-977C-0AA3415F5CF9}"/>
                  </a:ext>
                </a:extLst>
              </p:cNvPr>
              <p:cNvSpPr txBox="1">
                <a:spLocks noChangeArrowheads="1"/>
              </p:cNvSpPr>
              <p:nvPr/>
            </p:nvSpPr>
            <p:spPr bwMode="auto">
              <a:xfrm>
                <a:off x="5955097" y="6292524"/>
                <a:ext cx="1289962" cy="210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a:r>
                  <a:rPr lang="en-US" sz="1176" b="1" dirty="0"/>
                  <a:t>Business Value</a:t>
                </a:r>
              </a:p>
            </p:txBody>
          </p:sp>
          <p:sp>
            <p:nvSpPr>
              <p:cNvPr id="71" name="Rectangle 286">
                <a:extLst>
                  <a:ext uri="{FF2B5EF4-FFF2-40B4-BE49-F238E27FC236}">
                    <a16:creationId xmlns:a16="http://schemas.microsoft.com/office/drawing/2014/main" id="{A93D36A5-B289-478B-B0E2-09B67245532A}"/>
                  </a:ext>
                </a:extLst>
              </p:cNvPr>
              <p:cNvSpPr txBox="1">
                <a:spLocks noChangeArrowheads="1"/>
              </p:cNvSpPr>
              <p:nvPr/>
            </p:nvSpPr>
            <p:spPr bwMode="auto">
              <a:xfrm>
                <a:off x="4805068" y="4475239"/>
                <a:ext cx="298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176" dirty="0"/>
                  <a:t>Med</a:t>
                </a:r>
              </a:p>
            </p:txBody>
          </p:sp>
          <p:sp>
            <p:nvSpPr>
              <p:cNvPr id="72" name="Rectangle 286">
                <a:extLst>
                  <a:ext uri="{FF2B5EF4-FFF2-40B4-BE49-F238E27FC236}">
                    <a16:creationId xmlns:a16="http://schemas.microsoft.com/office/drawing/2014/main" id="{08634DB8-A09B-47A8-80F8-60B6EF5D348F}"/>
                  </a:ext>
                </a:extLst>
              </p:cNvPr>
              <p:cNvSpPr txBox="1">
                <a:spLocks noChangeArrowheads="1"/>
              </p:cNvSpPr>
              <p:nvPr/>
            </p:nvSpPr>
            <p:spPr bwMode="auto">
              <a:xfrm>
                <a:off x="6450998" y="5918361"/>
                <a:ext cx="2981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176" dirty="0"/>
                  <a:t>Med</a:t>
                </a:r>
              </a:p>
            </p:txBody>
          </p:sp>
          <p:sp>
            <p:nvSpPr>
              <p:cNvPr id="73" name="Rectangle 286">
                <a:extLst>
                  <a:ext uri="{FF2B5EF4-FFF2-40B4-BE49-F238E27FC236}">
                    <a16:creationId xmlns:a16="http://schemas.microsoft.com/office/drawing/2014/main" id="{1F963D6E-B58A-47C7-83AF-CE6822E62CB7}"/>
                  </a:ext>
                </a:extLst>
              </p:cNvPr>
              <p:cNvSpPr txBox="1">
                <a:spLocks noChangeArrowheads="1"/>
              </p:cNvSpPr>
              <p:nvPr/>
            </p:nvSpPr>
            <p:spPr bwMode="auto">
              <a:xfrm>
                <a:off x="4805068" y="5711309"/>
                <a:ext cx="28052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176" dirty="0"/>
                  <a:t>Low</a:t>
                </a:r>
              </a:p>
            </p:txBody>
          </p:sp>
          <p:sp>
            <p:nvSpPr>
              <p:cNvPr id="74" name="Rectangle 286">
                <a:extLst>
                  <a:ext uri="{FF2B5EF4-FFF2-40B4-BE49-F238E27FC236}">
                    <a16:creationId xmlns:a16="http://schemas.microsoft.com/office/drawing/2014/main" id="{66E1214E-CD5E-41B1-A292-57AB9BB7C8EB}"/>
                  </a:ext>
                </a:extLst>
              </p:cNvPr>
              <p:cNvSpPr txBox="1">
                <a:spLocks noChangeArrowheads="1"/>
              </p:cNvSpPr>
              <p:nvPr/>
            </p:nvSpPr>
            <p:spPr bwMode="auto">
              <a:xfrm>
                <a:off x="5258703" y="5918361"/>
                <a:ext cx="28052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r>
                  <a:rPr lang="en-US" sz="1176" dirty="0"/>
                  <a:t>Low</a:t>
                </a:r>
              </a:p>
            </p:txBody>
          </p:sp>
          <p:cxnSp>
            <p:nvCxnSpPr>
              <p:cNvPr id="75" name="Straight Connector 74">
                <a:extLst>
                  <a:ext uri="{FF2B5EF4-FFF2-40B4-BE49-F238E27FC236}">
                    <a16:creationId xmlns:a16="http://schemas.microsoft.com/office/drawing/2014/main" id="{553294F2-CEEB-4B0D-B6E4-1BF2836BD11A}"/>
                  </a:ext>
                </a:extLst>
              </p:cNvPr>
              <p:cNvCxnSpPr>
                <a:cxnSpLocks/>
              </p:cNvCxnSpPr>
              <p:nvPr/>
            </p:nvCxnSpPr>
            <p:spPr>
              <a:xfrm>
                <a:off x="4615101" y="3239169"/>
                <a:ext cx="0" cy="265680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31AE671A-CDF9-44DF-8F97-2E263E3DEC8E}"/>
                  </a:ext>
                </a:extLst>
              </p:cNvPr>
              <p:cNvGrpSpPr>
                <a:grpSpLocks/>
              </p:cNvGrpSpPr>
              <p:nvPr/>
            </p:nvGrpSpPr>
            <p:grpSpPr>
              <a:xfrm>
                <a:off x="5258703" y="3239169"/>
                <a:ext cx="2682748" cy="2656806"/>
                <a:chOff x="5258703" y="3560479"/>
                <a:chExt cx="2438862" cy="2071446"/>
              </a:xfrm>
            </p:grpSpPr>
            <p:sp>
              <p:nvSpPr>
                <p:cNvPr id="108" name="Rectangle 29">
                  <a:extLst>
                    <a:ext uri="{FF2B5EF4-FFF2-40B4-BE49-F238E27FC236}">
                      <a16:creationId xmlns:a16="http://schemas.microsoft.com/office/drawing/2014/main" id="{5B7F9C0F-0FAC-403D-BCAC-DAC63C5C54F4}"/>
                    </a:ext>
                  </a:extLst>
                </p:cNvPr>
                <p:cNvSpPr>
                  <a:spLocks noChangeArrowheads="1"/>
                </p:cNvSpPr>
                <p:nvPr/>
              </p:nvSpPr>
              <p:spPr bwMode="gray">
                <a:xfrm>
                  <a:off x="6478134" y="3560479"/>
                  <a:ext cx="1219431" cy="1035723"/>
                </a:xfrm>
                <a:prstGeom prst="rect">
                  <a:avLst/>
                </a:prstGeom>
                <a:solidFill>
                  <a:schemeClr val="accent1">
                    <a:lumMod val="20000"/>
                    <a:lumOff val="80000"/>
                  </a:schemeClr>
                </a:solidFill>
                <a:ln w="19050">
                  <a:solidFill>
                    <a:schemeClr val="bg1"/>
                  </a:solidFill>
                  <a:miter lim="800000"/>
                  <a:headEnd/>
                  <a:tailEnd/>
                </a:ln>
              </p:spPr>
              <p:txBody>
                <a:bodyPr wrap="none" anchor="ctr"/>
                <a:lstStyle/>
                <a:p>
                  <a:endParaRPr lang="en-US" sz="1176" b="1" dirty="0">
                    <a:latin typeface="+mn-lt"/>
                  </a:endParaRPr>
                </a:p>
              </p:txBody>
            </p:sp>
            <p:sp>
              <p:nvSpPr>
                <p:cNvPr id="109" name="Rectangle 27">
                  <a:extLst>
                    <a:ext uri="{FF2B5EF4-FFF2-40B4-BE49-F238E27FC236}">
                      <a16:creationId xmlns:a16="http://schemas.microsoft.com/office/drawing/2014/main" id="{E7708715-F6BA-4309-B39A-55051C7458BF}"/>
                    </a:ext>
                  </a:extLst>
                </p:cNvPr>
                <p:cNvSpPr>
                  <a:spLocks noChangeArrowheads="1"/>
                </p:cNvSpPr>
                <p:nvPr/>
              </p:nvSpPr>
              <p:spPr bwMode="gray">
                <a:xfrm>
                  <a:off x="5258703" y="3560479"/>
                  <a:ext cx="1219431" cy="1035723"/>
                </a:xfrm>
                <a:prstGeom prst="rect">
                  <a:avLst/>
                </a:prstGeom>
                <a:solidFill>
                  <a:schemeClr val="bg1">
                    <a:lumMod val="95000"/>
                  </a:schemeClr>
                </a:solidFill>
                <a:ln w="19050">
                  <a:solidFill>
                    <a:schemeClr val="bg1"/>
                  </a:solidFill>
                  <a:miter lim="800000"/>
                  <a:headEnd/>
                  <a:tailEnd/>
                </a:ln>
              </p:spPr>
              <p:txBody>
                <a:bodyPr wrap="none" anchor="ctr"/>
                <a:lstStyle/>
                <a:p>
                  <a:endParaRPr lang="en-US" sz="1176" b="1" dirty="0">
                    <a:latin typeface="+mn-lt"/>
                  </a:endParaRPr>
                </a:p>
              </p:txBody>
            </p:sp>
            <p:sp>
              <p:nvSpPr>
                <p:cNvPr id="110" name="Rectangle 30">
                  <a:extLst>
                    <a:ext uri="{FF2B5EF4-FFF2-40B4-BE49-F238E27FC236}">
                      <a16:creationId xmlns:a16="http://schemas.microsoft.com/office/drawing/2014/main" id="{F6398224-7D44-4196-AE98-7D8A7B9DE5E3}"/>
                    </a:ext>
                  </a:extLst>
                </p:cNvPr>
                <p:cNvSpPr>
                  <a:spLocks noChangeArrowheads="1"/>
                </p:cNvSpPr>
                <p:nvPr/>
              </p:nvSpPr>
              <p:spPr bwMode="gray">
                <a:xfrm>
                  <a:off x="5258703" y="4596202"/>
                  <a:ext cx="1219431" cy="1035723"/>
                </a:xfrm>
                <a:prstGeom prst="rect">
                  <a:avLst/>
                </a:prstGeom>
                <a:solidFill>
                  <a:schemeClr val="bg1">
                    <a:lumMod val="95000"/>
                  </a:schemeClr>
                </a:solidFill>
                <a:ln w="19050">
                  <a:solidFill>
                    <a:schemeClr val="bg1"/>
                  </a:solidFill>
                  <a:miter lim="800000"/>
                  <a:headEnd/>
                  <a:tailEnd/>
                </a:ln>
              </p:spPr>
              <p:txBody>
                <a:bodyPr wrap="none" anchor="ctr"/>
                <a:lstStyle/>
                <a:p>
                  <a:endParaRPr lang="en-US" sz="1176" b="1" dirty="0">
                    <a:latin typeface="+mn-lt"/>
                  </a:endParaRPr>
                </a:p>
              </p:txBody>
            </p:sp>
            <p:sp>
              <p:nvSpPr>
                <p:cNvPr id="111" name="Rectangle 31">
                  <a:extLst>
                    <a:ext uri="{FF2B5EF4-FFF2-40B4-BE49-F238E27FC236}">
                      <a16:creationId xmlns:a16="http://schemas.microsoft.com/office/drawing/2014/main" id="{8AFC39B3-80E0-488B-94EF-B726F4971D81}"/>
                    </a:ext>
                  </a:extLst>
                </p:cNvPr>
                <p:cNvSpPr>
                  <a:spLocks noChangeArrowheads="1"/>
                </p:cNvSpPr>
                <p:nvPr/>
              </p:nvSpPr>
              <p:spPr bwMode="gray">
                <a:xfrm>
                  <a:off x="6478134" y="4596202"/>
                  <a:ext cx="1219431" cy="1035723"/>
                </a:xfrm>
                <a:prstGeom prst="rect">
                  <a:avLst/>
                </a:prstGeom>
                <a:solidFill>
                  <a:schemeClr val="bg1">
                    <a:lumMod val="95000"/>
                  </a:schemeClr>
                </a:solidFill>
                <a:ln w="19050">
                  <a:solidFill>
                    <a:schemeClr val="bg1"/>
                  </a:solidFill>
                  <a:miter lim="800000"/>
                  <a:headEnd/>
                  <a:tailEnd/>
                </a:ln>
              </p:spPr>
              <p:txBody>
                <a:bodyPr wrap="none" anchor="ctr"/>
                <a:lstStyle/>
                <a:p>
                  <a:endParaRPr lang="en-US" sz="1176" b="1" dirty="0">
                    <a:latin typeface="+mn-lt"/>
                  </a:endParaRPr>
                </a:p>
              </p:txBody>
            </p:sp>
          </p:grpSp>
          <p:cxnSp>
            <p:nvCxnSpPr>
              <p:cNvPr id="77" name="Straight Connector 76">
                <a:extLst>
                  <a:ext uri="{FF2B5EF4-FFF2-40B4-BE49-F238E27FC236}">
                    <a16:creationId xmlns:a16="http://schemas.microsoft.com/office/drawing/2014/main" id="{3DA3BB0A-9818-42FF-90E5-78A83BF37C36}"/>
                  </a:ext>
                </a:extLst>
              </p:cNvPr>
              <p:cNvCxnSpPr>
                <a:cxnSpLocks/>
              </p:cNvCxnSpPr>
              <p:nvPr/>
            </p:nvCxnSpPr>
            <p:spPr>
              <a:xfrm>
                <a:off x="5258703" y="6225063"/>
                <a:ext cx="2682748"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1C94CEE1-6174-41B5-924D-74518866727D}"/>
                </a:ext>
              </a:extLst>
            </p:cNvPr>
            <p:cNvSpPr txBox="1"/>
            <p:nvPr/>
          </p:nvSpPr>
          <p:spPr>
            <a:xfrm>
              <a:off x="8345857" y="2520369"/>
              <a:ext cx="3282082" cy="361894"/>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100000"/>
                </a:spcBef>
              </a:pPr>
              <a:r>
                <a:rPr lang="en-US" sz="1176" dirty="0"/>
                <a:t>MVP features should be chosen from the highest value but most feasible group in the 2x2 view</a:t>
              </a:r>
            </a:p>
          </p:txBody>
        </p:sp>
      </p:grpSp>
    </p:spTree>
    <p:extLst>
      <p:ext uri="{BB962C8B-B14F-4D97-AF65-F5344CB8AC3E}">
        <p14:creationId xmlns:p14="http://schemas.microsoft.com/office/powerpoint/2010/main" val="892567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1C7654-ABA4-4535-9511-6D9FDFFB135D}"/>
              </a:ext>
            </a:extLst>
          </p:cNvPr>
          <p:cNvGraphicFramePr>
            <a:graphicFrameLocks noChangeAspect="1"/>
          </p:cNvGraphicFramePr>
          <p:nvPr>
            <p:custDataLst>
              <p:tags r:id="rId2"/>
            </p:custDataLst>
            <p:extLst>
              <p:ext uri="{D42A27DB-BD31-4B8C-83A1-F6EECF244321}">
                <p14:modId xmlns:p14="http://schemas.microsoft.com/office/powerpoint/2010/main" val="2882248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4E1C7654-ABA4-4535-9511-6D9FDFFB135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5CCE6A8-C58F-4839-A00E-02C5023F7179}"/>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DD952EA3-D554-4183-A888-9AE6BFFC449E}"/>
              </a:ext>
            </a:extLst>
          </p:cNvPr>
          <p:cNvSpPr>
            <a:spLocks noGrp="1"/>
          </p:cNvSpPr>
          <p:nvPr>
            <p:ph type="title"/>
          </p:nvPr>
        </p:nvSpPr>
        <p:spPr>
          <a:xfrm>
            <a:off x="419108" y="513351"/>
            <a:ext cx="9886427" cy="861774"/>
          </a:xfrm>
        </p:spPr>
        <p:txBody>
          <a:bodyPr/>
          <a:lstStyle/>
          <a:p>
            <a:r>
              <a:rPr lang="en-US" dirty="0"/>
              <a:t>Product Lifecycle Reviews (PLC Reviews) govern a product’s path from an idea to a scaled product</a:t>
            </a:r>
          </a:p>
        </p:txBody>
      </p:sp>
      <p:sp>
        <p:nvSpPr>
          <p:cNvPr id="17" name="TextBox 16">
            <a:extLst>
              <a:ext uri="{FF2B5EF4-FFF2-40B4-BE49-F238E27FC236}">
                <a16:creationId xmlns:a16="http://schemas.microsoft.com/office/drawing/2014/main" id="{1CAA340F-B6F0-431F-88B5-F32268290EBF}"/>
              </a:ext>
            </a:extLst>
          </p:cNvPr>
          <p:cNvSpPr txBox="1">
            <a:spLocks/>
          </p:cNvSpPr>
          <p:nvPr/>
        </p:nvSpPr>
        <p:spPr>
          <a:xfrm>
            <a:off x="395669" y="3971031"/>
            <a:ext cx="884925" cy="1281607"/>
          </a:xfrm>
          <a:prstGeom prst="rect">
            <a:avLst/>
          </a:prstGeom>
          <a:solidFill>
            <a:schemeClr val="accent2"/>
          </a:solidFill>
          <a:ln>
            <a:solidFill>
              <a:srgbClr val="FFFFFF"/>
            </a:solidFill>
          </a:ln>
          <a:effectLst/>
        </p:spPr>
        <p:txBody>
          <a:bodyPr vert="horz" wrap="square" lIns="72009" tIns="72009" rIns="72009" bIns="72009" rtlCol="0" anchor="ctr" anchorCtr="0">
            <a:no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1" i="0" u="none" strike="noStrike" kern="1200" cap="none" spc="0" normalizeH="0" baseline="0" noProof="1">
                <a:ln>
                  <a:noFill/>
                </a:ln>
                <a:solidFill>
                  <a:schemeClr val="bg1"/>
                </a:solidFill>
                <a:effectLst/>
                <a:uLnTx/>
                <a:uFillTx/>
                <a:latin typeface="Arial"/>
                <a:cs typeface="Arial"/>
              </a:rPr>
              <a:t>Outputs</a:t>
            </a:r>
          </a:p>
        </p:txBody>
      </p:sp>
      <p:sp>
        <p:nvSpPr>
          <p:cNvPr id="5" name="Rectangle 4">
            <a:extLst>
              <a:ext uri="{FF2B5EF4-FFF2-40B4-BE49-F238E27FC236}">
                <a16:creationId xmlns:a16="http://schemas.microsoft.com/office/drawing/2014/main" id="{A01C40A6-9959-479D-A861-12E8FD7435AC}"/>
              </a:ext>
            </a:extLst>
          </p:cNvPr>
          <p:cNvSpPr/>
          <p:nvPr/>
        </p:nvSpPr>
        <p:spPr>
          <a:xfrm>
            <a:off x="3063935" y="3010002"/>
            <a:ext cx="1188853" cy="824306"/>
          </a:xfrm>
          <a:prstGeom prst="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Pre-discovery</a:t>
            </a:r>
          </a:p>
        </p:txBody>
      </p:sp>
      <p:sp>
        <p:nvSpPr>
          <p:cNvPr id="6" name="Rectangle 5">
            <a:extLst>
              <a:ext uri="{FF2B5EF4-FFF2-40B4-BE49-F238E27FC236}">
                <a16:creationId xmlns:a16="http://schemas.microsoft.com/office/drawing/2014/main" id="{CD139CA5-F1F3-456D-8804-0FD6F249FD21}"/>
              </a:ext>
            </a:extLst>
          </p:cNvPr>
          <p:cNvSpPr/>
          <p:nvPr/>
        </p:nvSpPr>
        <p:spPr>
          <a:xfrm>
            <a:off x="4566336" y="3010002"/>
            <a:ext cx="1188853" cy="824306"/>
          </a:xfrm>
          <a:prstGeom prst="rect">
            <a:avLst/>
          </a:prstGeom>
          <a:solidFill>
            <a:schemeClr val="accent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Discovery</a:t>
            </a:r>
          </a:p>
        </p:txBody>
      </p:sp>
      <p:sp>
        <p:nvSpPr>
          <p:cNvPr id="7" name="Rectangle 6">
            <a:extLst>
              <a:ext uri="{FF2B5EF4-FFF2-40B4-BE49-F238E27FC236}">
                <a16:creationId xmlns:a16="http://schemas.microsoft.com/office/drawing/2014/main" id="{3F35AA70-231E-494A-8A2C-ABF7DC95BCAC}"/>
              </a:ext>
            </a:extLst>
          </p:cNvPr>
          <p:cNvSpPr/>
          <p:nvPr/>
        </p:nvSpPr>
        <p:spPr>
          <a:xfrm>
            <a:off x="6068737" y="3010002"/>
            <a:ext cx="1188853" cy="824306"/>
          </a:xfrm>
          <a:prstGeom prst="rect">
            <a:avLst/>
          </a:prstGeom>
          <a:solidFill>
            <a:schemeClr val="accent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MVP build</a:t>
            </a:r>
          </a:p>
        </p:txBody>
      </p:sp>
      <p:sp>
        <p:nvSpPr>
          <p:cNvPr id="8" name="Rectangle 7">
            <a:extLst>
              <a:ext uri="{FF2B5EF4-FFF2-40B4-BE49-F238E27FC236}">
                <a16:creationId xmlns:a16="http://schemas.microsoft.com/office/drawing/2014/main" id="{44C0AC9B-4BF9-4D58-939F-268B3E26797F}"/>
              </a:ext>
            </a:extLst>
          </p:cNvPr>
          <p:cNvSpPr/>
          <p:nvPr/>
        </p:nvSpPr>
        <p:spPr>
          <a:xfrm>
            <a:off x="7571139" y="3010002"/>
            <a:ext cx="1188853" cy="824306"/>
          </a:xfrm>
          <a:prstGeom prst="rect">
            <a:avLst/>
          </a:prstGeom>
          <a:solidFill>
            <a:schemeClr val="accent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Scale</a:t>
            </a:r>
          </a:p>
        </p:txBody>
      </p:sp>
      <p:cxnSp>
        <p:nvCxnSpPr>
          <p:cNvPr id="9" name="Straight Connector 8">
            <a:extLst>
              <a:ext uri="{FF2B5EF4-FFF2-40B4-BE49-F238E27FC236}">
                <a16:creationId xmlns:a16="http://schemas.microsoft.com/office/drawing/2014/main" id="{86C4EF10-B217-46D0-A1F9-E6CB9128D234}"/>
              </a:ext>
            </a:extLst>
          </p:cNvPr>
          <p:cNvCxnSpPr>
            <a:cxnSpLocks/>
            <a:stCxn id="5" idx="3"/>
            <a:endCxn id="6" idx="1"/>
          </p:cNvCxnSpPr>
          <p:nvPr/>
        </p:nvCxnSpPr>
        <p:spPr>
          <a:xfrm>
            <a:off x="4252788" y="3422155"/>
            <a:ext cx="313548"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B378E31-2754-4D1A-BD4E-362B2136B6D7}"/>
              </a:ext>
            </a:extLst>
          </p:cNvPr>
          <p:cNvCxnSpPr>
            <a:cxnSpLocks/>
            <a:stCxn id="6" idx="3"/>
            <a:endCxn id="7" idx="1"/>
          </p:cNvCxnSpPr>
          <p:nvPr/>
        </p:nvCxnSpPr>
        <p:spPr>
          <a:xfrm>
            <a:off x="5755189" y="3422155"/>
            <a:ext cx="313548"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1F28C77-E78B-4BAC-BD85-64B375C68341}"/>
              </a:ext>
            </a:extLst>
          </p:cNvPr>
          <p:cNvCxnSpPr>
            <a:cxnSpLocks/>
            <a:stCxn id="7" idx="3"/>
            <a:endCxn id="8" idx="1"/>
          </p:cNvCxnSpPr>
          <p:nvPr/>
        </p:nvCxnSpPr>
        <p:spPr>
          <a:xfrm>
            <a:off x="7257590" y="3422155"/>
            <a:ext cx="313549"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C861B5E-5829-4E28-86F7-B552B859AB4B}"/>
              </a:ext>
            </a:extLst>
          </p:cNvPr>
          <p:cNvSpPr/>
          <p:nvPr/>
        </p:nvSpPr>
        <p:spPr>
          <a:xfrm>
            <a:off x="9073540" y="3010002"/>
            <a:ext cx="1188853" cy="824306"/>
          </a:xfrm>
          <a:prstGeom prst="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Sustain</a:t>
            </a:r>
          </a:p>
        </p:txBody>
      </p:sp>
      <p:sp>
        <p:nvSpPr>
          <p:cNvPr id="13" name="Rectangle 12">
            <a:extLst>
              <a:ext uri="{FF2B5EF4-FFF2-40B4-BE49-F238E27FC236}">
                <a16:creationId xmlns:a16="http://schemas.microsoft.com/office/drawing/2014/main" id="{CF3F1D51-1B04-429E-9517-DDBDE87EF894}"/>
              </a:ext>
            </a:extLst>
          </p:cNvPr>
          <p:cNvSpPr/>
          <p:nvPr/>
        </p:nvSpPr>
        <p:spPr>
          <a:xfrm>
            <a:off x="1561533" y="3010002"/>
            <a:ext cx="1188853" cy="824306"/>
          </a:xfrm>
          <a:prstGeom prst="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Ideate</a:t>
            </a:r>
          </a:p>
        </p:txBody>
      </p:sp>
      <p:sp>
        <p:nvSpPr>
          <p:cNvPr id="14" name="Rectangle 13">
            <a:extLst>
              <a:ext uri="{FF2B5EF4-FFF2-40B4-BE49-F238E27FC236}">
                <a16:creationId xmlns:a16="http://schemas.microsoft.com/office/drawing/2014/main" id="{967B3B3C-A73C-451D-95E7-0D890ADB49DE}"/>
              </a:ext>
            </a:extLst>
          </p:cNvPr>
          <p:cNvSpPr/>
          <p:nvPr/>
        </p:nvSpPr>
        <p:spPr>
          <a:xfrm>
            <a:off x="10575940" y="3010002"/>
            <a:ext cx="1188853" cy="824306"/>
          </a:xfrm>
          <a:prstGeom prst="rect">
            <a:avLst/>
          </a:prstGeom>
          <a:solidFill>
            <a:schemeClr val="bg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Arial"/>
                <a:cs typeface="Arial"/>
              </a:rPr>
              <a:t>Retire</a:t>
            </a:r>
          </a:p>
        </p:txBody>
      </p:sp>
      <p:cxnSp>
        <p:nvCxnSpPr>
          <p:cNvPr id="15" name="Straight Connector 14">
            <a:extLst>
              <a:ext uri="{FF2B5EF4-FFF2-40B4-BE49-F238E27FC236}">
                <a16:creationId xmlns:a16="http://schemas.microsoft.com/office/drawing/2014/main" id="{5BDBEB3F-F42A-4C4B-A951-EB4031F815E1}"/>
              </a:ext>
            </a:extLst>
          </p:cNvPr>
          <p:cNvCxnSpPr>
            <a:cxnSpLocks/>
            <a:stCxn id="8" idx="3"/>
            <a:endCxn id="12" idx="1"/>
          </p:cNvCxnSpPr>
          <p:nvPr/>
        </p:nvCxnSpPr>
        <p:spPr>
          <a:xfrm>
            <a:off x="8759992" y="3422155"/>
            <a:ext cx="313548"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1A147B-F3CA-454C-B3C6-08FC74F5EC0C}"/>
              </a:ext>
            </a:extLst>
          </p:cNvPr>
          <p:cNvCxnSpPr>
            <a:cxnSpLocks/>
            <a:stCxn id="12" idx="3"/>
            <a:endCxn id="14" idx="1"/>
          </p:cNvCxnSpPr>
          <p:nvPr/>
        </p:nvCxnSpPr>
        <p:spPr>
          <a:xfrm>
            <a:off x="10262393" y="3422155"/>
            <a:ext cx="313547"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E7E89C-1C12-4846-A781-D1A84CA13931}"/>
              </a:ext>
            </a:extLst>
          </p:cNvPr>
          <p:cNvSpPr txBox="1"/>
          <p:nvPr/>
        </p:nvSpPr>
        <p:spPr>
          <a:xfrm>
            <a:off x="1545763" y="3971032"/>
            <a:ext cx="1220393" cy="523220"/>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Prioritized ideas</a:t>
            </a:r>
          </a:p>
        </p:txBody>
      </p:sp>
      <p:sp>
        <p:nvSpPr>
          <p:cNvPr id="19" name="TextBox 18">
            <a:extLst>
              <a:ext uri="{FF2B5EF4-FFF2-40B4-BE49-F238E27FC236}">
                <a16:creationId xmlns:a16="http://schemas.microsoft.com/office/drawing/2014/main" id="{332C25F5-5E40-4064-A88B-3A6F4345FB94}"/>
              </a:ext>
            </a:extLst>
          </p:cNvPr>
          <p:cNvSpPr txBox="1"/>
          <p:nvPr/>
        </p:nvSpPr>
        <p:spPr>
          <a:xfrm>
            <a:off x="3048164" y="3971032"/>
            <a:ext cx="1220393" cy="954107"/>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Simple business case for funding</a:t>
            </a:r>
          </a:p>
        </p:txBody>
      </p:sp>
      <p:sp>
        <p:nvSpPr>
          <p:cNvPr id="20" name="TextBox 19">
            <a:extLst>
              <a:ext uri="{FF2B5EF4-FFF2-40B4-BE49-F238E27FC236}">
                <a16:creationId xmlns:a16="http://schemas.microsoft.com/office/drawing/2014/main" id="{13A7AA38-A637-491E-82A4-FB4556CB268F}"/>
              </a:ext>
            </a:extLst>
          </p:cNvPr>
          <p:cNvSpPr txBox="1"/>
          <p:nvPr/>
        </p:nvSpPr>
        <p:spPr>
          <a:xfrm>
            <a:off x="6052967" y="3971032"/>
            <a:ext cx="1220393" cy="523220"/>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MVP in the field</a:t>
            </a:r>
          </a:p>
        </p:txBody>
      </p:sp>
      <p:sp>
        <p:nvSpPr>
          <p:cNvPr id="21" name="TextBox 20">
            <a:extLst>
              <a:ext uri="{FF2B5EF4-FFF2-40B4-BE49-F238E27FC236}">
                <a16:creationId xmlns:a16="http://schemas.microsoft.com/office/drawing/2014/main" id="{7748C1AE-6C23-4CE7-A963-6550CCAC5302}"/>
              </a:ext>
            </a:extLst>
          </p:cNvPr>
          <p:cNvSpPr txBox="1"/>
          <p:nvPr/>
        </p:nvSpPr>
        <p:spPr>
          <a:xfrm>
            <a:off x="7571139" y="3971032"/>
            <a:ext cx="1220393" cy="954107"/>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Product with substantially complete features</a:t>
            </a:r>
          </a:p>
        </p:txBody>
      </p:sp>
      <p:sp>
        <p:nvSpPr>
          <p:cNvPr id="22" name="TextBox 21">
            <a:extLst>
              <a:ext uri="{FF2B5EF4-FFF2-40B4-BE49-F238E27FC236}">
                <a16:creationId xmlns:a16="http://schemas.microsoft.com/office/drawing/2014/main" id="{629B44BD-E856-431D-9238-14D50D5154AD}"/>
              </a:ext>
            </a:extLst>
          </p:cNvPr>
          <p:cNvSpPr txBox="1"/>
          <p:nvPr/>
        </p:nvSpPr>
        <p:spPr>
          <a:xfrm>
            <a:off x="9069383" y="3971032"/>
            <a:ext cx="1220393" cy="954107"/>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Updates and support to products in the field</a:t>
            </a:r>
          </a:p>
        </p:txBody>
      </p:sp>
      <p:sp>
        <p:nvSpPr>
          <p:cNvPr id="23" name="TextBox 22">
            <a:extLst>
              <a:ext uri="{FF2B5EF4-FFF2-40B4-BE49-F238E27FC236}">
                <a16:creationId xmlns:a16="http://schemas.microsoft.com/office/drawing/2014/main" id="{1C69493C-3088-44C7-BA8E-E324B2AEC1DA}"/>
              </a:ext>
            </a:extLst>
          </p:cNvPr>
          <p:cNvSpPr txBox="1"/>
          <p:nvPr/>
        </p:nvSpPr>
        <p:spPr>
          <a:xfrm>
            <a:off x="10575940" y="3971032"/>
            <a:ext cx="1220393" cy="738664"/>
          </a:xfrm>
          <a:prstGeom prst="rect">
            <a:avLst/>
          </a:prstGeom>
          <a:effectLst/>
        </p:spPr>
        <p:txBody>
          <a:bodyPr vert="horz" wrap="square" lIns="91440" tIns="45720" rIns="91440" bIns="4572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End of product in the field</a:t>
            </a:r>
          </a:p>
        </p:txBody>
      </p:sp>
      <p:sp>
        <p:nvSpPr>
          <p:cNvPr id="25" name="Rectangle 24">
            <a:extLst>
              <a:ext uri="{FF2B5EF4-FFF2-40B4-BE49-F238E27FC236}">
                <a16:creationId xmlns:a16="http://schemas.microsoft.com/office/drawing/2014/main" id="{0F0DB721-47CB-44C5-BDE9-0EF22D796E24}"/>
              </a:ext>
            </a:extLst>
          </p:cNvPr>
          <p:cNvSpPr/>
          <p:nvPr/>
        </p:nvSpPr>
        <p:spPr>
          <a:xfrm>
            <a:off x="1545763" y="1668644"/>
            <a:ext cx="10219030" cy="265506"/>
          </a:xfrm>
          <a:prstGeom prst="rect">
            <a:avLst/>
          </a:prstGeom>
          <a:solidFill>
            <a:schemeClr val="accent5"/>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a:cs typeface="Arial"/>
              </a:rPr>
              <a:t>Product lifecycle</a:t>
            </a:r>
          </a:p>
        </p:txBody>
      </p:sp>
      <p:cxnSp>
        <p:nvCxnSpPr>
          <p:cNvPr id="26" name="Connector: Elbow 25">
            <a:extLst>
              <a:ext uri="{FF2B5EF4-FFF2-40B4-BE49-F238E27FC236}">
                <a16:creationId xmlns:a16="http://schemas.microsoft.com/office/drawing/2014/main" id="{229BBC26-7F82-4B73-8B76-CC86EE07A459}"/>
              </a:ext>
            </a:extLst>
          </p:cNvPr>
          <p:cNvCxnSpPr>
            <a:stCxn id="5" idx="0"/>
            <a:endCxn id="13" idx="0"/>
          </p:cNvCxnSpPr>
          <p:nvPr/>
        </p:nvCxnSpPr>
        <p:spPr>
          <a:xfrm rot="16200000" flipV="1">
            <a:off x="2907161" y="2258801"/>
            <a:ext cx="12700" cy="1502402"/>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FBE17E7-72DA-4BBE-93B1-E91D3BC24F1A}"/>
              </a:ext>
            </a:extLst>
          </p:cNvPr>
          <p:cNvCxnSpPr>
            <a:cxnSpLocks/>
            <a:stCxn id="6" idx="0"/>
            <a:endCxn id="13" idx="0"/>
          </p:cNvCxnSpPr>
          <p:nvPr/>
        </p:nvCxnSpPr>
        <p:spPr>
          <a:xfrm rot="16200000" flipV="1">
            <a:off x="3658362" y="1507600"/>
            <a:ext cx="12700" cy="3004803"/>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6B573E0-1A09-42F4-A3EB-5DDBD2C37333}"/>
              </a:ext>
            </a:extLst>
          </p:cNvPr>
          <p:cNvCxnSpPr>
            <a:cxnSpLocks/>
            <a:stCxn id="7" idx="0"/>
            <a:endCxn id="13" idx="0"/>
          </p:cNvCxnSpPr>
          <p:nvPr/>
        </p:nvCxnSpPr>
        <p:spPr>
          <a:xfrm rot="16200000" flipV="1">
            <a:off x="4409562" y="756400"/>
            <a:ext cx="12700" cy="4507204"/>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A9EA355D-FE7A-4CC0-B4A5-259B7290FBB1}"/>
              </a:ext>
            </a:extLst>
          </p:cNvPr>
          <p:cNvCxnSpPr>
            <a:cxnSpLocks/>
            <a:stCxn id="8" idx="0"/>
            <a:endCxn id="13" idx="0"/>
          </p:cNvCxnSpPr>
          <p:nvPr/>
        </p:nvCxnSpPr>
        <p:spPr>
          <a:xfrm rot="16200000" flipV="1">
            <a:off x="5160763" y="5199"/>
            <a:ext cx="12700" cy="6009606"/>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2B21564-527E-4F84-84A0-08EADCB8EA27}"/>
              </a:ext>
            </a:extLst>
          </p:cNvPr>
          <p:cNvCxnSpPr>
            <a:cxnSpLocks/>
            <a:stCxn id="12" idx="0"/>
            <a:endCxn id="13" idx="0"/>
          </p:cNvCxnSpPr>
          <p:nvPr/>
        </p:nvCxnSpPr>
        <p:spPr>
          <a:xfrm rot="16200000" flipV="1">
            <a:off x="5911964" y="-746002"/>
            <a:ext cx="12700" cy="7512007"/>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659CEC-D330-47D0-89EA-239D5C0EB05A}"/>
              </a:ext>
            </a:extLst>
          </p:cNvPr>
          <p:cNvCxnSpPr>
            <a:cxnSpLocks/>
            <a:stCxn id="14" idx="0"/>
            <a:endCxn id="13" idx="0"/>
          </p:cNvCxnSpPr>
          <p:nvPr/>
        </p:nvCxnSpPr>
        <p:spPr>
          <a:xfrm rot="16200000" flipV="1">
            <a:off x="6663164" y="-1497202"/>
            <a:ext cx="12700" cy="9014407"/>
          </a:xfrm>
          <a:prstGeom prst="bentConnector3">
            <a:avLst>
              <a:gd name="adj1" fmla="val 180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C2721B-DED0-41B7-9CA6-D252A26AD736}"/>
              </a:ext>
            </a:extLst>
          </p:cNvPr>
          <p:cNvCxnSpPr>
            <a:cxnSpLocks/>
            <a:stCxn id="13" idx="3"/>
            <a:endCxn id="5" idx="1"/>
          </p:cNvCxnSpPr>
          <p:nvPr/>
        </p:nvCxnSpPr>
        <p:spPr>
          <a:xfrm>
            <a:off x="2750386" y="3422155"/>
            <a:ext cx="313549" cy="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8E1687-0CC4-44FA-9967-30BA3D452728}"/>
              </a:ext>
            </a:extLst>
          </p:cNvPr>
          <p:cNvSpPr txBox="1">
            <a:spLocks/>
          </p:cNvSpPr>
          <p:nvPr/>
        </p:nvSpPr>
        <p:spPr>
          <a:xfrm>
            <a:off x="4598945" y="3959976"/>
            <a:ext cx="1188853" cy="1292662"/>
          </a:xfrm>
          <a:prstGeom prst="rect">
            <a:avLst/>
          </a:prstGeom>
          <a:effectLst/>
        </p:spPr>
        <p:txBody>
          <a:bodyPr vert="horz" wrap="square" lIns="0" tIns="0" rIns="0" bIns="0" rtlCol="0">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0" i="0" u="none" strike="noStrike" kern="1200" cap="none" spc="0" normalizeH="0" baseline="0" noProof="1">
                <a:ln>
                  <a:noFill/>
                </a:ln>
                <a:solidFill>
                  <a:prstClr val="black"/>
                </a:solidFill>
                <a:effectLst/>
                <a:uLnTx/>
                <a:uFillTx/>
                <a:latin typeface="Arial"/>
                <a:cs typeface="Arial"/>
              </a:rPr>
              <a:t>MVP with high-level architecture, refined business case, and KPIs</a:t>
            </a:r>
          </a:p>
        </p:txBody>
      </p:sp>
      <p:sp>
        <p:nvSpPr>
          <p:cNvPr id="36" name="Rectangle 35">
            <a:extLst>
              <a:ext uri="{FF2B5EF4-FFF2-40B4-BE49-F238E27FC236}">
                <a16:creationId xmlns:a16="http://schemas.microsoft.com/office/drawing/2014/main" id="{F9032B55-70EB-405F-81F9-7DFA2F5241FA}"/>
              </a:ext>
            </a:extLst>
          </p:cNvPr>
          <p:cNvSpPr>
            <a:spLocks/>
          </p:cNvSpPr>
          <p:nvPr/>
        </p:nvSpPr>
        <p:spPr>
          <a:xfrm>
            <a:off x="4422289" y="2111589"/>
            <a:ext cx="967616" cy="4586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noAutofit/>
          </a:bodyPr>
          <a:lstStyle/>
          <a:p>
            <a:r>
              <a:rPr lang="en-CA" sz="1400" b="1" dirty="0">
                <a:solidFill>
                  <a:schemeClr val="bg1"/>
                </a:solidFill>
              </a:rPr>
              <a:t>PLC Review </a:t>
            </a:r>
          </a:p>
        </p:txBody>
      </p:sp>
      <p:sp>
        <p:nvSpPr>
          <p:cNvPr id="37" name="Flowchart: Decision 36">
            <a:extLst>
              <a:ext uri="{FF2B5EF4-FFF2-40B4-BE49-F238E27FC236}">
                <a16:creationId xmlns:a16="http://schemas.microsoft.com/office/drawing/2014/main" id="{F37A0BB3-33C0-4DAF-8CD0-DF5BB1D167C8}"/>
              </a:ext>
            </a:extLst>
          </p:cNvPr>
          <p:cNvSpPr/>
          <p:nvPr/>
        </p:nvSpPr>
        <p:spPr>
          <a:xfrm>
            <a:off x="4240715" y="2112042"/>
            <a:ext cx="362524" cy="457723"/>
          </a:xfrm>
          <a:prstGeom prst="flowChartDecision">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1</a:t>
            </a:r>
          </a:p>
        </p:txBody>
      </p:sp>
      <p:sp>
        <p:nvSpPr>
          <p:cNvPr id="45" name="TextBox 44">
            <a:extLst>
              <a:ext uri="{FF2B5EF4-FFF2-40B4-BE49-F238E27FC236}">
                <a16:creationId xmlns:a16="http://schemas.microsoft.com/office/drawing/2014/main" id="{9E046A7C-EF04-478F-BAF8-C7028FC03594}"/>
              </a:ext>
            </a:extLst>
          </p:cNvPr>
          <p:cNvSpPr txBox="1">
            <a:spLocks/>
          </p:cNvSpPr>
          <p:nvPr/>
        </p:nvSpPr>
        <p:spPr>
          <a:xfrm>
            <a:off x="395669" y="3010002"/>
            <a:ext cx="884925" cy="824306"/>
          </a:xfrm>
          <a:prstGeom prst="rect">
            <a:avLst/>
          </a:prstGeom>
          <a:solidFill>
            <a:schemeClr val="accent2"/>
          </a:solidFill>
          <a:ln>
            <a:solidFill>
              <a:srgbClr val="FFFFFF"/>
            </a:solidFill>
          </a:ln>
          <a:effectLst/>
        </p:spPr>
        <p:txBody>
          <a:bodyPr vert="horz" wrap="square" lIns="72009" tIns="72009" rIns="72009" bIns="72009" rtlCol="0" anchor="ctr" anchorCtr="0">
            <a:no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1" i="0" u="none" strike="noStrike" kern="1200" cap="none" spc="0" normalizeH="0" baseline="0" noProof="1">
                <a:ln>
                  <a:noFill/>
                </a:ln>
                <a:solidFill>
                  <a:schemeClr val="bg1"/>
                </a:solidFill>
                <a:effectLst/>
                <a:uLnTx/>
                <a:uFillTx/>
                <a:latin typeface="Arial"/>
                <a:cs typeface="Arial"/>
              </a:rPr>
              <a:t>PLC phases</a:t>
            </a:r>
          </a:p>
        </p:txBody>
      </p:sp>
      <p:sp>
        <p:nvSpPr>
          <p:cNvPr id="46" name="TextBox 45">
            <a:extLst>
              <a:ext uri="{FF2B5EF4-FFF2-40B4-BE49-F238E27FC236}">
                <a16:creationId xmlns:a16="http://schemas.microsoft.com/office/drawing/2014/main" id="{65AF33CF-67A2-4C26-A5F2-045C79247026}"/>
              </a:ext>
            </a:extLst>
          </p:cNvPr>
          <p:cNvSpPr txBox="1">
            <a:spLocks/>
          </p:cNvSpPr>
          <p:nvPr/>
        </p:nvSpPr>
        <p:spPr>
          <a:xfrm>
            <a:off x="395669" y="2008294"/>
            <a:ext cx="884925" cy="619314"/>
          </a:xfrm>
          <a:prstGeom prst="rect">
            <a:avLst/>
          </a:prstGeom>
          <a:solidFill>
            <a:schemeClr val="accent2"/>
          </a:solidFill>
          <a:ln>
            <a:solidFill>
              <a:srgbClr val="FFFFFF"/>
            </a:solidFill>
          </a:ln>
          <a:effectLst/>
        </p:spPr>
        <p:txBody>
          <a:bodyPr vert="horz" wrap="square" lIns="72009" tIns="72009" rIns="72009" bIns="72009" rtlCol="0" anchor="ctr" anchorCtr="0">
            <a:no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400" b="1" i="0" u="none" strike="noStrike" kern="1200" cap="none" spc="0" normalizeH="0" baseline="0" noProof="1">
                <a:ln>
                  <a:noFill/>
                </a:ln>
                <a:solidFill>
                  <a:schemeClr val="bg1"/>
                </a:solidFill>
                <a:effectLst/>
                <a:uLnTx/>
                <a:uFillTx/>
                <a:latin typeface="Arial"/>
                <a:cs typeface="Arial"/>
              </a:rPr>
              <a:t>PLC Reviews</a:t>
            </a:r>
          </a:p>
        </p:txBody>
      </p:sp>
      <p:sp>
        <p:nvSpPr>
          <p:cNvPr id="47" name="Rectangle 46">
            <a:extLst>
              <a:ext uri="{FF2B5EF4-FFF2-40B4-BE49-F238E27FC236}">
                <a16:creationId xmlns:a16="http://schemas.microsoft.com/office/drawing/2014/main" id="{2874FCFA-2DAB-44BB-A436-8FDF6CB61796}"/>
              </a:ext>
            </a:extLst>
          </p:cNvPr>
          <p:cNvSpPr>
            <a:spLocks/>
          </p:cNvSpPr>
          <p:nvPr/>
        </p:nvSpPr>
        <p:spPr>
          <a:xfrm>
            <a:off x="5926629" y="2111589"/>
            <a:ext cx="967616" cy="4586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noAutofit/>
          </a:bodyPr>
          <a:lstStyle/>
          <a:p>
            <a:r>
              <a:rPr lang="en-CA" sz="1400" b="1" dirty="0">
                <a:solidFill>
                  <a:schemeClr val="bg1"/>
                </a:solidFill>
              </a:rPr>
              <a:t>PLC Review </a:t>
            </a:r>
          </a:p>
        </p:txBody>
      </p:sp>
      <p:sp>
        <p:nvSpPr>
          <p:cNvPr id="48" name="Flowchart: Decision 47">
            <a:extLst>
              <a:ext uri="{FF2B5EF4-FFF2-40B4-BE49-F238E27FC236}">
                <a16:creationId xmlns:a16="http://schemas.microsoft.com/office/drawing/2014/main" id="{39133291-B884-4502-AFFA-7E1F050F39D2}"/>
              </a:ext>
            </a:extLst>
          </p:cNvPr>
          <p:cNvSpPr/>
          <p:nvPr/>
        </p:nvSpPr>
        <p:spPr>
          <a:xfrm>
            <a:off x="5745055" y="2112042"/>
            <a:ext cx="362524" cy="457723"/>
          </a:xfrm>
          <a:prstGeom prst="flowChartDecision">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2</a:t>
            </a:r>
          </a:p>
        </p:txBody>
      </p:sp>
      <p:sp>
        <p:nvSpPr>
          <p:cNvPr id="49" name="Rectangle 48">
            <a:extLst>
              <a:ext uri="{FF2B5EF4-FFF2-40B4-BE49-F238E27FC236}">
                <a16:creationId xmlns:a16="http://schemas.microsoft.com/office/drawing/2014/main" id="{1DBC3A83-E6C2-4EF5-B710-93943A9C358A}"/>
              </a:ext>
            </a:extLst>
          </p:cNvPr>
          <p:cNvSpPr>
            <a:spLocks/>
          </p:cNvSpPr>
          <p:nvPr/>
        </p:nvSpPr>
        <p:spPr>
          <a:xfrm>
            <a:off x="7431431" y="2111589"/>
            <a:ext cx="967616" cy="4586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noAutofit/>
          </a:bodyPr>
          <a:lstStyle/>
          <a:p>
            <a:r>
              <a:rPr lang="en-CA" sz="1400" b="1" dirty="0">
                <a:solidFill>
                  <a:schemeClr val="bg1"/>
                </a:solidFill>
              </a:rPr>
              <a:t>PLC Review </a:t>
            </a:r>
          </a:p>
        </p:txBody>
      </p:sp>
      <p:sp>
        <p:nvSpPr>
          <p:cNvPr id="50" name="Flowchart: Decision 49">
            <a:extLst>
              <a:ext uri="{FF2B5EF4-FFF2-40B4-BE49-F238E27FC236}">
                <a16:creationId xmlns:a16="http://schemas.microsoft.com/office/drawing/2014/main" id="{71C46484-586A-4CD7-8DF3-001EEF43B622}"/>
              </a:ext>
            </a:extLst>
          </p:cNvPr>
          <p:cNvSpPr/>
          <p:nvPr/>
        </p:nvSpPr>
        <p:spPr>
          <a:xfrm>
            <a:off x="7249857" y="2112042"/>
            <a:ext cx="362524" cy="457723"/>
          </a:xfrm>
          <a:prstGeom prst="flowChartDecision">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3</a:t>
            </a:r>
          </a:p>
        </p:txBody>
      </p:sp>
      <p:sp>
        <p:nvSpPr>
          <p:cNvPr id="51" name="Rectangle 50">
            <a:extLst>
              <a:ext uri="{FF2B5EF4-FFF2-40B4-BE49-F238E27FC236}">
                <a16:creationId xmlns:a16="http://schemas.microsoft.com/office/drawing/2014/main" id="{3E630142-1586-4F2A-B7E1-420FAD5FCE31}"/>
              </a:ext>
            </a:extLst>
          </p:cNvPr>
          <p:cNvSpPr>
            <a:spLocks/>
          </p:cNvSpPr>
          <p:nvPr/>
        </p:nvSpPr>
        <p:spPr>
          <a:xfrm>
            <a:off x="8935771" y="2111589"/>
            <a:ext cx="967616" cy="45863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noAutofit/>
          </a:bodyPr>
          <a:lstStyle/>
          <a:p>
            <a:r>
              <a:rPr lang="en-CA" sz="1400" b="1" dirty="0">
                <a:solidFill>
                  <a:schemeClr val="bg1"/>
                </a:solidFill>
              </a:rPr>
              <a:t>PLC Review </a:t>
            </a:r>
          </a:p>
        </p:txBody>
      </p:sp>
      <p:sp>
        <p:nvSpPr>
          <p:cNvPr id="52" name="Flowchart: Decision 51">
            <a:extLst>
              <a:ext uri="{FF2B5EF4-FFF2-40B4-BE49-F238E27FC236}">
                <a16:creationId xmlns:a16="http://schemas.microsoft.com/office/drawing/2014/main" id="{5602068A-7704-45CE-94C3-B701DE3EB75D}"/>
              </a:ext>
            </a:extLst>
          </p:cNvPr>
          <p:cNvSpPr/>
          <p:nvPr/>
        </p:nvSpPr>
        <p:spPr>
          <a:xfrm>
            <a:off x="8754197" y="2112042"/>
            <a:ext cx="362524" cy="457723"/>
          </a:xfrm>
          <a:prstGeom prst="flowChartDecision">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solidFill>
                  <a:schemeClr val="tx1"/>
                </a:solidFill>
              </a:rPr>
              <a:t>4</a:t>
            </a:r>
          </a:p>
        </p:txBody>
      </p:sp>
      <p:sp>
        <p:nvSpPr>
          <p:cNvPr id="57" name="Rectangle 56">
            <a:extLst>
              <a:ext uri="{FF2B5EF4-FFF2-40B4-BE49-F238E27FC236}">
                <a16:creationId xmlns:a16="http://schemas.microsoft.com/office/drawing/2014/main" id="{7EFA9EBD-ADFD-42C9-8214-03466B2AFB69}"/>
              </a:ext>
            </a:extLst>
          </p:cNvPr>
          <p:cNvSpPr/>
          <p:nvPr/>
        </p:nvSpPr>
        <p:spPr>
          <a:xfrm>
            <a:off x="10404460" y="1232499"/>
            <a:ext cx="160650" cy="111389"/>
          </a:xfrm>
          <a:prstGeom prst="rect">
            <a:avLst/>
          </a:prstGeom>
          <a:solidFill>
            <a:schemeClr val="accent1"/>
          </a:solidFill>
          <a:ln w="9525">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68131"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tx1"/>
              </a:solidFill>
              <a:effectLst/>
              <a:uLnTx/>
              <a:uFillTx/>
              <a:latin typeface="Arial"/>
              <a:cs typeface="Arial"/>
            </a:endParaRPr>
          </a:p>
        </p:txBody>
      </p:sp>
      <p:sp>
        <p:nvSpPr>
          <p:cNvPr id="58" name="TextBox 57">
            <a:extLst>
              <a:ext uri="{FF2B5EF4-FFF2-40B4-BE49-F238E27FC236}">
                <a16:creationId xmlns:a16="http://schemas.microsoft.com/office/drawing/2014/main" id="{5D217D1A-11DD-40D5-B4BC-E98B257CE1C0}"/>
              </a:ext>
            </a:extLst>
          </p:cNvPr>
          <p:cNvSpPr txBox="1"/>
          <p:nvPr/>
        </p:nvSpPr>
        <p:spPr>
          <a:xfrm>
            <a:off x="10565110" y="1165082"/>
            <a:ext cx="1279557" cy="246221"/>
          </a:xfrm>
          <a:prstGeom prst="rect">
            <a:avLst/>
          </a:prstGeom>
          <a:effectLst/>
        </p:spPr>
        <p:txBody>
          <a:bodyPr vert="horz" wrap="square" lIns="91440" tIns="45720" rIns="91440" bIns="45720" rtlCol="0" anchor="ctr">
            <a:spAutoFit/>
          </a:bodyPr>
          <a:lstStyle>
            <a:lvl1pPr marL="271463" marR="0" lvl="0" indent="-271463" defTabSz="981075" fontAlgn="base">
              <a:lnSpc>
                <a:spcPct val="100000"/>
              </a:lnSpc>
              <a:spcBef>
                <a:spcPct val="40000"/>
              </a:spcBef>
              <a:spcAft>
                <a:spcPct val="0"/>
              </a:spcAft>
              <a:buClr>
                <a:schemeClr val="tx1"/>
              </a:buClr>
              <a:buSzPts val="2400"/>
              <a:buFont typeface="Verdana" pitchFamily="34" charset="0"/>
              <a:buChar char="•"/>
              <a:defRPr kumimoji="0" lang="en-US" altLang="zh-CN" sz="2400" b="0" i="0" u="none" strike="noStrike" cap="none" spc="0" normalizeH="0" baseline="0" noProof="1">
                <a:ln>
                  <a:noFill/>
                </a:ln>
                <a:uLnTx/>
                <a:uFillTx/>
              </a:defRPr>
            </a:lvl1pPr>
            <a:lvl2pPr marL="574675" marR="0" lvl="1" indent="-119063" defTabSz="981075" fontAlgn="base">
              <a:lnSpc>
                <a:spcPct val="100000"/>
              </a:lnSpc>
              <a:spcBef>
                <a:spcPct val="20000"/>
              </a:spcBef>
              <a:spcAft>
                <a:spcPct val="0"/>
              </a:spcAft>
              <a:buClr>
                <a:schemeClr val="tx1"/>
              </a:buClr>
              <a:buSzPts val="2200"/>
              <a:buFont typeface="Verdana"/>
              <a:buChar char="-"/>
              <a:defRPr lang="en-CA" altLang="zh-CN" sz="1600" baseline="0" noProof="1"/>
            </a:lvl2pPr>
            <a:lvl3pPr marL="1052513" marR="0" lvl="2" indent="-287338" defTabSz="981075" fontAlgn="base">
              <a:lnSpc>
                <a:spcPct val="100000"/>
              </a:lnSpc>
              <a:spcBef>
                <a:spcPct val="20000"/>
              </a:spcBef>
              <a:spcAft>
                <a:spcPct val="0"/>
              </a:spcAft>
              <a:buClr>
                <a:schemeClr val="tx1"/>
              </a:buClr>
              <a:buSzPts val="2200"/>
              <a:buFont typeface="Marlett" pitchFamily="2" charset="2"/>
              <a:buChar char="8"/>
              <a:defRPr lang="zh-CN" altLang="en-US" sz="1600" noProof="1"/>
            </a:lvl3pPr>
            <a:lvl4pPr marL="1453896" marR="0" lvl="3" indent="-210312" defTabSz="981334" fontAlgn="auto">
              <a:lnSpc>
                <a:spcPct val="100000"/>
              </a:lnSpc>
              <a:spcBef>
                <a:spcPct val="20000"/>
              </a:spcBef>
              <a:spcAft>
                <a:spcPct val="0"/>
              </a:spcAft>
              <a:buClr>
                <a:schemeClr val="tx1"/>
              </a:buClr>
              <a:buSzTx/>
              <a:buFont typeface="Verdana" pitchFamily="34" charset="0"/>
              <a:buChar char="-"/>
              <a:defRPr lang="en-CA" altLang="zh-CN" sz="1600"/>
            </a:lvl4pPr>
            <a:lvl5pPr marL="2208002" lvl="4" indent="-245334" defTabSz="981334">
              <a:spcBef>
                <a:spcPct val="20000"/>
              </a:spcBef>
              <a:buFont typeface="Arial" pitchFamily="34" charset="0"/>
              <a:buChar char="»"/>
              <a:defRPr sz="1600">
                <a:latin typeface="Verdana" pitchFamily="34" charset="0"/>
              </a:defRPr>
            </a:lvl5pPr>
            <a:lvl6pPr marL="2698669" indent="-245334" defTabSz="981334">
              <a:spcBef>
                <a:spcPct val="20000"/>
              </a:spcBef>
              <a:buFont typeface="Arial" pitchFamily="34" charset="0"/>
              <a:buChar char="•"/>
              <a:defRPr sz="2100"/>
            </a:lvl6pPr>
            <a:lvl7pPr marL="3189336" indent="-245334" defTabSz="981334">
              <a:spcBef>
                <a:spcPct val="20000"/>
              </a:spcBef>
              <a:buFont typeface="Arial" pitchFamily="34" charset="0"/>
              <a:buChar char="•"/>
              <a:defRPr sz="2100"/>
            </a:lvl7pPr>
            <a:lvl8pPr marL="3680003" indent="-245334" defTabSz="981334">
              <a:spcBef>
                <a:spcPct val="20000"/>
              </a:spcBef>
              <a:buFont typeface="Arial" pitchFamily="34" charset="0"/>
              <a:buChar char="•"/>
              <a:defRPr sz="2100"/>
            </a:lvl8pPr>
            <a:lvl9pPr marL="4170670" indent="-245334" defTabSz="981334">
              <a:spcBef>
                <a:spcPct val="20000"/>
              </a:spcBef>
              <a:buFont typeface="Arial" pitchFamily="34" charset="0"/>
              <a:buChar char="•"/>
              <a:defRPr sz="2100"/>
            </a:lvl9pPr>
          </a:lstStyle>
          <a:p>
            <a:pPr marL="0" marR="0" lvl="0" indent="0" algn="l" defTabSz="981075" rtl="0" eaLnBrk="1" fontAlgn="base" latinLnBrk="0" hangingPunct="1">
              <a:lnSpc>
                <a:spcPct val="100000"/>
              </a:lnSpc>
              <a:spcBef>
                <a:spcPct val="40000"/>
              </a:spcBef>
              <a:spcAft>
                <a:spcPct val="0"/>
              </a:spcAft>
              <a:buClr>
                <a:prstClr val="black"/>
              </a:buClr>
              <a:buSzPts val="2400"/>
              <a:buFont typeface="Verdana" pitchFamily="34" charset="0"/>
              <a:buNone/>
              <a:tabLst/>
              <a:defRPr/>
            </a:pPr>
            <a:r>
              <a:rPr kumimoji="0" lang="en-US" altLang="zh-CN" sz="1000" b="0" i="0" u="none" strike="noStrike" kern="1200" cap="none" spc="0" normalizeH="0" baseline="0" noProof="1">
                <a:ln>
                  <a:noFill/>
                </a:ln>
                <a:solidFill>
                  <a:prstClr val="black"/>
                </a:solidFill>
                <a:effectLst/>
                <a:uLnTx/>
                <a:uFillTx/>
                <a:latin typeface="Arial"/>
                <a:cs typeface="Arial"/>
              </a:rPr>
              <a:t>Current T+IL scope</a:t>
            </a:r>
          </a:p>
        </p:txBody>
      </p:sp>
    </p:spTree>
    <p:extLst>
      <p:ext uri="{BB962C8B-B14F-4D97-AF65-F5344CB8AC3E}">
        <p14:creationId xmlns:p14="http://schemas.microsoft.com/office/powerpoint/2010/main" val="3991547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p:cNvGraphicFramePr>
            <a:graphicFrameLocks noChangeAspect="1"/>
          </p:cNvGraphicFramePr>
          <p:nvPr>
            <p:custDataLst>
              <p:tags r:id="rId2"/>
            </p:custDataLst>
            <p:extLst>
              <p:ext uri="{D42A27DB-BD31-4B8C-83A1-F6EECF244321}">
                <p14:modId xmlns:p14="http://schemas.microsoft.com/office/powerpoint/2010/main" val="1774601186"/>
              </p:ext>
            </p:extLst>
          </p:nvPr>
        </p:nvGraphicFramePr>
        <p:xfrm>
          <a:off x="1597298" y="55174"/>
          <a:ext cx="1594" cy="1594"/>
        </p:xfrm>
        <a:graphic>
          <a:graphicData uri="http://schemas.openxmlformats.org/presentationml/2006/ole">
            <mc:AlternateContent xmlns:mc="http://schemas.openxmlformats.org/markup-compatibility/2006">
              <mc:Choice xmlns:v="urn:schemas-microsoft-com:vml" Requires="v">
                <p:oleObj spid="_x0000_s50178" name="think-cell Slide" r:id="rId6" imgW="270" imgH="270" progId="TCLayout.ActiveDocument.1">
                  <p:embed/>
                </p:oleObj>
              </mc:Choice>
              <mc:Fallback>
                <p:oleObj name="think-cell Slide" r:id="rId6" imgW="270" imgH="270" progId="TCLayout.ActiveDocument.1">
                  <p:embed/>
                  <p:pic>
                    <p:nvPicPr>
                      <p:cNvPr id="58" name="Object 57" hidden="1"/>
                      <p:cNvPicPr/>
                      <p:nvPr/>
                    </p:nvPicPr>
                    <p:blipFill>
                      <a:blip r:embed="rId7"/>
                      <a:stretch>
                        <a:fillRect/>
                      </a:stretch>
                    </p:blipFill>
                    <p:spPr>
                      <a:xfrm>
                        <a:off x="1597298" y="55174"/>
                        <a:ext cx="1594" cy="1594"/>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3072C5E-D1D7-4BFE-A24C-7C618D1899D4}"/>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400" b="1" dirty="0" err="1">
              <a:solidFill>
                <a:schemeClr val="tx1"/>
              </a:solidFill>
              <a:latin typeface="Arial" panose="020B0604020202020204" pitchFamily="34" charset="0"/>
              <a:ea typeface="+mj-ea"/>
              <a:cs typeface="+mj-cs"/>
              <a:sym typeface="Arial" panose="020B0604020202020204" pitchFamily="34" charset="0"/>
            </a:endParaRPr>
          </a:p>
        </p:txBody>
      </p:sp>
      <p:pic>
        <p:nvPicPr>
          <p:cNvPr id="5" name="Picture 4">
            <a:extLst>
              <a:ext uri="{FF2B5EF4-FFF2-40B4-BE49-F238E27FC236}">
                <a16:creationId xmlns:a16="http://schemas.microsoft.com/office/drawing/2014/main" id="{13EF8258-9FF5-4C7C-B6C7-22ED6F71582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767"/>
          <a:stretch/>
        </p:blipFill>
        <p:spPr>
          <a:xfrm>
            <a:off x="1587257" y="1539466"/>
            <a:ext cx="8779254" cy="4652361"/>
          </a:xfrm>
          <a:prstGeom prst="rect">
            <a:avLst/>
          </a:prstGeom>
        </p:spPr>
      </p:pic>
      <p:sp>
        <p:nvSpPr>
          <p:cNvPr id="2" name="Title 1"/>
          <p:cNvSpPr>
            <a:spLocks noGrp="1"/>
          </p:cNvSpPr>
          <p:nvPr>
            <p:ph type="title"/>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sz="2400" dirty="0"/>
              <a:t>Example output: identifying MVP features for Terminal Optimization product </a:t>
            </a:r>
            <a:endParaRPr lang="en-US" sz="2400" dirty="0"/>
          </a:p>
        </p:txBody>
      </p:sp>
      <p:sp>
        <p:nvSpPr>
          <p:cNvPr id="55" name="Arrow: Chevron 54">
            <a:extLst>
              <a:ext uri="{FF2B5EF4-FFF2-40B4-BE49-F238E27FC236}">
                <a16:creationId xmlns:a16="http://schemas.microsoft.com/office/drawing/2014/main" id="{3CBA599A-C75D-484F-9F31-71C37BF2315B}"/>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56" name="Arrow: Chevron 55">
            <a:extLst>
              <a:ext uri="{FF2B5EF4-FFF2-40B4-BE49-F238E27FC236}">
                <a16:creationId xmlns:a16="http://schemas.microsoft.com/office/drawing/2014/main" id="{A02AA4E2-52C3-41D6-86D0-F371A04E1E4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57" name="Arrow: Pentagon 56">
            <a:extLst>
              <a:ext uri="{FF2B5EF4-FFF2-40B4-BE49-F238E27FC236}">
                <a16:creationId xmlns:a16="http://schemas.microsoft.com/office/drawing/2014/main" id="{D08241E9-2480-4002-A844-A70EAAA4C78C}"/>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59" name="Arrow: Chevron 58">
            <a:extLst>
              <a:ext uri="{FF2B5EF4-FFF2-40B4-BE49-F238E27FC236}">
                <a16:creationId xmlns:a16="http://schemas.microsoft.com/office/drawing/2014/main" id="{0B02013D-C973-43DE-8B8D-28A0E46EF2E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60" name="Flowchart: Process 59">
            <a:extLst>
              <a:ext uri="{FF2B5EF4-FFF2-40B4-BE49-F238E27FC236}">
                <a16:creationId xmlns:a16="http://schemas.microsoft.com/office/drawing/2014/main" id="{F0BCB7D2-C388-4844-9107-0A02BDBC2EAE}"/>
              </a:ext>
            </a:extLst>
          </p:cNvPr>
          <p:cNvSpPr/>
          <p:nvPr/>
        </p:nvSpPr>
        <p:spPr>
          <a:xfrm>
            <a:off x="503281" y="6121716"/>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61" name="Arrow: Chevron 60">
            <a:extLst>
              <a:ext uri="{FF2B5EF4-FFF2-40B4-BE49-F238E27FC236}">
                <a16:creationId xmlns:a16="http://schemas.microsoft.com/office/drawing/2014/main" id="{77B0C8DE-C27F-4FBC-805C-E2E0BF27AB0A}"/>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Tree>
    <p:extLst>
      <p:ext uri="{BB962C8B-B14F-4D97-AF65-F5344CB8AC3E}">
        <p14:creationId xmlns:p14="http://schemas.microsoft.com/office/powerpoint/2010/main" val="3655833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rrow: Chevron 33">
            <a:extLst>
              <a:ext uri="{FF2B5EF4-FFF2-40B4-BE49-F238E27FC236}">
                <a16:creationId xmlns:a16="http://schemas.microsoft.com/office/drawing/2014/main" id="{08DE4893-D8D1-4B51-9FE8-E78F5A17207B}"/>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val="2123312910"/>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51202" name="think-cell Slide" r:id="rId10" imgW="530" imgH="528" progId="TCLayout.ActiveDocument.1">
                  <p:embed/>
                </p:oleObj>
              </mc:Choice>
              <mc:Fallback>
                <p:oleObj name="think-cell Slide" r:id="rId10" imgW="530" imgH="528" progId="TCLayout.ActiveDocument.1">
                  <p:embed/>
                  <p:pic>
                    <p:nvPicPr>
                      <p:cNvPr id="27" name="Object 26" hidden="1"/>
                      <p:cNvPicPr/>
                      <p:nvPr/>
                    </p:nvPicPr>
                    <p:blipFill>
                      <a:blip r:embed="rId11"/>
                      <a:stretch>
                        <a:fillRect/>
                      </a:stretch>
                    </p:blipFill>
                    <p:spPr>
                      <a:xfrm>
                        <a:off x="1526432" y="2027"/>
                        <a:ext cx="1619" cy="1619"/>
                      </a:xfrm>
                      <a:prstGeom prst="rect">
                        <a:avLst/>
                      </a:prstGeom>
                    </p:spPr>
                  </p:pic>
                </p:oleObj>
              </mc:Fallback>
            </mc:AlternateContent>
          </a:graphicData>
        </a:graphic>
      </p:graphicFrame>
      <p:sp>
        <p:nvSpPr>
          <p:cNvPr id="17" name="Rectangle 16" hidden="1"/>
          <p:cNvSpPr/>
          <p:nvPr>
            <p:custDataLst>
              <p:tags r:id="rId3"/>
            </p:custDataLst>
          </p:nvPr>
        </p:nvSpPr>
        <p:spPr bwMode="auto">
          <a:xfrm>
            <a:off x="1524811" y="407"/>
            <a:ext cx="161954" cy="161954"/>
          </a:xfrm>
          <a:prstGeom prst="rect">
            <a:avLst/>
          </a:prstGeom>
          <a:solidFill>
            <a:schemeClr val="accent1"/>
          </a:solidFill>
          <a:ln>
            <a:no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endParaRPr lang="en-US" sz="2400" b="1" dirty="0">
              <a:solidFill>
                <a:schemeClr val="bg1"/>
              </a:solidFill>
              <a:latin typeface="Arial" panose="020B0604020202020204" pitchFamily="34" charset="0"/>
              <a:ea typeface="+mj-ea"/>
              <a:cs typeface="+mj-cs"/>
              <a:sym typeface="Arial" panose="020B0604020202020204" pitchFamily="34" charset="0"/>
            </a:endParaRPr>
          </a:p>
        </p:txBody>
      </p:sp>
      <p:sp>
        <p:nvSpPr>
          <p:cNvPr id="29" name="Rectangle 28">
            <a:extLst>
              <a:ext uri="{FF2B5EF4-FFF2-40B4-BE49-F238E27FC236}">
                <a16:creationId xmlns:a16="http://schemas.microsoft.com/office/drawing/2014/main" id="{F51241C8-C0A0-4153-A28E-9EC543F111BC}"/>
              </a:ext>
            </a:extLst>
          </p:cNvPr>
          <p:cNvSpPr/>
          <p:nvPr/>
        </p:nvSpPr>
        <p:spPr>
          <a:xfrm>
            <a:off x="575587" y="1703294"/>
            <a:ext cx="5660748" cy="4217281"/>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38" name="Rectangle 37">
            <a:extLst>
              <a:ext uri="{FF2B5EF4-FFF2-40B4-BE49-F238E27FC236}">
                <a16:creationId xmlns:a16="http://schemas.microsoft.com/office/drawing/2014/main" id="{6D288D14-1306-4677-8F33-C578F90C9FC7}"/>
              </a:ext>
            </a:extLst>
          </p:cNvPr>
          <p:cNvSpPr/>
          <p:nvPr/>
        </p:nvSpPr>
        <p:spPr>
          <a:xfrm>
            <a:off x="7012595" y="2229565"/>
            <a:ext cx="4539108" cy="3100056"/>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2" name="Title 1"/>
          <p:cNvSpPr>
            <a:spLocks noGrp="1"/>
          </p:cNvSpPr>
          <p:nvPr>
            <p:ph type="title"/>
          </p:nvPr>
        </p:nvSpPr>
        <p:spPr>
          <a:xfrm>
            <a:off x="419108" y="513351"/>
            <a:ext cx="9918425"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The product team should build a technical view on how to support the MVP vision</a:t>
            </a:r>
          </a:p>
        </p:txBody>
      </p:sp>
      <p:sp>
        <p:nvSpPr>
          <p:cNvPr id="4" name="TextBox 3">
            <a:extLst>
              <a:ext uri="{FF2B5EF4-FFF2-40B4-BE49-F238E27FC236}">
                <a16:creationId xmlns:a16="http://schemas.microsoft.com/office/drawing/2014/main" id="{673D91E5-4765-4214-8436-A6A57DBD77DF}"/>
              </a:ext>
            </a:extLst>
          </p:cNvPr>
          <p:cNvSpPr txBox="1"/>
          <p:nvPr>
            <p:custDataLst>
              <p:tags r:id="rId4"/>
            </p:custDataLst>
          </p:nvPr>
        </p:nvSpPr>
        <p:spPr>
          <a:xfrm>
            <a:off x="767760" y="2310333"/>
            <a:ext cx="5297537" cy="301928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95000"/>
              </a:spcBef>
            </a:pPr>
            <a:r>
              <a:rPr lang="en-US" sz="1800" dirty="0"/>
              <a:t>Having defined the MVP design, the architect, Product Owner, and other SMEs should identify the underlying technology to enable that design</a:t>
            </a:r>
          </a:p>
          <a:p>
            <a:pPr lvl="1">
              <a:spcBef>
                <a:spcPct val="95000"/>
              </a:spcBef>
            </a:pPr>
            <a:r>
              <a:rPr lang="en-US" sz="1800" dirty="0"/>
              <a:t>The perspective should be a forward-looking end-state view of the architecture once the product has reached a substantially complete state and has been deployed to the enterprise</a:t>
            </a:r>
          </a:p>
          <a:p>
            <a:pPr lvl="1">
              <a:spcBef>
                <a:spcPct val="95000"/>
              </a:spcBef>
            </a:pPr>
            <a:r>
              <a:rPr lang="en-US" sz="1800" dirty="0"/>
              <a:t>An ecosystem view is helpful in bringing the architecture to life</a:t>
            </a:r>
          </a:p>
        </p:txBody>
      </p:sp>
      <p:sp>
        <p:nvSpPr>
          <p:cNvPr id="18" name="TextBox 17">
            <a:extLst>
              <a:ext uri="{FF2B5EF4-FFF2-40B4-BE49-F238E27FC236}">
                <a16:creationId xmlns:a16="http://schemas.microsoft.com/office/drawing/2014/main" id="{2C2B9D2E-C0D5-4412-A6A9-3277CA31FD15}"/>
              </a:ext>
            </a:extLst>
          </p:cNvPr>
          <p:cNvSpPr txBox="1">
            <a:spLocks/>
          </p:cNvSpPr>
          <p:nvPr/>
        </p:nvSpPr>
        <p:spPr>
          <a:xfrm>
            <a:off x="7277323" y="2462018"/>
            <a:ext cx="3947167" cy="264684"/>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t>Requirements</a:t>
            </a:r>
          </a:p>
        </p:txBody>
      </p:sp>
      <p:cxnSp>
        <p:nvCxnSpPr>
          <p:cNvPr id="19" name="Straight Connector 18">
            <a:extLst>
              <a:ext uri="{FF2B5EF4-FFF2-40B4-BE49-F238E27FC236}">
                <a16:creationId xmlns:a16="http://schemas.microsoft.com/office/drawing/2014/main" id="{D949F51F-281F-45A5-B226-7364A3417E57}"/>
              </a:ext>
            </a:extLst>
          </p:cNvPr>
          <p:cNvCxnSpPr>
            <a:cxnSpLocks/>
          </p:cNvCxnSpPr>
          <p:nvPr/>
        </p:nvCxnSpPr>
        <p:spPr>
          <a:xfrm>
            <a:off x="7277323" y="2753018"/>
            <a:ext cx="4000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6B535CB-AB7F-471E-A3BB-B54011E77A57}"/>
              </a:ext>
            </a:extLst>
          </p:cNvPr>
          <p:cNvSpPr txBox="1"/>
          <p:nvPr>
            <p:custDataLst>
              <p:tags r:id="rId5"/>
            </p:custDataLst>
          </p:nvPr>
        </p:nvSpPr>
        <p:spPr>
          <a:xfrm>
            <a:off x="7277324" y="2850481"/>
            <a:ext cx="4000069" cy="238219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sz="1800" dirty="0"/>
              <a:t>Forward-looking architecture with enterprise connection points</a:t>
            </a:r>
          </a:p>
          <a:p>
            <a:pPr lvl="1">
              <a:spcBef>
                <a:spcPct val="20000"/>
              </a:spcBef>
            </a:pPr>
            <a:r>
              <a:rPr lang="en-US" sz="1800" dirty="0"/>
              <a:t>Recommended technology stack defined (e.g., architectural vision)</a:t>
            </a:r>
          </a:p>
          <a:p>
            <a:pPr lvl="1">
              <a:spcBef>
                <a:spcPct val="20000"/>
              </a:spcBef>
            </a:pPr>
            <a:r>
              <a:rPr lang="en-US" sz="1800" dirty="0"/>
              <a:t>Conceptual data flows to enable MVP functionality</a:t>
            </a:r>
          </a:p>
          <a:p>
            <a:pPr lvl="1">
              <a:spcBef>
                <a:spcPct val="20000"/>
              </a:spcBef>
            </a:pPr>
            <a:r>
              <a:rPr lang="en-US" sz="1800" dirty="0"/>
              <a:t>New non-functional requirements based on new user journey</a:t>
            </a:r>
          </a:p>
        </p:txBody>
      </p:sp>
      <p:sp>
        <p:nvSpPr>
          <p:cNvPr id="23" name="TextBox 22">
            <a:extLst>
              <a:ext uri="{FF2B5EF4-FFF2-40B4-BE49-F238E27FC236}">
                <a16:creationId xmlns:a16="http://schemas.microsoft.com/office/drawing/2014/main" id="{C4AD59B8-F3FC-4FD9-9935-D091A06299B0}"/>
              </a:ext>
            </a:extLst>
          </p:cNvPr>
          <p:cNvSpPr txBox="1"/>
          <p:nvPr>
            <p:custDataLst>
              <p:tags r:id="rId6"/>
            </p:custDataLst>
          </p:nvPr>
        </p:nvSpPr>
        <p:spPr>
          <a:xfrm>
            <a:off x="767760" y="1800517"/>
            <a:ext cx="5297537"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95000"/>
              </a:spcBef>
              <a:buNone/>
            </a:pPr>
            <a:r>
              <a:rPr lang="en-US" sz="1800" b="1" dirty="0"/>
              <a:t>Technical perspective on MVP design</a:t>
            </a:r>
          </a:p>
        </p:txBody>
      </p:sp>
      <p:cxnSp>
        <p:nvCxnSpPr>
          <p:cNvPr id="24" name="Straight Connector 23">
            <a:extLst>
              <a:ext uri="{FF2B5EF4-FFF2-40B4-BE49-F238E27FC236}">
                <a16:creationId xmlns:a16="http://schemas.microsoft.com/office/drawing/2014/main" id="{16B1EE5E-F717-4323-8960-217C217EAC52}"/>
              </a:ext>
            </a:extLst>
          </p:cNvPr>
          <p:cNvCxnSpPr>
            <a:cxnSpLocks/>
          </p:cNvCxnSpPr>
          <p:nvPr/>
        </p:nvCxnSpPr>
        <p:spPr>
          <a:xfrm>
            <a:off x="767760" y="2162093"/>
            <a:ext cx="52975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DoubleChevron3 10">
            <a:extLst>
              <a:ext uri="{FF2B5EF4-FFF2-40B4-BE49-F238E27FC236}">
                <a16:creationId xmlns:a16="http://schemas.microsoft.com/office/drawing/2014/main" id="{F0E69C54-4FA1-4010-A066-F702A7D8C030}"/>
              </a:ext>
            </a:extLst>
          </p:cNvPr>
          <p:cNvGrpSpPr>
            <a:grpSpLocks noChangeAspect="1"/>
          </p:cNvGrpSpPr>
          <p:nvPr>
            <p:custDataLst>
              <p:tags r:id="rId7"/>
            </p:custDataLst>
          </p:nvPr>
        </p:nvGrpSpPr>
        <p:grpSpPr>
          <a:xfrm>
            <a:off x="6412423" y="3386160"/>
            <a:ext cx="450850" cy="508000"/>
            <a:chOff x="1270000" y="1270000"/>
            <a:chExt cx="450850" cy="508000"/>
          </a:xfrm>
        </p:grpSpPr>
        <p:sp>
          <p:nvSpPr>
            <p:cNvPr id="8" name="Chevron1">
              <a:extLst>
                <a:ext uri="{FF2B5EF4-FFF2-40B4-BE49-F238E27FC236}">
                  <a16:creationId xmlns:a16="http://schemas.microsoft.com/office/drawing/2014/main" id="{98E31B54-B38C-464B-A5C9-2F4896294EF3}"/>
                </a:ext>
              </a:extLst>
            </p:cNvPr>
            <p:cNvSpPr>
              <a:spLocks noChangeAspect="1"/>
            </p:cNvSpPr>
            <p:nvPr/>
          </p:nvSpPr>
          <p:spPr>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9" name="Chevron2">
              <a:extLst>
                <a:ext uri="{FF2B5EF4-FFF2-40B4-BE49-F238E27FC236}">
                  <a16:creationId xmlns:a16="http://schemas.microsoft.com/office/drawing/2014/main" id="{F8D282EF-54B5-414D-B1A2-109C47D2F2C3}"/>
                </a:ext>
              </a:extLst>
            </p:cNvPr>
            <p:cNvSpPr>
              <a:spLocks noChangeAspect="1"/>
            </p:cNvSpPr>
            <p:nvPr/>
          </p:nvSpPr>
          <p:spPr>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sp>
        <p:nvSpPr>
          <p:cNvPr id="25" name="Arrow: Chevron 24">
            <a:extLst>
              <a:ext uri="{FF2B5EF4-FFF2-40B4-BE49-F238E27FC236}">
                <a16:creationId xmlns:a16="http://schemas.microsoft.com/office/drawing/2014/main" id="{4EFF33A2-B14C-4405-A7BC-2286C475CFDC}"/>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6" name="Arrow: Chevron 25">
            <a:extLst>
              <a:ext uri="{FF2B5EF4-FFF2-40B4-BE49-F238E27FC236}">
                <a16:creationId xmlns:a16="http://schemas.microsoft.com/office/drawing/2014/main" id="{0B287F00-C086-442E-9A05-EC1DABC21686}"/>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32" name="Arrow: Pentagon 31">
            <a:extLst>
              <a:ext uri="{FF2B5EF4-FFF2-40B4-BE49-F238E27FC236}">
                <a16:creationId xmlns:a16="http://schemas.microsoft.com/office/drawing/2014/main" id="{086FCB5E-6877-404D-A2DE-AB9CAE12EAE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33" name="Flowchart: Process 32">
            <a:extLst>
              <a:ext uri="{FF2B5EF4-FFF2-40B4-BE49-F238E27FC236}">
                <a16:creationId xmlns:a16="http://schemas.microsoft.com/office/drawing/2014/main" id="{46E025CD-E77A-40FF-93E2-1FA18E6BC2CE}"/>
              </a:ext>
            </a:extLst>
          </p:cNvPr>
          <p:cNvSpPr/>
          <p:nvPr/>
        </p:nvSpPr>
        <p:spPr>
          <a:xfrm>
            <a:off x="406408" y="6194171"/>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31" name="Arrow: Chevron 30">
            <a:extLst>
              <a:ext uri="{FF2B5EF4-FFF2-40B4-BE49-F238E27FC236}">
                <a16:creationId xmlns:a16="http://schemas.microsoft.com/office/drawing/2014/main" id="{5108CF54-F184-43DE-90F8-EA2CF5132C65}"/>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Tree>
    <p:extLst>
      <p:ext uri="{BB962C8B-B14F-4D97-AF65-F5344CB8AC3E}">
        <p14:creationId xmlns:p14="http://schemas.microsoft.com/office/powerpoint/2010/main" val="922479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F7B1B2-B44A-4B1D-9FE4-C8F9E19241E2}"/>
              </a:ext>
            </a:extLst>
          </p:cNvPr>
          <p:cNvGraphicFramePr>
            <a:graphicFrameLocks noChangeAspect="1"/>
          </p:cNvGraphicFramePr>
          <p:nvPr>
            <p:custDataLst>
              <p:tags r:id="rId2"/>
            </p:custDataLst>
            <p:extLst>
              <p:ext uri="{D42A27DB-BD31-4B8C-83A1-F6EECF244321}">
                <p14:modId xmlns:p14="http://schemas.microsoft.com/office/powerpoint/2010/main" val="4147656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26"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F7F7B1B2-B44A-4B1D-9FE4-C8F9E19241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928F53-704C-47F5-9F77-3C103D4539F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0" name="Rectangle 19">
            <a:extLst>
              <a:ext uri="{FF2B5EF4-FFF2-40B4-BE49-F238E27FC236}">
                <a16:creationId xmlns:a16="http://schemas.microsoft.com/office/drawing/2014/main" id="{24609CD2-00B7-4A48-A874-D50428DCBF53}"/>
              </a:ext>
            </a:extLst>
          </p:cNvPr>
          <p:cNvSpPr/>
          <p:nvPr/>
        </p:nvSpPr>
        <p:spPr>
          <a:xfrm>
            <a:off x="1987826" y="2014330"/>
            <a:ext cx="8249478" cy="3750366"/>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2" name="Title 1">
            <a:extLst>
              <a:ext uri="{FF2B5EF4-FFF2-40B4-BE49-F238E27FC236}">
                <a16:creationId xmlns:a16="http://schemas.microsoft.com/office/drawing/2014/main" id="{2478B743-1AB7-4B06-9D72-D1B2278E4B27}"/>
              </a:ext>
            </a:extLst>
          </p:cNvPr>
          <p:cNvSpPr>
            <a:spLocks noGrp="1"/>
          </p:cNvSpPr>
          <p:nvPr>
            <p:ph type="title"/>
          </p:nvPr>
        </p:nvSpPr>
        <p:spPr>
          <a:xfrm>
            <a:off x="411126" y="513351"/>
            <a:ext cx="9894409" cy="861774"/>
          </a:xfrm>
        </p:spPr>
        <p:txBody>
          <a:bodyPr/>
          <a:lstStyle/>
          <a:p>
            <a:r>
              <a:rPr lang="en-US" dirty="0"/>
              <a:t>After aligning on an MVP, teams should validate its design, impact, and feasibility against product goals</a:t>
            </a:r>
          </a:p>
        </p:txBody>
      </p:sp>
      <p:sp>
        <p:nvSpPr>
          <p:cNvPr id="5" name="Rectangle 4">
            <a:extLst>
              <a:ext uri="{FF2B5EF4-FFF2-40B4-BE49-F238E27FC236}">
                <a16:creationId xmlns:a16="http://schemas.microsoft.com/office/drawing/2014/main" id="{AEC579BB-619D-4E44-BC8C-82491C5A274A}"/>
              </a:ext>
            </a:extLst>
          </p:cNvPr>
          <p:cNvSpPr/>
          <p:nvPr/>
        </p:nvSpPr>
        <p:spPr>
          <a:xfrm>
            <a:off x="2121180" y="2617301"/>
            <a:ext cx="1648231" cy="861774"/>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Design</a:t>
            </a:r>
          </a:p>
        </p:txBody>
      </p:sp>
      <p:sp>
        <p:nvSpPr>
          <p:cNvPr id="6" name="Rectangle 5">
            <a:extLst>
              <a:ext uri="{FF2B5EF4-FFF2-40B4-BE49-F238E27FC236}">
                <a16:creationId xmlns:a16="http://schemas.microsoft.com/office/drawing/2014/main" id="{9478A26D-DDBD-46CD-839B-913C610F7F4A}"/>
              </a:ext>
            </a:extLst>
          </p:cNvPr>
          <p:cNvSpPr/>
          <p:nvPr/>
        </p:nvSpPr>
        <p:spPr>
          <a:xfrm>
            <a:off x="2121180" y="3677475"/>
            <a:ext cx="1648231" cy="861774"/>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Business</a:t>
            </a:r>
          </a:p>
        </p:txBody>
      </p:sp>
      <p:sp>
        <p:nvSpPr>
          <p:cNvPr id="7" name="Rectangle 6">
            <a:extLst>
              <a:ext uri="{FF2B5EF4-FFF2-40B4-BE49-F238E27FC236}">
                <a16:creationId xmlns:a16="http://schemas.microsoft.com/office/drawing/2014/main" id="{B0E90C66-B0B6-4A57-AE61-45CF0CB0E371}"/>
              </a:ext>
            </a:extLst>
          </p:cNvPr>
          <p:cNvSpPr/>
          <p:nvPr/>
        </p:nvSpPr>
        <p:spPr>
          <a:xfrm>
            <a:off x="2121180" y="4737649"/>
            <a:ext cx="1648231" cy="861774"/>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Technology</a:t>
            </a:r>
          </a:p>
        </p:txBody>
      </p:sp>
      <p:sp>
        <p:nvSpPr>
          <p:cNvPr id="8" name="TextBox 7">
            <a:extLst>
              <a:ext uri="{FF2B5EF4-FFF2-40B4-BE49-F238E27FC236}">
                <a16:creationId xmlns:a16="http://schemas.microsoft.com/office/drawing/2014/main" id="{31F3AB8B-D354-4436-BB79-9FBE9EA7B5B1}"/>
              </a:ext>
            </a:extLst>
          </p:cNvPr>
          <p:cNvSpPr txBox="1"/>
          <p:nvPr/>
        </p:nvSpPr>
        <p:spPr>
          <a:xfrm>
            <a:off x="2121180" y="2148770"/>
            <a:ext cx="1648231"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Category</a:t>
            </a:r>
          </a:p>
        </p:txBody>
      </p:sp>
      <p:sp>
        <p:nvSpPr>
          <p:cNvPr id="9" name="TextBox 8">
            <a:extLst>
              <a:ext uri="{FF2B5EF4-FFF2-40B4-BE49-F238E27FC236}">
                <a16:creationId xmlns:a16="http://schemas.microsoft.com/office/drawing/2014/main" id="{06665E42-22B1-4CAE-B787-EDA842FA5664}"/>
              </a:ext>
            </a:extLst>
          </p:cNvPr>
          <p:cNvSpPr txBox="1"/>
          <p:nvPr/>
        </p:nvSpPr>
        <p:spPr>
          <a:xfrm>
            <a:off x="3916849" y="2148770"/>
            <a:ext cx="615396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MVP validation </a:t>
            </a:r>
          </a:p>
        </p:txBody>
      </p:sp>
      <p:sp>
        <p:nvSpPr>
          <p:cNvPr id="10" name="TextBox 9">
            <a:extLst>
              <a:ext uri="{FF2B5EF4-FFF2-40B4-BE49-F238E27FC236}">
                <a16:creationId xmlns:a16="http://schemas.microsoft.com/office/drawing/2014/main" id="{006D8673-027C-4389-9384-1C4B6DF4784E}"/>
              </a:ext>
            </a:extLst>
          </p:cNvPr>
          <p:cNvSpPr txBox="1"/>
          <p:nvPr/>
        </p:nvSpPr>
        <p:spPr>
          <a:xfrm>
            <a:off x="3916849" y="2613651"/>
            <a:ext cx="6153969"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buNone/>
            </a:pPr>
            <a:r>
              <a:rPr lang="en-US" dirty="0"/>
              <a:t>Teams should put MVP designs through </a:t>
            </a:r>
            <a:r>
              <a:rPr lang="en-US" b="1" dirty="0"/>
              <a:t>user testing</a:t>
            </a:r>
            <a:r>
              <a:rPr lang="en-US" dirty="0"/>
              <a:t> to determine if the conceptual MVP will meet user needs</a:t>
            </a:r>
          </a:p>
        </p:txBody>
      </p:sp>
      <p:sp>
        <p:nvSpPr>
          <p:cNvPr id="11" name="TextBox 10">
            <a:extLst>
              <a:ext uri="{FF2B5EF4-FFF2-40B4-BE49-F238E27FC236}">
                <a16:creationId xmlns:a16="http://schemas.microsoft.com/office/drawing/2014/main" id="{F6456617-F652-449C-9AAC-DD90659B42BF}"/>
              </a:ext>
            </a:extLst>
          </p:cNvPr>
          <p:cNvSpPr txBox="1"/>
          <p:nvPr/>
        </p:nvSpPr>
        <p:spPr>
          <a:xfrm>
            <a:off x="3916849" y="3677475"/>
            <a:ext cx="6153969"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buNone/>
            </a:pPr>
            <a:r>
              <a:rPr lang="en-US" dirty="0"/>
              <a:t>Teams should build a </a:t>
            </a:r>
            <a:r>
              <a:rPr lang="en-US" b="1" dirty="0"/>
              <a:t>detailed business case</a:t>
            </a:r>
            <a:r>
              <a:rPr lang="en-US" dirty="0"/>
              <a:t> for the impact of their MVPs and then </a:t>
            </a:r>
            <a:r>
              <a:rPr lang="en-US" b="1" dirty="0"/>
              <a:t>identify key KPIs with targets</a:t>
            </a:r>
            <a:r>
              <a:rPr lang="en-US" dirty="0"/>
              <a:t> against which they can track products’ impacts</a:t>
            </a:r>
          </a:p>
        </p:txBody>
      </p:sp>
      <p:sp>
        <p:nvSpPr>
          <p:cNvPr id="12" name="TextBox 11">
            <a:extLst>
              <a:ext uri="{FF2B5EF4-FFF2-40B4-BE49-F238E27FC236}">
                <a16:creationId xmlns:a16="http://schemas.microsoft.com/office/drawing/2014/main" id="{9D5EDE2B-E90B-4932-B5A9-EB0D3D1C8CF4}"/>
              </a:ext>
            </a:extLst>
          </p:cNvPr>
          <p:cNvSpPr txBox="1"/>
          <p:nvPr/>
        </p:nvSpPr>
        <p:spPr>
          <a:xfrm>
            <a:off x="3916849" y="4737649"/>
            <a:ext cx="6153969"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buNone/>
            </a:pPr>
            <a:r>
              <a:rPr lang="en-US" dirty="0"/>
              <a:t>Teams should conduct a </a:t>
            </a:r>
            <a:r>
              <a:rPr lang="en-US" b="1" dirty="0"/>
              <a:t>detailed</a:t>
            </a:r>
            <a:r>
              <a:rPr lang="en-US" dirty="0"/>
              <a:t> </a:t>
            </a:r>
            <a:r>
              <a:rPr lang="en-US" b="1" dirty="0"/>
              <a:t>technology impact assessment</a:t>
            </a:r>
            <a:r>
              <a:rPr lang="en-US" dirty="0"/>
              <a:t> to determine what technology changes will be required to build and implement the MVP</a:t>
            </a:r>
          </a:p>
        </p:txBody>
      </p:sp>
      <p:cxnSp>
        <p:nvCxnSpPr>
          <p:cNvPr id="14" name="Straight Connector 13">
            <a:extLst>
              <a:ext uri="{FF2B5EF4-FFF2-40B4-BE49-F238E27FC236}">
                <a16:creationId xmlns:a16="http://schemas.microsoft.com/office/drawing/2014/main" id="{BDB69ABE-CAA2-4F51-BA42-20855FAF3227}"/>
              </a:ext>
            </a:extLst>
          </p:cNvPr>
          <p:cNvCxnSpPr>
            <a:cxnSpLocks/>
          </p:cNvCxnSpPr>
          <p:nvPr/>
        </p:nvCxnSpPr>
        <p:spPr>
          <a:xfrm>
            <a:off x="2121180" y="2477287"/>
            <a:ext cx="164823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2DED34-B702-4CDF-B078-EA048E608029}"/>
              </a:ext>
            </a:extLst>
          </p:cNvPr>
          <p:cNvCxnSpPr>
            <a:cxnSpLocks/>
          </p:cNvCxnSpPr>
          <p:nvPr/>
        </p:nvCxnSpPr>
        <p:spPr>
          <a:xfrm>
            <a:off x="3916850" y="247728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E249F9-22B2-4E48-A507-0CA651EEE6A0}"/>
              </a:ext>
            </a:extLst>
          </p:cNvPr>
          <p:cNvCxnSpPr>
            <a:cxnSpLocks/>
          </p:cNvCxnSpPr>
          <p:nvPr/>
        </p:nvCxnSpPr>
        <p:spPr>
          <a:xfrm>
            <a:off x="3916850" y="3578275"/>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9BD302-26F8-403B-AA14-A1560FA5E535}"/>
              </a:ext>
            </a:extLst>
          </p:cNvPr>
          <p:cNvCxnSpPr>
            <a:cxnSpLocks/>
          </p:cNvCxnSpPr>
          <p:nvPr/>
        </p:nvCxnSpPr>
        <p:spPr>
          <a:xfrm>
            <a:off x="3916850" y="4618571"/>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23" name="Arrow: Chevron 22">
            <a:extLst>
              <a:ext uri="{FF2B5EF4-FFF2-40B4-BE49-F238E27FC236}">
                <a16:creationId xmlns:a16="http://schemas.microsoft.com/office/drawing/2014/main" id="{D5BAC782-0F0A-4BB3-9EFF-AF61C96ABC40}"/>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24" name="Arrow: Chevron 23">
            <a:extLst>
              <a:ext uri="{FF2B5EF4-FFF2-40B4-BE49-F238E27FC236}">
                <a16:creationId xmlns:a16="http://schemas.microsoft.com/office/drawing/2014/main" id="{D76FF71F-C4BE-4FEA-B018-8020AF9CB657}"/>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5" name="Arrow: Pentagon 24">
            <a:extLst>
              <a:ext uri="{FF2B5EF4-FFF2-40B4-BE49-F238E27FC236}">
                <a16:creationId xmlns:a16="http://schemas.microsoft.com/office/drawing/2014/main" id="{CA35F034-00B2-4C7C-8C41-C2925B6BCBF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6" name="Arrow: Chevron 25">
            <a:extLst>
              <a:ext uri="{FF2B5EF4-FFF2-40B4-BE49-F238E27FC236}">
                <a16:creationId xmlns:a16="http://schemas.microsoft.com/office/drawing/2014/main" id="{0C9543A8-073E-4AC0-A137-6088EF2EB62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7" name="Flowchart: Process 26">
            <a:extLst>
              <a:ext uri="{FF2B5EF4-FFF2-40B4-BE49-F238E27FC236}">
                <a16:creationId xmlns:a16="http://schemas.microsoft.com/office/drawing/2014/main" id="{14AE15F1-DA2F-485B-950C-1D8DACC867EE}"/>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8" name="Arrow: Chevron 27">
            <a:extLst>
              <a:ext uri="{FF2B5EF4-FFF2-40B4-BE49-F238E27FC236}">
                <a16:creationId xmlns:a16="http://schemas.microsoft.com/office/drawing/2014/main" id="{2A23028D-5CA8-4884-A89F-4E41F48C7C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3173128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F7B1B2-B44A-4B1D-9FE4-C8F9E19241E2}"/>
              </a:ext>
            </a:extLst>
          </p:cNvPr>
          <p:cNvGraphicFramePr>
            <a:graphicFrameLocks noChangeAspect="1"/>
          </p:cNvGraphicFramePr>
          <p:nvPr>
            <p:custDataLst>
              <p:tags r:id="rId2"/>
            </p:custDataLst>
            <p:extLst>
              <p:ext uri="{D42A27DB-BD31-4B8C-83A1-F6EECF244321}">
                <p14:modId xmlns:p14="http://schemas.microsoft.com/office/powerpoint/2010/main" val="26281202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0"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F7F7B1B2-B44A-4B1D-9FE4-C8F9E19241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928F53-704C-47F5-9F77-3C103D4539F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2478B743-1AB7-4B06-9D72-D1B2278E4B27}"/>
              </a:ext>
            </a:extLst>
          </p:cNvPr>
          <p:cNvSpPr>
            <a:spLocks noGrp="1"/>
          </p:cNvSpPr>
          <p:nvPr>
            <p:ph type="title"/>
          </p:nvPr>
        </p:nvSpPr>
        <p:spPr>
          <a:xfrm>
            <a:off x="432392" y="513351"/>
            <a:ext cx="9873144" cy="861774"/>
          </a:xfrm>
        </p:spPr>
        <p:txBody>
          <a:bodyPr/>
          <a:lstStyle/>
          <a:p>
            <a:r>
              <a:rPr lang="en-US" dirty="0"/>
              <a:t>User testing ensures that an MVP design will meet its users needs</a:t>
            </a:r>
          </a:p>
        </p:txBody>
      </p:sp>
      <p:sp>
        <p:nvSpPr>
          <p:cNvPr id="23" name="Arrow: Chevron 22">
            <a:extLst>
              <a:ext uri="{FF2B5EF4-FFF2-40B4-BE49-F238E27FC236}">
                <a16:creationId xmlns:a16="http://schemas.microsoft.com/office/drawing/2014/main" id="{D5BAC782-0F0A-4BB3-9EFF-AF61C96ABC40}"/>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24" name="Arrow: Chevron 23">
            <a:extLst>
              <a:ext uri="{FF2B5EF4-FFF2-40B4-BE49-F238E27FC236}">
                <a16:creationId xmlns:a16="http://schemas.microsoft.com/office/drawing/2014/main" id="{D76FF71F-C4BE-4FEA-B018-8020AF9CB657}"/>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5" name="Arrow: Pentagon 24">
            <a:extLst>
              <a:ext uri="{FF2B5EF4-FFF2-40B4-BE49-F238E27FC236}">
                <a16:creationId xmlns:a16="http://schemas.microsoft.com/office/drawing/2014/main" id="{CA35F034-00B2-4C7C-8C41-C2925B6BCBF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6" name="Arrow: Chevron 25">
            <a:extLst>
              <a:ext uri="{FF2B5EF4-FFF2-40B4-BE49-F238E27FC236}">
                <a16:creationId xmlns:a16="http://schemas.microsoft.com/office/drawing/2014/main" id="{0C9543A8-073E-4AC0-A137-6088EF2EB62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7" name="Flowchart: Process 26">
            <a:extLst>
              <a:ext uri="{FF2B5EF4-FFF2-40B4-BE49-F238E27FC236}">
                <a16:creationId xmlns:a16="http://schemas.microsoft.com/office/drawing/2014/main" id="{14AE15F1-DA2F-485B-950C-1D8DACC867EE}"/>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8" name="Arrow: Chevron 27">
            <a:extLst>
              <a:ext uri="{FF2B5EF4-FFF2-40B4-BE49-F238E27FC236}">
                <a16:creationId xmlns:a16="http://schemas.microsoft.com/office/drawing/2014/main" id="{2A23028D-5CA8-4884-A89F-4E41F48C7C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20" name="Rectangle 19">
            <a:extLst>
              <a:ext uri="{FF2B5EF4-FFF2-40B4-BE49-F238E27FC236}">
                <a16:creationId xmlns:a16="http://schemas.microsoft.com/office/drawing/2014/main" id="{24609CD2-00B7-4A48-A874-D50428DCBF53}"/>
              </a:ext>
            </a:extLst>
          </p:cNvPr>
          <p:cNvSpPr/>
          <p:nvPr/>
        </p:nvSpPr>
        <p:spPr>
          <a:xfrm>
            <a:off x="3722025" y="2163916"/>
            <a:ext cx="4747951" cy="295643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5" name="Rectangle 4">
            <a:extLst>
              <a:ext uri="{FF2B5EF4-FFF2-40B4-BE49-F238E27FC236}">
                <a16:creationId xmlns:a16="http://schemas.microsoft.com/office/drawing/2014/main" id="{AEC579BB-619D-4E44-BC8C-82491C5A274A}"/>
              </a:ext>
            </a:extLst>
          </p:cNvPr>
          <p:cNvSpPr/>
          <p:nvPr/>
        </p:nvSpPr>
        <p:spPr>
          <a:xfrm>
            <a:off x="3855379" y="2766887"/>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Design</a:t>
            </a:r>
          </a:p>
        </p:txBody>
      </p:sp>
      <p:sp>
        <p:nvSpPr>
          <p:cNvPr id="8" name="TextBox 7">
            <a:extLst>
              <a:ext uri="{FF2B5EF4-FFF2-40B4-BE49-F238E27FC236}">
                <a16:creationId xmlns:a16="http://schemas.microsoft.com/office/drawing/2014/main" id="{31F3AB8B-D354-4436-BB79-9FBE9EA7B5B1}"/>
              </a:ext>
            </a:extLst>
          </p:cNvPr>
          <p:cNvSpPr txBox="1"/>
          <p:nvPr/>
        </p:nvSpPr>
        <p:spPr>
          <a:xfrm>
            <a:off x="3855379" y="2298356"/>
            <a:ext cx="1648231"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Category</a:t>
            </a:r>
          </a:p>
        </p:txBody>
      </p:sp>
      <p:cxnSp>
        <p:nvCxnSpPr>
          <p:cNvPr id="14" name="Straight Connector 13">
            <a:extLst>
              <a:ext uri="{FF2B5EF4-FFF2-40B4-BE49-F238E27FC236}">
                <a16:creationId xmlns:a16="http://schemas.microsoft.com/office/drawing/2014/main" id="{BDB69ABE-CAA2-4F51-BA42-20855FAF3227}"/>
              </a:ext>
            </a:extLst>
          </p:cNvPr>
          <p:cNvCxnSpPr>
            <a:cxnSpLocks/>
          </p:cNvCxnSpPr>
          <p:nvPr/>
        </p:nvCxnSpPr>
        <p:spPr>
          <a:xfrm>
            <a:off x="3855379" y="2626873"/>
            <a:ext cx="164823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BF87815-8D56-4571-83A5-5CF64DE47C09}"/>
              </a:ext>
            </a:extLst>
          </p:cNvPr>
          <p:cNvGrpSpPr/>
          <p:nvPr/>
        </p:nvGrpSpPr>
        <p:grpSpPr>
          <a:xfrm>
            <a:off x="5651049" y="2298356"/>
            <a:ext cx="2607704" cy="328517"/>
            <a:chOff x="3916849" y="2148770"/>
            <a:chExt cx="6153971" cy="328517"/>
          </a:xfrm>
        </p:grpSpPr>
        <p:sp>
          <p:nvSpPr>
            <p:cNvPr id="9" name="TextBox 8">
              <a:extLst>
                <a:ext uri="{FF2B5EF4-FFF2-40B4-BE49-F238E27FC236}">
                  <a16:creationId xmlns:a16="http://schemas.microsoft.com/office/drawing/2014/main" id="{06665E42-22B1-4CAE-B787-EDA842FA5664}"/>
                </a:ext>
              </a:extLst>
            </p:cNvPr>
            <p:cNvSpPr txBox="1"/>
            <p:nvPr/>
          </p:nvSpPr>
          <p:spPr>
            <a:xfrm>
              <a:off x="3916849" y="2148770"/>
              <a:ext cx="615396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Validation element</a:t>
              </a:r>
            </a:p>
          </p:txBody>
        </p:sp>
        <p:cxnSp>
          <p:nvCxnSpPr>
            <p:cNvPr id="15" name="Straight Connector 14">
              <a:extLst>
                <a:ext uri="{FF2B5EF4-FFF2-40B4-BE49-F238E27FC236}">
                  <a16:creationId xmlns:a16="http://schemas.microsoft.com/office/drawing/2014/main" id="{2A2DED34-B702-4CDF-B078-EA048E608029}"/>
                </a:ext>
              </a:extLst>
            </p:cNvPr>
            <p:cNvCxnSpPr>
              <a:cxnSpLocks/>
            </p:cNvCxnSpPr>
            <p:nvPr/>
          </p:nvCxnSpPr>
          <p:spPr>
            <a:xfrm>
              <a:off x="3916850" y="247728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D3F697D-246E-4DB8-97F5-A5A53CEDDF32}"/>
              </a:ext>
            </a:extLst>
          </p:cNvPr>
          <p:cNvGrpSpPr/>
          <p:nvPr/>
        </p:nvGrpSpPr>
        <p:grpSpPr>
          <a:xfrm>
            <a:off x="5651049" y="3439103"/>
            <a:ext cx="2607703" cy="806540"/>
            <a:chOff x="3916850" y="3289517"/>
            <a:chExt cx="6153970" cy="806540"/>
          </a:xfrm>
        </p:grpSpPr>
        <p:cxnSp>
          <p:nvCxnSpPr>
            <p:cNvPr id="18" name="Straight Connector 17">
              <a:extLst>
                <a:ext uri="{FF2B5EF4-FFF2-40B4-BE49-F238E27FC236}">
                  <a16:creationId xmlns:a16="http://schemas.microsoft.com/office/drawing/2014/main" id="{4AE249F9-22B2-4E48-A507-0CA651EEE6A0}"/>
                </a:ext>
              </a:extLst>
            </p:cNvPr>
            <p:cNvCxnSpPr>
              <a:cxnSpLocks/>
            </p:cNvCxnSpPr>
            <p:nvPr/>
          </p:nvCxnSpPr>
          <p:spPr>
            <a:xfrm>
              <a:off x="3916850" y="328951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9BD302-26F8-403B-AA14-A1560FA5E535}"/>
                </a:ext>
              </a:extLst>
            </p:cNvPr>
            <p:cNvCxnSpPr>
              <a:cxnSpLocks/>
            </p:cNvCxnSpPr>
            <p:nvPr/>
          </p:nvCxnSpPr>
          <p:spPr>
            <a:xfrm>
              <a:off x="3916850" y="409605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BA45249-628F-4336-8A96-1532D112C9BC}"/>
              </a:ext>
            </a:extLst>
          </p:cNvPr>
          <p:cNvSpPr txBox="1"/>
          <p:nvPr/>
        </p:nvSpPr>
        <p:spPr>
          <a:xfrm>
            <a:off x="5651049" y="2766887"/>
            <a:ext cx="2607703" cy="318727"/>
          </a:xfrm>
          <a:prstGeom prst="rect">
            <a:avLst/>
          </a:prstGeom>
          <a:solidFill>
            <a:schemeClr val="accent1"/>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b="1" dirty="0"/>
              <a:t>User testing</a:t>
            </a:r>
          </a:p>
        </p:txBody>
      </p:sp>
      <p:sp>
        <p:nvSpPr>
          <p:cNvPr id="6" name="Rectangle 5">
            <a:extLst>
              <a:ext uri="{FF2B5EF4-FFF2-40B4-BE49-F238E27FC236}">
                <a16:creationId xmlns:a16="http://schemas.microsoft.com/office/drawing/2014/main" id="{9478A26D-DDBD-46CD-839B-913C610F7F4A}"/>
              </a:ext>
            </a:extLst>
          </p:cNvPr>
          <p:cNvSpPr/>
          <p:nvPr/>
        </p:nvSpPr>
        <p:spPr>
          <a:xfrm>
            <a:off x="3855379" y="3545254"/>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Business</a:t>
            </a:r>
          </a:p>
        </p:txBody>
      </p:sp>
      <p:sp>
        <p:nvSpPr>
          <p:cNvPr id="29" name="TextBox 28">
            <a:extLst>
              <a:ext uri="{FF2B5EF4-FFF2-40B4-BE49-F238E27FC236}">
                <a16:creationId xmlns:a16="http://schemas.microsoft.com/office/drawing/2014/main" id="{6BD53C09-2D38-48E8-90A2-24F679194848}"/>
              </a:ext>
            </a:extLst>
          </p:cNvPr>
          <p:cNvSpPr txBox="1"/>
          <p:nvPr/>
        </p:nvSpPr>
        <p:spPr>
          <a:xfrm>
            <a:off x="5651049" y="3554917"/>
            <a:ext cx="2607703"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Detailed business case</a:t>
            </a:r>
          </a:p>
        </p:txBody>
      </p:sp>
      <p:sp>
        <p:nvSpPr>
          <p:cNvPr id="30" name="TextBox 29">
            <a:extLst>
              <a:ext uri="{FF2B5EF4-FFF2-40B4-BE49-F238E27FC236}">
                <a16:creationId xmlns:a16="http://schemas.microsoft.com/office/drawing/2014/main" id="{183B78BC-F96B-4748-B356-6A15E3445FF5}"/>
              </a:ext>
            </a:extLst>
          </p:cNvPr>
          <p:cNvSpPr txBox="1"/>
          <p:nvPr/>
        </p:nvSpPr>
        <p:spPr>
          <a:xfrm>
            <a:off x="5651049" y="3897844"/>
            <a:ext cx="260770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Key KPIs with targets</a:t>
            </a:r>
          </a:p>
        </p:txBody>
      </p:sp>
      <p:sp>
        <p:nvSpPr>
          <p:cNvPr id="7" name="Rectangle 6">
            <a:extLst>
              <a:ext uri="{FF2B5EF4-FFF2-40B4-BE49-F238E27FC236}">
                <a16:creationId xmlns:a16="http://schemas.microsoft.com/office/drawing/2014/main" id="{B0E90C66-B0B6-4A57-AE61-45CF0CB0E371}"/>
              </a:ext>
            </a:extLst>
          </p:cNvPr>
          <p:cNvSpPr/>
          <p:nvPr/>
        </p:nvSpPr>
        <p:spPr>
          <a:xfrm>
            <a:off x="3855379" y="4330789"/>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Technology</a:t>
            </a:r>
          </a:p>
        </p:txBody>
      </p:sp>
      <p:sp>
        <p:nvSpPr>
          <p:cNvPr id="31" name="TextBox 30">
            <a:extLst>
              <a:ext uri="{FF2B5EF4-FFF2-40B4-BE49-F238E27FC236}">
                <a16:creationId xmlns:a16="http://schemas.microsoft.com/office/drawing/2014/main" id="{BB2DD839-0D84-4400-8BC8-49385B13825E}"/>
              </a:ext>
            </a:extLst>
          </p:cNvPr>
          <p:cNvSpPr txBox="1"/>
          <p:nvPr/>
        </p:nvSpPr>
        <p:spPr>
          <a:xfrm>
            <a:off x="5651049" y="4330789"/>
            <a:ext cx="2607703"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Detailed technical impact assessment</a:t>
            </a:r>
          </a:p>
        </p:txBody>
      </p:sp>
    </p:spTree>
    <p:extLst>
      <p:ext uri="{BB962C8B-B14F-4D97-AF65-F5344CB8AC3E}">
        <p14:creationId xmlns:p14="http://schemas.microsoft.com/office/powerpoint/2010/main" val="4143420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D5A75B0-6456-4BCC-A2B9-24D115D971A1}"/>
              </a:ext>
            </a:extLst>
          </p:cNvPr>
          <p:cNvGraphicFramePr>
            <a:graphicFrameLocks noChangeAspect="1"/>
          </p:cNvGraphicFramePr>
          <p:nvPr>
            <p:custDataLst>
              <p:tags r:id="rId2"/>
            </p:custDataLst>
            <p:extLst>
              <p:ext uri="{D42A27DB-BD31-4B8C-83A1-F6EECF244321}">
                <p14:modId xmlns:p14="http://schemas.microsoft.com/office/powerpoint/2010/main" val="3953015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4" name="think-cell Slide" r:id="rId10" imgW="327" imgH="327" progId="TCLayout.ActiveDocument.1">
                  <p:embed/>
                </p:oleObj>
              </mc:Choice>
              <mc:Fallback>
                <p:oleObj name="think-cell Slide" r:id="rId10" imgW="327" imgH="327" progId="TCLayout.ActiveDocument.1">
                  <p:embed/>
                  <p:pic>
                    <p:nvPicPr>
                      <p:cNvPr id="4" name="Object 3" hidden="1">
                        <a:extLst>
                          <a:ext uri="{FF2B5EF4-FFF2-40B4-BE49-F238E27FC236}">
                            <a16:creationId xmlns:a16="http://schemas.microsoft.com/office/drawing/2014/main" id="{ED5A75B0-6456-4BCC-A2B9-24D115D971A1}"/>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CBCA2CE7-668B-4E1A-A35E-40F218B97AE0}"/>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0B2A4D86-96AB-44EB-9656-A65FAC4C8C35}"/>
              </a:ext>
            </a:extLst>
          </p:cNvPr>
          <p:cNvSpPr>
            <a:spLocks noGrp="1"/>
          </p:cNvSpPr>
          <p:nvPr>
            <p:ph type="title"/>
          </p:nvPr>
        </p:nvSpPr>
        <p:spPr>
          <a:xfrm>
            <a:off x="419110" y="513351"/>
            <a:ext cx="9886426" cy="861774"/>
          </a:xfrm>
        </p:spPr>
        <p:txBody>
          <a:bodyPr/>
          <a:lstStyle/>
          <a:p>
            <a:r>
              <a:rPr lang="en-US" dirty="0"/>
              <a:t>User testing allows teams to directly observe users interacting with a design to get real-time feedback</a:t>
            </a:r>
          </a:p>
        </p:txBody>
      </p:sp>
      <p:cxnSp>
        <p:nvCxnSpPr>
          <p:cNvPr id="40" name="Straight Connector 39">
            <a:extLst>
              <a:ext uri="{FF2B5EF4-FFF2-40B4-BE49-F238E27FC236}">
                <a16:creationId xmlns:a16="http://schemas.microsoft.com/office/drawing/2014/main" id="{C21ACC17-782D-4FDF-966D-047CE4169D1F}"/>
              </a:ext>
            </a:extLst>
          </p:cNvPr>
          <p:cNvCxnSpPr>
            <a:cxnSpLocks/>
          </p:cNvCxnSpPr>
          <p:nvPr/>
        </p:nvCxnSpPr>
        <p:spPr>
          <a:xfrm>
            <a:off x="2789449" y="2931248"/>
            <a:ext cx="890588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8F1A7BD-5E64-44E8-BE53-AA3C23D43834}"/>
              </a:ext>
            </a:extLst>
          </p:cNvPr>
          <p:cNvCxnSpPr>
            <a:cxnSpLocks/>
          </p:cNvCxnSpPr>
          <p:nvPr/>
        </p:nvCxnSpPr>
        <p:spPr>
          <a:xfrm>
            <a:off x="2789449" y="4261044"/>
            <a:ext cx="890588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D21B099-D451-4765-94FC-CFD1BCDFD7B2}"/>
              </a:ext>
            </a:extLst>
          </p:cNvPr>
          <p:cNvSpPr>
            <a:spLocks noChangeArrowheads="1"/>
          </p:cNvSpPr>
          <p:nvPr/>
        </p:nvSpPr>
        <p:spPr bwMode="gray">
          <a:xfrm>
            <a:off x="2789449" y="1825187"/>
            <a:ext cx="1198892" cy="969495"/>
          </a:xfrm>
          <a:prstGeom prst="rect">
            <a:avLst/>
          </a:prstGeom>
          <a:solidFill>
            <a:schemeClr val="accent1"/>
          </a:solidFill>
          <a:ln>
            <a:solidFill>
              <a:srgbClr val="FFFFFF"/>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9" tIns="72009" rIns="72009" bIns="72009" anchor="ctr" anchorCtr="0">
            <a:noAutofit/>
          </a:bodyPr>
          <a:lstStyle>
            <a:lvl1pPr>
              <a:buClr>
                <a:schemeClr val="tx2"/>
              </a:buClr>
              <a:defRPr sz="1600">
                <a:solidFill>
                  <a:schemeClr val="tx1"/>
                </a:solidFill>
                <a:latin typeface="Arial" pitchFamily="34" charset="0"/>
              </a:defRPr>
            </a:lvl1pPr>
            <a:lvl2pPr marL="742950" indent="-285750">
              <a:buClr>
                <a:schemeClr val="tx2"/>
              </a:buClr>
              <a:buSzPct val="125000"/>
              <a:buFont typeface="Arial" pitchFamily="34" charset="0"/>
              <a:buChar char="▪"/>
              <a:defRPr sz="1600">
                <a:solidFill>
                  <a:schemeClr val="tx1"/>
                </a:solidFill>
                <a:latin typeface="Arial" pitchFamily="34" charset="0"/>
              </a:defRPr>
            </a:lvl2pPr>
            <a:lvl3pPr marL="1143000" indent="-228600">
              <a:buClr>
                <a:schemeClr val="tx2"/>
              </a:buClr>
              <a:buSzPct val="120000"/>
              <a:buFont typeface="Arial" pitchFamily="34" charset="0"/>
              <a:buChar char="–"/>
              <a:defRPr sz="1600">
                <a:solidFill>
                  <a:schemeClr val="tx1"/>
                </a:solidFill>
                <a:latin typeface="Arial" pitchFamily="34" charset="0"/>
              </a:defRPr>
            </a:lvl3pPr>
            <a:lvl4pPr marL="1600200" indent="-228600">
              <a:buClr>
                <a:schemeClr val="tx2"/>
              </a:buClr>
              <a:buSzPct val="120000"/>
              <a:buFont typeface="Arial" pitchFamily="34" charset="0"/>
              <a:buChar char="▫"/>
              <a:defRPr sz="1600">
                <a:solidFill>
                  <a:schemeClr val="tx1"/>
                </a:solidFill>
                <a:latin typeface="Arial" pitchFamily="34" charset="0"/>
              </a:defRPr>
            </a:lvl4pPr>
            <a:lvl5pPr marL="2057400" indent="-228600">
              <a:buClr>
                <a:schemeClr val="tx2"/>
              </a:buClr>
              <a:buSzPct val="89000"/>
              <a:buFont typeface="Arial" pitchFamily="34" charset="0"/>
              <a:buChar char="-"/>
              <a:defRPr sz="1600">
                <a:solidFill>
                  <a:schemeClr val="tx1"/>
                </a:solidFill>
                <a:latin typeface="Arial" pitchFamily="34" charset="0"/>
              </a:defRPr>
            </a:lvl5pPr>
            <a:lvl6pPr marL="25146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29718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34290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38862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spcBef>
                <a:spcPts val="600"/>
              </a:spcBef>
              <a:spcAft>
                <a:spcPts val="301"/>
              </a:spcAft>
              <a:buClr>
                <a:schemeClr val="bg1"/>
              </a:buClr>
            </a:pPr>
            <a:r>
              <a:rPr lang="en-US" sz="1400" b="1" dirty="0">
                <a:solidFill>
                  <a:schemeClr val="bg1"/>
                </a:solidFill>
                <a:latin typeface="+mn-lt"/>
              </a:rPr>
              <a:t>Objective</a:t>
            </a:r>
          </a:p>
        </p:txBody>
      </p:sp>
      <p:sp>
        <p:nvSpPr>
          <p:cNvPr id="63" name="Rectangle 62">
            <a:extLst>
              <a:ext uri="{FF2B5EF4-FFF2-40B4-BE49-F238E27FC236}">
                <a16:creationId xmlns:a16="http://schemas.microsoft.com/office/drawing/2014/main" id="{D08B2531-A3A5-47A8-9AB9-B4BD8F7D8714}"/>
              </a:ext>
            </a:extLst>
          </p:cNvPr>
          <p:cNvSpPr>
            <a:spLocks noChangeArrowheads="1"/>
          </p:cNvSpPr>
          <p:nvPr/>
        </p:nvSpPr>
        <p:spPr bwMode="gray">
          <a:xfrm>
            <a:off x="2789449" y="3067815"/>
            <a:ext cx="1198892" cy="1020793"/>
          </a:xfrm>
          <a:prstGeom prst="rect">
            <a:avLst/>
          </a:prstGeom>
          <a:solidFill>
            <a:schemeClr val="accent1"/>
          </a:solidFill>
          <a:ln>
            <a:solidFill>
              <a:srgbClr val="FFFFFF"/>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9" tIns="72009" rIns="72009" bIns="72009" anchor="ctr" anchorCtr="0">
            <a:noAutofit/>
          </a:bodyPr>
          <a:lstStyle>
            <a:lvl1pPr>
              <a:buClr>
                <a:schemeClr val="tx2"/>
              </a:buClr>
              <a:defRPr sz="1600">
                <a:solidFill>
                  <a:schemeClr val="tx1"/>
                </a:solidFill>
                <a:latin typeface="Arial" pitchFamily="34" charset="0"/>
              </a:defRPr>
            </a:lvl1pPr>
            <a:lvl2pPr marL="742950" indent="-285750">
              <a:buClr>
                <a:schemeClr val="tx2"/>
              </a:buClr>
              <a:buSzPct val="125000"/>
              <a:buFont typeface="Arial" pitchFamily="34" charset="0"/>
              <a:buChar char="▪"/>
              <a:defRPr sz="1600">
                <a:solidFill>
                  <a:schemeClr val="tx1"/>
                </a:solidFill>
                <a:latin typeface="Arial" pitchFamily="34" charset="0"/>
              </a:defRPr>
            </a:lvl2pPr>
            <a:lvl3pPr marL="1143000" indent="-228600">
              <a:buClr>
                <a:schemeClr val="tx2"/>
              </a:buClr>
              <a:buSzPct val="120000"/>
              <a:buFont typeface="Arial" pitchFamily="34" charset="0"/>
              <a:buChar char="–"/>
              <a:defRPr sz="1600">
                <a:solidFill>
                  <a:schemeClr val="tx1"/>
                </a:solidFill>
                <a:latin typeface="Arial" pitchFamily="34" charset="0"/>
              </a:defRPr>
            </a:lvl3pPr>
            <a:lvl4pPr marL="1600200" indent="-228600">
              <a:buClr>
                <a:schemeClr val="tx2"/>
              </a:buClr>
              <a:buSzPct val="120000"/>
              <a:buFont typeface="Arial" pitchFamily="34" charset="0"/>
              <a:buChar char="▫"/>
              <a:defRPr sz="1600">
                <a:solidFill>
                  <a:schemeClr val="tx1"/>
                </a:solidFill>
                <a:latin typeface="Arial" pitchFamily="34" charset="0"/>
              </a:defRPr>
            </a:lvl4pPr>
            <a:lvl5pPr marL="2057400" indent="-228600">
              <a:buClr>
                <a:schemeClr val="tx2"/>
              </a:buClr>
              <a:buSzPct val="89000"/>
              <a:buFont typeface="Arial" pitchFamily="34" charset="0"/>
              <a:buChar char="-"/>
              <a:defRPr sz="1600">
                <a:solidFill>
                  <a:schemeClr val="tx1"/>
                </a:solidFill>
                <a:latin typeface="Arial" pitchFamily="34" charset="0"/>
              </a:defRPr>
            </a:lvl5pPr>
            <a:lvl6pPr marL="25146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29718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34290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38862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spcBef>
                <a:spcPts val="600"/>
              </a:spcBef>
              <a:spcAft>
                <a:spcPts val="301"/>
              </a:spcAft>
              <a:buClr>
                <a:schemeClr val="bg1"/>
              </a:buClr>
            </a:pPr>
            <a:r>
              <a:rPr lang="en-US" sz="1400" b="1" dirty="0">
                <a:solidFill>
                  <a:schemeClr val="bg1"/>
                </a:solidFill>
                <a:latin typeface="+mn-lt"/>
              </a:rPr>
              <a:t>Benefits</a:t>
            </a:r>
          </a:p>
        </p:txBody>
      </p:sp>
      <p:sp>
        <p:nvSpPr>
          <p:cNvPr id="83" name="Rectangle 82">
            <a:extLst>
              <a:ext uri="{FF2B5EF4-FFF2-40B4-BE49-F238E27FC236}">
                <a16:creationId xmlns:a16="http://schemas.microsoft.com/office/drawing/2014/main" id="{B2E8593C-A896-4B0A-A88E-0CF8E5ECE30B}"/>
              </a:ext>
            </a:extLst>
          </p:cNvPr>
          <p:cNvSpPr>
            <a:spLocks/>
          </p:cNvSpPr>
          <p:nvPr>
            <p:custDataLst>
              <p:tags r:id="rId4"/>
            </p:custDataLst>
          </p:nvPr>
        </p:nvSpPr>
        <p:spPr>
          <a:xfrm>
            <a:off x="4092102" y="3067816"/>
            <a:ext cx="7686779" cy="1020792"/>
          </a:xfrm>
          <a:prstGeom prst="rect">
            <a:avLst/>
          </a:prstGeom>
          <a:noFill/>
        </p:spPr>
        <p:txBody>
          <a:bodyPr wrap="square" lIns="0" tIns="0" rIns="0" bIns="0">
            <a:spAutoFit/>
          </a:bodyPr>
          <a:lstStyle/>
          <a:p>
            <a:pPr marL="287338" lvl="1" indent="-285750">
              <a:spcBef>
                <a:spcPct val="25000"/>
              </a:spcBef>
              <a:spcAft>
                <a:spcPts val="200"/>
              </a:spcAft>
              <a:buClr>
                <a:schemeClr val="tx2"/>
              </a:buClr>
              <a:buFont typeface="Wingdings" panose="05000000000000000000" pitchFamily="2" charset="2"/>
              <a:buChar char="§"/>
            </a:pPr>
            <a:r>
              <a:rPr lang="en-US" sz="1400" dirty="0">
                <a:latin typeface="+mn-lt"/>
              </a:rPr>
              <a:t>Quickly validate the effectiveness of the product and proposed solution</a:t>
            </a:r>
          </a:p>
          <a:p>
            <a:pPr marL="287338" lvl="1" indent="-285750">
              <a:spcBef>
                <a:spcPct val="25000"/>
              </a:spcBef>
              <a:spcAft>
                <a:spcPts val="200"/>
              </a:spcAft>
              <a:buClr>
                <a:schemeClr val="tx2"/>
              </a:buClr>
              <a:buFont typeface="Wingdings" panose="05000000000000000000" pitchFamily="2" charset="2"/>
              <a:buChar char="§"/>
            </a:pPr>
            <a:r>
              <a:rPr lang="en-US" sz="1400" dirty="0">
                <a:latin typeface="+mn-lt"/>
              </a:rPr>
              <a:t>Identify usability issues</a:t>
            </a:r>
          </a:p>
          <a:p>
            <a:pPr marL="287338" lvl="1" indent="-285750">
              <a:spcBef>
                <a:spcPct val="25000"/>
              </a:spcBef>
              <a:spcAft>
                <a:spcPts val="200"/>
              </a:spcAft>
              <a:buClr>
                <a:schemeClr val="tx2"/>
              </a:buClr>
              <a:buFont typeface="Wingdings" panose="05000000000000000000" pitchFamily="2" charset="2"/>
              <a:buChar char="§"/>
            </a:pPr>
            <a:r>
              <a:rPr lang="en-US" sz="1400" dirty="0">
                <a:latin typeface="+mn-lt"/>
              </a:rPr>
              <a:t>Confirm the proper definition of the MVP and plan for after – are there any important features missing? Are there new questions to investigate following releases?</a:t>
            </a:r>
          </a:p>
        </p:txBody>
      </p:sp>
      <p:sp>
        <p:nvSpPr>
          <p:cNvPr id="107" name="Rectangle 106">
            <a:extLst>
              <a:ext uri="{FF2B5EF4-FFF2-40B4-BE49-F238E27FC236}">
                <a16:creationId xmlns:a16="http://schemas.microsoft.com/office/drawing/2014/main" id="{19B7243C-58E1-4B29-9D38-D2361C478AB4}"/>
              </a:ext>
            </a:extLst>
          </p:cNvPr>
          <p:cNvSpPr>
            <a:spLocks noChangeArrowheads="1"/>
          </p:cNvSpPr>
          <p:nvPr/>
        </p:nvSpPr>
        <p:spPr bwMode="gray">
          <a:xfrm>
            <a:off x="2789449" y="4433480"/>
            <a:ext cx="1198892" cy="1023358"/>
          </a:xfrm>
          <a:prstGeom prst="rect">
            <a:avLst/>
          </a:prstGeom>
          <a:solidFill>
            <a:schemeClr val="accent1"/>
          </a:solidFill>
          <a:ln>
            <a:solidFill>
              <a:srgbClr val="FFFFFF"/>
            </a:solid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72009" tIns="72009" rIns="72009" bIns="72009" anchor="ctr" anchorCtr="0">
            <a:noAutofit/>
          </a:bodyPr>
          <a:lstStyle>
            <a:lvl1pPr>
              <a:buClr>
                <a:schemeClr val="tx2"/>
              </a:buClr>
              <a:defRPr sz="1600">
                <a:solidFill>
                  <a:schemeClr val="tx1"/>
                </a:solidFill>
                <a:latin typeface="Arial" pitchFamily="34" charset="0"/>
              </a:defRPr>
            </a:lvl1pPr>
            <a:lvl2pPr marL="742950" indent="-285750">
              <a:buClr>
                <a:schemeClr val="tx2"/>
              </a:buClr>
              <a:buSzPct val="125000"/>
              <a:buFont typeface="Arial" pitchFamily="34" charset="0"/>
              <a:buChar char="▪"/>
              <a:defRPr sz="1600">
                <a:solidFill>
                  <a:schemeClr val="tx1"/>
                </a:solidFill>
                <a:latin typeface="Arial" pitchFamily="34" charset="0"/>
              </a:defRPr>
            </a:lvl2pPr>
            <a:lvl3pPr marL="1143000" indent="-228600">
              <a:buClr>
                <a:schemeClr val="tx2"/>
              </a:buClr>
              <a:buSzPct val="120000"/>
              <a:buFont typeface="Arial" pitchFamily="34" charset="0"/>
              <a:buChar char="–"/>
              <a:defRPr sz="1600">
                <a:solidFill>
                  <a:schemeClr val="tx1"/>
                </a:solidFill>
                <a:latin typeface="Arial" pitchFamily="34" charset="0"/>
              </a:defRPr>
            </a:lvl3pPr>
            <a:lvl4pPr marL="1600200" indent="-228600">
              <a:buClr>
                <a:schemeClr val="tx2"/>
              </a:buClr>
              <a:buSzPct val="120000"/>
              <a:buFont typeface="Arial" pitchFamily="34" charset="0"/>
              <a:buChar char="▫"/>
              <a:defRPr sz="1600">
                <a:solidFill>
                  <a:schemeClr val="tx1"/>
                </a:solidFill>
                <a:latin typeface="Arial" pitchFamily="34" charset="0"/>
              </a:defRPr>
            </a:lvl4pPr>
            <a:lvl5pPr marL="2057400" indent="-228600">
              <a:buClr>
                <a:schemeClr val="tx2"/>
              </a:buClr>
              <a:buSzPct val="89000"/>
              <a:buFont typeface="Arial" pitchFamily="34" charset="0"/>
              <a:buChar char="-"/>
              <a:defRPr sz="1600">
                <a:solidFill>
                  <a:schemeClr val="tx1"/>
                </a:solidFill>
                <a:latin typeface="Arial" pitchFamily="34" charset="0"/>
              </a:defRPr>
            </a:lvl5pPr>
            <a:lvl6pPr marL="25146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6pPr>
            <a:lvl7pPr marL="29718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7pPr>
            <a:lvl8pPr marL="34290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8pPr>
            <a:lvl9pPr marL="3886200" indent="-228600" fontAlgn="base">
              <a:spcBef>
                <a:spcPct val="0"/>
              </a:spcBef>
              <a:spcAft>
                <a:spcPct val="0"/>
              </a:spcAft>
              <a:buClr>
                <a:schemeClr val="tx2"/>
              </a:buClr>
              <a:buSzPct val="89000"/>
              <a:buFont typeface="Arial" pitchFamily="34" charset="0"/>
              <a:buChar char="-"/>
              <a:defRPr sz="1600">
                <a:solidFill>
                  <a:schemeClr val="tx1"/>
                </a:solidFill>
                <a:latin typeface="Arial" pitchFamily="34" charset="0"/>
              </a:defRPr>
            </a:lvl9pPr>
          </a:lstStyle>
          <a:p>
            <a:pPr>
              <a:spcBef>
                <a:spcPts val="600"/>
              </a:spcBef>
              <a:spcAft>
                <a:spcPts val="301"/>
              </a:spcAft>
              <a:buClr>
                <a:schemeClr val="bg1"/>
              </a:buClr>
            </a:pPr>
            <a:r>
              <a:rPr lang="en-US" sz="1400" b="1" dirty="0">
                <a:solidFill>
                  <a:schemeClr val="bg1"/>
                </a:solidFill>
                <a:latin typeface="+mn-lt"/>
              </a:rPr>
              <a:t>Output</a:t>
            </a:r>
          </a:p>
        </p:txBody>
      </p:sp>
      <p:sp>
        <p:nvSpPr>
          <p:cNvPr id="108" name="TextBox 107">
            <a:extLst>
              <a:ext uri="{FF2B5EF4-FFF2-40B4-BE49-F238E27FC236}">
                <a16:creationId xmlns:a16="http://schemas.microsoft.com/office/drawing/2014/main" id="{45FD53EC-7C8B-4301-8F67-6233C2075ECF}"/>
              </a:ext>
            </a:extLst>
          </p:cNvPr>
          <p:cNvSpPr txBox="1"/>
          <p:nvPr>
            <p:custDataLst>
              <p:tags r:id="rId5"/>
            </p:custDataLst>
          </p:nvPr>
        </p:nvSpPr>
        <p:spPr>
          <a:xfrm>
            <a:off x="4092524" y="4433481"/>
            <a:ext cx="7680368" cy="1023357"/>
          </a:xfrm>
          <a:prstGeom prst="rect">
            <a:avLst/>
          </a:prstGeom>
          <a:noFill/>
        </p:spPr>
        <p:txBody>
          <a:bodyPr vert="horz" wrap="square" lIns="0" tIns="0" rIns="0" bIns="0" rtlCol="0" anchor="t" anchorCtr="0">
            <a:spAutoFit/>
          </a:bodyPr>
          <a:lstStyle>
            <a:lvl1pPr marL="0" lvl="0" indent="0" defTabSz="895350" eaLnBrk="1" latinLnBrk="0" hangingPunct="1">
              <a:buClr>
                <a:schemeClr val="tx2"/>
              </a:buClr>
              <a:buSzPct val="100000"/>
              <a:defRPr lang="en-US" baseline="0" dirty="0">
                <a:latin typeface="+mn-lt"/>
              </a:defRPr>
            </a:lvl1pPr>
            <a:lvl2pPr marL="194400" lvl="1" indent="-190800" defTabSz="895350" eaLnBrk="1" latinLnBrk="0" hangingPunct="1">
              <a:buClr>
                <a:schemeClr val="tx2"/>
              </a:buClr>
              <a:buSzPct val="125000"/>
              <a:buFont typeface="Arial" charset="0"/>
              <a:buChar char="▪"/>
              <a:defRPr lang="en-US" baseline="0" dirty="0">
                <a:latin typeface="+mn-lt"/>
              </a:defRPr>
            </a:lvl2pPr>
            <a:lvl3pPr marL="446400" lvl="2" indent="-248400" defTabSz="895350" eaLnBrk="1" latinLnBrk="0" hangingPunct="1">
              <a:buClr>
                <a:schemeClr val="tx2"/>
              </a:buClr>
              <a:buSzPct val="120000"/>
              <a:buFont typeface="Arial" charset="0"/>
              <a:buChar char="–"/>
              <a:defRPr lang="en-US" baseline="0" dirty="0">
                <a:latin typeface="+mn-lt"/>
              </a:defRPr>
            </a:lvl3pPr>
            <a:lvl4pPr marL="615600" lvl="3" indent="-154800" defTabSz="895350" eaLnBrk="1" latinLnBrk="0" hangingPunct="1">
              <a:buClr>
                <a:schemeClr val="tx2"/>
              </a:buClr>
              <a:buSzPct val="120000"/>
              <a:buFont typeface="Arial" charset="0"/>
              <a:buChar char="▫"/>
              <a:defRPr lang="en-US" baseline="0" dirty="0">
                <a:latin typeface="+mn-lt"/>
              </a:defRPr>
            </a:lvl4pPr>
            <a:lvl5pPr marL="748800" lvl="4" indent="-129600" defTabSz="895350" eaLnBrk="1" latinLnBrk="0" hangingPunct="1">
              <a:buClr>
                <a:schemeClr val="tx2"/>
              </a:buClr>
              <a:buSzPct val="89000"/>
              <a:buFont typeface="Arial" charset="0"/>
              <a:buChar char="-"/>
              <a:defRPr lang="en-US" baseline="0" dirty="0">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lvl="1">
              <a:spcBef>
                <a:spcPct val="25000"/>
              </a:spcBef>
            </a:pPr>
            <a:r>
              <a:rPr lang="en-US" sz="1400" dirty="0"/>
              <a:t>Validate the usefulness of the product and define the MVP feature set</a:t>
            </a:r>
          </a:p>
          <a:p>
            <a:pPr lvl="1">
              <a:spcBef>
                <a:spcPct val="25000"/>
              </a:spcBef>
            </a:pPr>
            <a:r>
              <a:rPr lang="en-US" sz="1400" dirty="0"/>
              <a:t>Provide inputs into the design of the product’s user interface </a:t>
            </a:r>
          </a:p>
          <a:p>
            <a:pPr lvl="1">
              <a:spcBef>
                <a:spcPct val="25000"/>
              </a:spcBef>
            </a:pPr>
            <a:r>
              <a:rPr lang="en-US" sz="1400" dirty="0"/>
              <a:t>Product management may use observed interactions and script excerpts to inform user stories</a:t>
            </a:r>
          </a:p>
          <a:p>
            <a:pPr lvl="1">
              <a:spcBef>
                <a:spcPct val="25000"/>
              </a:spcBef>
            </a:pPr>
            <a:r>
              <a:rPr lang="en-US" sz="1400" dirty="0"/>
              <a:t>Identify features or functionality that may not be useful</a:t>
            </a:r>
          </a:p>
        </p:txBody>
      </p:sp>
      <p:sp>
        <p:nvSpPr>
          <p:cNvPr id="3" name="Rectangle 2">
            <a:extLst>
              <a:ext uri="{FF2B5EF4-FFF2-40B4-BE49-F238E27FC236}">
                <a16:creationId xmlns:a16="http://schemas.microsoft.com/office/drawing/2014/main" id="{8539173D-DADB-4FAA-897C-8E9FFE918F9F}"/>
              </a:ext>
            </a:extLst>
          </p:cNvPr>
          <p:cNvSpPr/>
          <p:nvPr>
            <p:custDataLst>
              <p:tags r:id="rId6"/>
            </p:custDataLst>
          </p:nvPr>
        </p:nvSpPr>
        <p:spPr>
          <a:xfrm>
            <a:off x="419109" y="1825189"/>
            <a:ext cx="2217900" cy="3631650"/>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rtlCol="0" anchor="ctr"/>
          <a:lstStyle/>
          <a:p>
            <a:pPr marL="285750" indent="-285750">
              <a:spcBef>
                <a:spcPct val="50000"/>
              </a:spcBef>
              <a:spcAft>
                <a:spcPts val="600"/>
              </a:spcAft>
              <a:buFont typeface="Wingdings" panose="05000000000000000000" pitchFamily="2" charset="2"/>
              <a:buChar char="§"/>
            </a:pPr>
            <a:r>
              <a:rPr lang="en-CA" sz="1400" dirty="0">
                <a:solidFill>
                  <a:schemeClr val="bg1"/>
                </a:solidFill>
              </a:rPr>
              <a:t>User testing involves getting your concept in front of future users to receive </a:t>
            </a:r>
            <a:r>
              <a:rPr lang="en-CA" sz="1400" b="1" dirty="0">
                <a:solidFill>
                  <a:schemeClr val="accent1"/>
                </a:solidFill>
              </a:rPr>
              <a:t>critical feedback early and fast</a:t>
            </a:r>
          </a:p>
          <a:p>
            <a:pPr marL="285750" indent="-285750">
              <a:spcBef>
                <a:spcPct val="50000"/>
              </a:spcBef>
              <a:spcAft>
                <a:spcPts val="600"/>
              </a:spcAft>
              <a:buFont typeface="Wingdings" panose="05000000000000000000" pitchFamily="2" charset="2"/>
              <a:buChar char="§"/>
            </a:pPr>
            <a:r>
              <a:rPr lang="en-CA" sz="1400" dirty="0">
                <a:solidFill>
                  <a:schemeClr val="bg1"/>
                </a:solidFill>
              </a:rPr>
              <a:t>User testing </a:t>
            </a:r>
            <a:r>
              <a:rPr lang="en-CA" sz="1400" b="1" dirty="0">
                <a:solidFill>
                  <a:schemeClr val="accent1"/>
                </a:solidFill>
              </a:rPr>
              <a:t>does not need a working product</a:t>
            </a:r>
            <a:r>
              <a:rPr lang="en-CA" sz="1400" dirty="0">
                <a:solidFill>
                  <a:schemeClr val="bg1"/>
                </a:solidFill>
              </a:rPr>
              <a:t>. Concepts, wireframes, or mock-ups can effectively be tested with users for feedback</a:t>
            </a:r>
          </a:p>
        </p:txBody>
      </p:sp>
      <p:sp>
        <p:nvSpPr>
          <p:cNvPr id="103" name="Arrow: Chevron 102">
            <a:extLst>
              <a:ext uri="{FF2B5EF4-FFF2-40B4-BE49-F238E27FC236}">
                <a16:creationId xmlns:a16="http://schemas.microsoft.com/office/drawing/2014/main" id="{4E2C799B-2A27-46DE-AE89-FB314F3599E1}"/>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04" name="Arrow: Chevron 103">
            <a:extLst>
              <a:ext uri="{FF2B5EF4-FFF2-40B4-BE49-F238E27FC236}">
                <a16:creationId xmlns:a16="http://schemas.microsoft.com/office/drawing/2014/main" id="{3B4A4FA0-034A-47E5-A903-5D55D77E2C53}"/>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05" name="Arrow: Pentagon 104">
            <a:extLst>
              <a:ext uri="{FF2B5EF4-FFF2-40B4-BE49-F238E27FC236}">
                <a16:creationId xmlns:a16="http://schemas.microsoft.com/office/drawing/2014/main" id="{F3F51E60-49D4-4096-BBB7-45008B5600D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06" name="Arrow: Chevron 105">
            <a:extLst>
              <a:ext uri="{FF2B5EF4-FFF2-40B4-BE49-F238E27FC236}">
                <a16:creationId xmlns:a16="http://schemas.microsoft.com/office/drawing/2014/main" id="{04E7D9FF-6872-473B-B8B7-30572C6F9B95}"/>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10" name="Flowchart: Process 109">
            <a:extLst>
              <a:ext uri="{FF2B5EF4-FFF2-40B4-BE49-F238E27FC236}">
                <a16:creationId xmlns:a16="http://schemas.microsoft.com/office/drawing/2014/main" id="{502EA1F9-89F4-4B35-B670-AF347120D1F3}"/>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11" name="Arrow: Chevron 110">
            <a:extLst>
              <a:ext uri="{FF2B5EF4-FFF2-40B4-BE49-F238E27FC236}">
                <a16:creationId xmlns:a16="http://schemas.microsoft.com/office/drawing/2014/main" id="{482B12D4-0FAD-4A72-AF48-36D08CC131E2}"/>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119" name="Rectangle 118">
            <a:extLst>
              <a:ext uri="{FF2B5EF4-FFF2-40B4-BE49-F238E27FC236}">
                <a16:creationId xmlns:a16="http://schemas.microsoft.com/office/drawing/2014/main" id="{E9F54041-E501-452E-9EBF-3A000F5F062A}"/>
              </a:ext>
            </a:extLst>
          </p:cNvPr>
          <p:cNvSpPr>
            <a:spLocks/>
          </p:cNvSpPr>
          <p:nvPr>
            <p:custDataLst>
              <p:tags r:id="rId7"/>
            </p:custDataLst>
          </p:nvPr>
        </p:nvSpPr>
        <p:spPr>
          <a:xfrm>
            <a:off x="4092102" y="1825188"/>
            <a:ext cx="7686779" cy="969496"/>
          </a:xfrm>
          <a:prstGeom prst="rect">
            <a:avLst/>
          </a:prstGeom>
          <a:noFill/>
        </p:spPr>
        <p:txBody>
          <a:bodyPr wrap="square" lIns="0" tIns="0" rIns="0" bIns="0">
            <a:spAutoFit/>
          </a:bodyPr>
          <a:lstStyle/>
          <a:p>
            <a:pPr marL="285750" indent="-285750">
              <a:spcBef>
                <a:spcPct val="50000"/>
              </a:spcBef>
              <a:buFont typeface="Wingdings" panose="05000000000000000000" pitchFamily="2" charset="2"/>
              <a:buChar char="§"/>
            </a:pPr>
            <a:r>
              <a:rPr lang="en-US" sz="1400" dirty="0"/>
              <a:t>Test concepts and designs with users to determine if a concept or product designed in a sprint meets the needs and goals of users</a:t>
            </a:r>
          </a:p>
          <a:p>
            <a:pPr marL="285750" indent="-285750">
              <a:spcBef>
                <a:spcPct val="50000"/>
              </a:spcBef>
              <a:buFont typeface="Wingdings" panose="05000000000000000000" pitchFamily="2" charset="2"/>
              <a:buChar char="§"/>
            </a:pPr>
            <a:r>
              <a:rPr lang="en-US" sz="1400" dirty="0"/>
              <a:t>Receive critical feedback early in the design process to allow teams to make adjustments without progressing too far</a:t>
            </a:r>
          </a:p>
        </p:txBody>
      </p:sp>
    </p:spTree>
    <p:extLst>
      <p:ext uri="{BB962C8B-B14F-4D97-AF65-F5344CB8AC3E}">
        <p14:creationId xmlns:p14="http://schemas.microsoft.com/office/powerpoint/2010/main" val="3270283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228689292"/>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55298" name="think-cell Slide" r:id="rId6" imgW="493" imgH="493" progId="TCLayout.ActiveDocument.1">
                  <p:embed/>
                </p:oleObj>
              </mc:Choice>
              <mc:Fallback>
                <p:oleObj name="think-cell Slide" r:id="rId6" imgW="493" imgH="493" progId="TCLayout.ActiveDocument.1">
                  <p:embed/>
                  <p:pic>
                    <p:nvPicPr>
                      <p:cNvPr id="3" name="Object 2" hidden="1"/>
                      <p:cNvPicPr/>
                      <p:nvPr/>
                    </p:nvPicPr>
                    <p:blipFill>
                      <a:blip r:embed="rId7"/>
                      <a:stretch>
                        <a:fillRect/>
                      </a:stretch>
                    </p:blipFill>
                    <p:spPr>
                      <a:xfrm>
                        <a:off x="1526432" y="2027"/>
                        <a:ext cx="1619" cy="1619"/>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E67B787-DC04-4806-8C65-EFE1044B5319}"/>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5" name="Title 4"/>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Successful user testing requires testing multiple areas of the product with your user</a:t>
            </a:r>
          </a:p>
        </p:txBody>
      </p:sp>
      <p:sp>
        <p:nvSpPr>
          <p:cNvPr id="54" name="Freeform 4">
            <a:extLst>
              <a:ext uri="{FF2B5EF4-FFF2-40B4-BE49-F238E27FC236}">
                <a16:creationId xmlns:a16="http://schemas.microsoft.com/office/drawing/2014/main" id="{A42CCD3E-E530-405C-BD47-10E131504742}"/>
              </a:ext>
            </a:extLst>
          </p:cNvPr>
          <p:cNvSpPr>
            <a:spLocks/>
          </p:cNvSpPr>
          <p:nvPr/>
        </p:nvSpPr>
        <p:spPr bwMode="auto">
          <a:xfrm>
            <a:off x="6622230" y="1880199"/>
            <a:ext cx="1663250" cy="2126607"/>
          </a:xfrm>
          <a:custGeom>
            <a:avLst/>
            <a:gdLst>
              <a:gd name="T0" fmla="*/ 0 w 3570"/>
              <a:gd name="T1" fmla="*/ 2147483647 h 4564"/>
              <a:gd name="T2" fmla="*/ 2147483647 w 3570"/>
              <a:gd name="T3" fmla="*/ 2147483647 h 4564"/>
              <a:gd name="T4" fmla="*/ 2147483647 w 3570"/>
              <a:gd name="T5" fmla="*/ 2147483647 h 4564"/>
              <a:gd name="T6" fmla="*/ 2147483647 w 3570"/>
              <a:gd name="T7" fmla="*/ 2147483647 h 4564"/>
              <a:gd name="T8" fmla="*/ 2147483647 w 3570"/>
              <a:gd name="T9" fmla="*/ 2147483647 h 4564"/>
              <a:gd name="T10" fmla="*/ 2147483647 w 3570"/>
              <a:gd name="T11" fmla="*/ 2147483647 h 4564"/>
              <a:gd name="T12" fmla="*/ 2147483647 w 3570"/>
              <a:gd name="T13" fmla="*/ 2147483647 h 4564"/>
              <a:gd name="T14" fmla="*/ 2147483647 w 3570"/>
              <a:gd name="T15" fmla="*/ 2147483647 h 4564"/>
              <a:gd name="T16" fmla="*/ 2147483647 w 3570"/>
              <a:gd name="T17" fmla="*/ 2147483647 h 4564"/>
              <a:gd name="T18" fmla="*/ 2147483647 w 3570"/>
              <a:gd name="T19" fmla="*/ 2147483647 h 4564"/>
              <a:gd name="T20" fmla="*/ 2147483647 w 3570"/>
              <a:gd name="T21" fmla="*/ 2147483647 h 4564"/>
              <a:gd name="T22" fmla="*/ 2147483647 w 3570"/>
              <a:gd name="T23" fmla="*/ 2147483647 h 4564"/>
              <a:gd name="T24" fmla="*/ 2147483647 w 3570"/>
              <a:gd name="T25" fmla="*/ 2147483647 h 4564"/>
              <a:gd name="T26" fmla="*/ 2147483647 w 3570"/>
              <a:gd name="T27" fmla="*/ 2147483647 h 4564"/>
              <a:gd name="T28" fmla="*/ 2147483647 w 3570"/>
              <a:gd name="T29" fmla="*/ 2147483647 h 4564"/>
              <a:gd name="T30" fmla="*/ 2147483647 w 3570"/>
              <a:gd name="T31" fmla="*/ 2147483647 h 4564"/>
              <a:gd name="T32" fmla="*/ 2147483647 w 3570"/>
              <a:gd name="T33" fmla="*/ 2147483647 h 4564"/>
              <a:gd name="T34" fmla="*/ 2147483647 w 3570"/>
              <a:gd name="T35" fmla="*/ 2147483647 h 4564"/>
              <a:gd name="T36" fmla="*/ 2147483647 w 3570"/>
              <a:gd name="T37" fmla="*/ 2147483647 h 4564"/>
              <a:gd name="T38" fmla="*/ 2147483647 w 3570"/>
              <a:gd name="T39" fmla="*/ 2147483647 h 4564"/>
              <a:gd name="T40" fmla="*/ 2147483647 w 3570"/>
              <a:gd name="T41" fmla="*/ 2147483647 h 4564"/>
              <a:gd name="T42" fmla="*/ 2147483647 w 3570"/>
              <a:gd name="T43" fmla="*/ 2147483647 h 4564"/>
              <a:gd name="T44" fmla="*/ 2147483647 w 3570"/>
              <a:gd name="T45" fmla="*/ 2147483647 h 4564"/>
              <a:gd name="T46" fmla="*/ 2147483647 w 3570"/>
              <a:gd name="T47" fmla="*/ 2147483647 h 4564"/>
              <a:gd name="T48" fmla="*/ 2147483647 w 3570"/>
              <a:gd name="T49" fmla="*/ 2147483647 h 4564"/>
              <a:gd name="T50" fmla="*/ 2147483647 w 3570"/>
              <a:gd name="T51" fmla="*/ 2147483647 h 4564"/>
              <a:gd name="T52" fmla="*/ 2147483647 w 3570"/>
              <a:gd name="T53" fmla="*/ 2147483647 h 4564"/>
              <a:gd name="T54" fmla="*/ 2147483647 w 3570"/>
              <a:gd name="T55" fmla="*/ 2147483647 h 4564"/>
              <a:gd name="T56" fmla="*/ 2147483647 w 3570"/>
              <a:gd name="T57" fmla="*/ 2147483647 h 4564"/>
              <a:gd name="T58" fmla="*/ 2147483647 w 3570"/>
              <a:gd name="T59" fmla="*/ 2147483647 h 4564"/>
              <a:gd name="T60" fmla="*/ 2147483647 w 3570"/>
              <a:gd name="T61" fmla="*/ 2147483647 h 4564"/>
              <a:gd name="T62" fmla="*/ 2147483647 w 3570"/>
              <a:gd name="T63" fmla="*/ 2147483647 h 4564"/>
              <a:gd name="T64" fmla="*/ 2147483647 w 3570"/>
              <a:gd name="T65" fmla="*/ 2147483647 h 4564"/>
              <a:gd name="T66" fmla="*/ 2147483647 w 3570"/>
              <a:gd name="T67" fmla="*/ 2147483647 h 4564"/>
              <a:gd name="T68" fmla="*/ 2147483647 w 3570"/>
              <a:gd name="T69" fmla="*/ 2147483647 h 4564"/>
              <a:gd name="T70" fmla="*/ 2147483647 w 3570"/>
              <a:gd name="T71" fmla="*/ 2147483647 h 4564"/>
              <a:gd name="T72" fmla="*/ 2147483647 w 3570"/>
              <a:gd name="T73" fmla="*/ 2147483647 h 4564"/>
              <a:gd name="T74" fmla="*/ 2147483647 w 3570"/>
              <a:gd name="T75" fmla="*/ 2147483647 h 4564"/>
              <a:gd name="T76" fmla="*/ 2147483647 w 3570"/>
              <a:gd name="T77" fmla="*/ 2147483647 h 4564"/>
              <a:gd name="T78" fmla="*/ 2147483647 w 3570"/>
              <a:gd name="T79" fmla="*/ 2147483647 h 4564"/>
              <a:gd name="T80" fmla="*/ 2147483647 w 3570"/>
              <a:gd name="T81" fmla="*/ 2147483647 h 4564"/>
              <a:gd name="T82" fmla="*/ 2147483647 w 3570"/>
              <a:gd name="T83" fmla="*/ 2147483647 h 4564"/>
              <a:gd name="T84" fmla="*/ 2147483647 w 3570"/>
              <a:gd name="T85" fmla="*/ 2147483647 h 4564"/>
              <a:gd name="T86" fmla="*/ 2147483647 w 3570"/>
              <a:gd name="T87" fmla="*/ 2147483647 h 4564"/>
              <a:gd name="T88" fmla="*/ 2147483647 w 3570"/>
              <a:gd name="T89" fmla="*/ 2147483647 h 4564"/>
              <a:gd name="T90" fmla="*/ 2147483647 w 3570"/>
              <a:gd name="T91" fmla="*/ 2147483647 h 4564"/>
              <a:gd name="T92" fmla="*/ 2147483647 w 3570"/>
              <a:gd name="T93" fmla="*/ 2147483647 h 4564"/>
              <a:gd name="T94" fmla="*/ 2147483647 w 3570"/>
              <a:gd name="T95" fmla="*/ 2147483647 h 4564"/>
              <a:gd name="T96" fmla="*/ 2147483647 w 3570"/>
              <a:gd name="T97" fmla="*/ 2147483647 h 4564"/>
              <a:gd name="T98" fmla="*/ 2147483647 w 3570"/>
              <a:gd name="T99" fmla="*/ 2147483647 h 4564"/>
              <a:gd name="T100" fmla="*/ 2147483647 w 3570"/>
              <a:gd name="T101" fmla="*/ 2147483647 h 4564"/>
              <a:gd name="T102" fmla="*/ 2147483647 w 3570"/>
              <a:gd name="T103" fmla="*/ 2147483647 h 4564"/>
              <a:gd name="T104" fmla="*/ 2147483647 w 3570"/>
              <a:gd name="T105" fmla="*/ 2147483647 h 456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570"/>
              <a:gd name="T160" fmla="*/ 0 h 4564"/>
              <a:gd name="T161" fmla="*/ 3570 w 3570"/>
              <a:gd name="T162" fmla="*/ 4564 h 456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570" h="4564">
                <a:moveTo>
                  <a:pt x="0" y="2138"/>
                </a:moveTo>
                <a:lnTo>
                  <a:pt x="0" y="2138"/>
                </a:lnTo>
                <a:lnTo>
                  <a:pt x="59" y="2176"/>
                </a:lnTo>
                <a:lnTo>
                  <a:pt x="118" y="2214"/>
                </a:lnTo>
                <a:lnTo>
                  <a:pt x="175" y="2255"/>
                </a:lnTo>
                <a:lnTo>
                  <a:pt x="231" y="2298"/>
                </a:lnTo>
                <a:lnTo>
                  <a:pt x="285" y="2343"/>
                </a:lnTo>
                <a:lnTo>
                  <a:pt x="338" y="2388"/>
                </a:lnTo>
                <a:lnTo>
                  <a:pt x="390" y="2436"/>
                </a:lnTo>
                <a:lnTo>
                  <a:pt x="440" y="2485"/>
                </a:lnTo>
                <a:lnTo>
                  <a:pt x="488" y="2536"/>
                </a:lnTo>
                <a:lnTo>
                  <a:pt x="535" y="2588"/>
                </a:lnTo>
                <a:lnTo>
                  <a:pt x="580" y="2642"/>
                </a:lnTo>
                <a:lnTo>
                  <a:pt x="624" y="2697"/>
                </a:lnTo>
                <a:lnTo>
                  <a:pt x="666" y="2754"/>
                </a:lnTo>
                <a:lnTo>
                  <a:pt x="706" y="2812"/>
                </a:lnTo>
                <a:lnTo>
                  <a:pt x="744" y="2871"/>
                </a:lnTo>
                <a:lnTo>
                  <a:pt x="780" y="2931"/>
                </a:lnTo>
                <a:lnTo>
                  <a:pt x="815" y="2993"/>
                </a:lnTo>
                <a:lnTo>
                  <a:pt x="848" y="3056"/>
                </a:lnTo>
                <a:lnTo>
                  <a:pt x="879" y="3120"/>
                </a:lnTo>
                <a:lnTo>
                  <a:pt x="907" y="3186"/>
                </a:lnTo>
                <a:lnTo>
                  <a:pt x="934" y="3252"/>
                </a:lnTo>
                <a:lnTo>
                  <a:pt x="959" y="3319"/>
                </a:lnTo>
                <a:lnTo>
                  <a:pt x="981" y="3387"/>
                </a:lnTo>
                <a:lnTo>
                  <a:pt x="1002" y="3456"/>
                </a:lnTo>
                <a:lnTo>
                  <a:pt x="1019" y="3526"/>
                </a:lnTo>
                <a:lnTo>
                  <a:pt x="1035" y="3597"/>
                </a:lnTo>
                <a:lnTo>
                  <a:pt x="1048" y="3669"/>
                </a:lnTo>
                <a:lnTo>
                  <a:pt x="1060" y="3741"/>
                </a:lnTo>
                <a:lnTo>
                  <a:pt x="1068" y="3814"/>
                </a:lnTo>
                <a:lnTo>
                  <a:pt x="1074" y="3888"/>
                </a:lnTo>
                <a:lnTo>
                  <a:pt x="1078" y="3963"/>
                </a:lnTo>
                <a:lnTo>
                  <a:pt x="1079" y="4038"/>
                </a:lnTo>
                <a:lnTo>
                  <a:pt x="1079" y="4097"/>
                </a:lnTo>
                <a:lnTo>
                  <a:pt x="2312" y="4564"/>
                </a:lnTo>
                <a:lnTo>
                  <a:pt x="3569" y="4139"/>
                </a:lnTo>
                <a:lnTo>
                  <a:pt x="3570" y="4038"/>
                </a:lnTo>
                <a:lnTo>
                  <a:pt x="3569" y="3958"/>
                </a:lnTo>
                <a:lnTo>
                  <a:pt x="3568" y="3878"/>
                </a:lnTo>
                <a:lnTo>
                  <a:pt x="3564" y="3798"/>
                </a:lnTo>
                <a:lnTo>
                  <a:pt x="3560" y="3720"/>
                </a:lnTo>
                <a:lnTo>
                  <a:pt x="3553" y="3640"/>
                </a:lnTo>
                <a:lnTo>
                  <a:pt x="3546" y="3562"/>
                </a:lnTo>
                <a:lnTo>
                  <a:pt x="3537" y="3484"/>
                </a:lnTo>
                <a:lnTo>
                  <a:pt x="3528" y="3406"/>
                </a:lnTo>
                <a:lnTo>
                  <a:pt x="3516" y="3329"/>
                </a:lnTo>
                <a:lnTo>
                  <a:pt x="3504" y="3252"/>
                </a:lnTo>
                <a:lnTo>
                  <a:pt x="3490" y="3175"/>
                </a:lnTo>
                <a:lnTo>
                  <a:pt x="3476" y="3099"/>
                </a:lnTo>
                <a:lnTo>
                  <a:pt x="3460" y="3024"/>
                </a:lnTo>
                <a:lnTo>
                  <a:pt x="3443" y="2948"/>
                </a:lnTo>
                <a:lnTo>
                  <a:pt x="3423" y="2874"/>
                </a:lnTo>
                <a:lnTo>
                  <a:pt x="3404" y="2799"/>
                </a:lnTo>
                <a:lnTo>
                  <a:pt x="3384" y="2726"/>
                </a:lnTo>
                <a:lnTo>
                  <a:pt x="3361" y="2653"/>
                </a:lnTo>
                <a:lnTo>
                  <a:pt x="3338" y="2580"/>
                </a:lnTo>
                <a:lnTo>
                  <a:pt x="3313" y="2507"/>
                </a:lnTo>
                <a:lnTo>
                  <a:pt x="3288" y="2436"/>
                </a:lnTo>
                <a:lnTo>
                  <a:pt x="3261" y="2364"/>
                </a:lnTo>
                <a:lnTo>
                  <a:pt x="3234" y="2294"/>
                </a:lnTo>
                <a:lnTo>
                  <a:pt x="3205" y="2223"/>
                </a:lnTo>
                <a:lnTo>
                  <a:pt x="3175" y="2154"/>
                </a:lnTo>
                <a:lnTo>
                  <a:pt x="3144" y="2085"/>
                </a:lnTo>
                <a:lnTo>
                  <a:pt x="3112" y="2017"/>
                </a:lnTo>
                <a:lnTo>
                  <a:pt x="3079" y="1950"/>
                </a:lnTo>
                <a:lnTo>
                  <a:pt x="3044" y="1882"/>
                </a:lnTo>
                <a:lnTo>
                  <a:pt x="3009" y="1816"/>
                </a:lnTo>
                <a:lnTo>
                  <a:pt x="2973" y="1750"/>
                </a:lnTo>
                <a:lnTo>
                  <a:pt x="2936" y="1684"/>
                </a:lnTo>
                <a:lnTo>
                  <a:pt x="2897" y="1619"/>
                </a:lnTo>
                <a:lnTo>
                  <a:pt x="2858" y="1555"/>
                </a:lnTo>
                <a:lnTo>
                  <a:pt x="2818" y="1492"/>
                </a:lnTo>
                <a:lnTo>
                  <a:pt x="2777" y="1429"/>
                </a:lnTo>
                <a:lnTo>
                  <a:pt x="2735" y="1368"/>
                </a:lnTo>
                <a:lnTo>
                  <a:pt x="2692" y="1307"/>
                </a:lnTo>
                <a:lnTo>
                  <a:pt x="2648" y="1246"/>
                </a:lnTo>
                <a:lnTo>
                  <a:pt x="2602" y="1186"/>
                </a:lnTo>
                <a:lnTo>
                  <a:pt x="2557" y="1127"/>
                </a:lnTo>
                <a:lnTo>
                  <a:pt x="2510" y="1069"/>
                </a:lnTo>
                <a:lnTo>
                  <a:pt x="2462" y="1011"/>
                </a:lnTo>
                <a:lnTo>
                  <a:pt x="2414" y="956"/>
                </a:lnTo>
                <a:lnTo>
                  <a:pt x="2364" y="899"/>
                </a:lnTo>
                <a:lnTo>
                  <a:pt x="2314" y="844"/>
                </a:lnTo>
                <a:lnTo>
                  <a:pt x="2262" y="790"/>
                </a:lnTo>
                <a:lnTo>
                  <a:pt x="2210" y="736"/>
                </a:lnTo>
                <a:lnTo>
                  <a:pt x="2158" y="683"/>
                </a:lnTo>
                <a:lnTo>
                  <a:pt x="2103" y="632"/>
                </a:lnTo>
                <a:lnTo>
                  <a:pt x="2050" y="581"/>
                </a:lnTo>
                <a:lnTo>
                  <a:pt x="1994" y="531"/>
                </a:lnTo>
                <a:lnTo>
                  <a:pt x="1939" y="481"/>
                </a:lnTo>
                <a:lnTo>
                  <a:pt x="1882" y="433"/>
                </a:lnTo>
                <a:lnTo>
                  <a:pt x="1824" y="385"/>
                </a:lnTo>
                <a:lnTo>
                  <a:pt x="1766" y="339"/>
                </a:lnTo>
                <a:lnTo>
                  <a:pt x="1707" y="293"/>
                </a:lnTo>
                <a:lnTo>
                  <a:pt x="1647" y="248"/>
                </a:lnTo>
                <a:lnTo>
                  <a:pt x="1587" y="205"/>
                </a:lnTo>
                <a:lnTo>
                  <a:pt x="1525" y="162"/>
                </a:lnTo>
                <a:lnTo>
                  <a:pt x="1463" y="120"/>
                </a:lnTo>
                <a:lnTo>
                  <a:pt x="1400" y="79"/>
                </a:lnTo>
                <a:lnTo>
                  <a:pt x="1337" y="39"/>
                </a:lnTo>
                <a:lnTo>
                  <a:pt x="1273" y="0"/>
                </a:lnTo>
                <a:lnTo>
                  <a:pt x="1023" y="1304"/>
                </a:lnTo>
                <a:lnTo>
                  <a:pt x="0" y="2138"/>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61" name="Freeform 5">
            <a:extLst>
              <a:ext uri="{FF2B5EF4-FFF2-40B4-BE49-F238E27FC236}">
                <a16:creationId xmlns:a16="http://schemas.microsoft.com/office/drawing/2014/main" id="{C8FED361-8E2A-46AD-B776-F2DB5C190BF6}"/>
              </a:ext>
            </a:extLst>
          </p:cNvPr>
          <p:cNvSpPr>
            <a:spLocks/>
          </p:cNvSpPr>
          <p:nvPr/>
        </p:nvSpPr>
        <p:spPr bwMode="auto">
          <a:xfrm>
            <a:off x="6598470" y="3788838"/>
            <a:ext cx="1685612" cy="1896061"/>
          </a:xfrm>
          <a:custGeom>
            <a:avLst/>
            <a:gdLst>
              <a:gd name="T0" fmla="*/ 2147483647 w 3618"/>
              <a:gd name="T1" fmla="*/ 2147483647 h 4070"/>
              <a:gd name="T2" fmla="*/ 2147483647 w 3618"/>
              <a:gd name="T3" fmla="*/ 0 h 4070"/>
              <a:gd name="T4" fmla="*/ 2147483647 w 3618"/>
              <a:gd name="T5" fmla="*/ 2147483647 h 4070"/>
              <a:gd name="T6" fmla="*/ 2147483647 w 3618"/>
              <a:gd name="T7" fmla="*/ 2147483647 h 4070"/>
              <a:gd name="T8" fmla="*/ 2147483647 w 3618"/>
              <a:gd name="T9" fmla="*/ 2147483647 h 4070"/>
              <a:gd name="T10" fmla="*/ 2147483647 w 3618"/>
              <a:gd name="T11" fmla="*/ 2147483647 h 4070"/>
              <a:gd name="T12" fmla="*/ 2147483647 w 3618"/>
              <a:gd name="T13" fmla="*/ 2147483647 h 4070"/>
              <a:gd name="T14" fmla="*/ 2147483647 w 3618"/>
              <a:gd name="T15" fmla="*/ 2147483647 h 4070"/>
              <a:gd name="T16" fmla="*/ 2147483647 w 3618"/>
              <a:gd name="T17" fmla="*/ 2147483647 h 4070"/>
              <a:gd name="T18" fmla="*/ 2147483647 w 3618"/>
              <a:gd name="T19" fmla="*/ 2147483647 h 4070"/>
              <a:gd name="T20" fmla="*/ 2147483647 w 3618"/>
              <a:gd name="T21" fmla="*/ 2147483647 h 4070"/>
              <a:gd name="T22" fmla="*/ 2147483647 w 3618"/>
              <a:gd name="T23" fmla="*/ 2147483647 h 4070"/>
              <a:gd name="T24" fmla="*/ 2147483647 w 3618"/>
              <a:gd name="T25" fmla="*/ 2147483647 h 4070"/>
              <a:gd name="T26" fmla="*/ 2147483647 w 3618"/>
              <a:gd name="T27" fmla="*/ 2147483647 h 4070"/>
              <a:gd name="T28" fmla="*/ 2147483647 w 3618"/>
              <a:gd name="T29" fmla="*/ 2147483647 h 4070"/>
              <a:gd name="T30" fmla="*/ 2147483647 w 3618"/>
              <a:gd name="T31" fmla="*/ 2147483647 h 4070"/>
              <a:gd name="T32" fmla="*/ 2147483647 w 3618"/>
              <a:gd name="T33" fmla="*/ 2147483647 h 4070"/>
              <a:gd name="T34" fmla="*/ 0 w 3618"/>
              <a:gd name="T35" fmla="*/ 2147483647 h 4070"/>
              <a:gd name="T36" fmla="*/ 2147483647 w 3618"/>
              <a:gd name="T37" fmla="*/ 2147483647 h 4070"/>
              <a:gd name="T38" fmla="*/ 2147483647 w 3618"/>
              <a:gd name="T39" fmla="*/ 2147483647 h 4070"/>
              <a:gd name="T40" fmla="*/ 2147483647 w 3618"/>
              <a:gd name="T41" fmla="*/ 2147483647 h 4070"/>
              <a:gd name="T42" fmla="*/ 2147483647 w 3618"/>
              <a:gd name="T43" fmla="*/ 2147483647 h 4070"/>
              <a:gd name="T44" fmla="*/ 2147483647 w 3618"/>
              <a:gd name="T45" fmla="*/ 2147483647 h 4070"/>
              <a:gd name="T46" fmla="*/ 2147483647 w 3618"/>
              <a:gd name="T47" fmla="*/ 2147483647 h 4070"/>
              <a:gd name="T48" fmla="*/ 2147483647 w 3618"/>
              <a:gd name="T49" fmla="*/ 2147483647 h 4070"/>
              <a:gd name="T50" fmla="*/ 2147483647 w 3618"/>
              <a:gd name="T51" fmla="*/ 2147483647 h 4070"/>
              <a:gd name="T52" fmla="*/ 2147483647 w 3618"/>
              <a:gd name="T53" fmla="*/ 2147483647 h 4070"/>
              <a:gd name="T54" fmla="*/ 2147483647 w 3618"/>
              <a:gd name="T55" fmla="*/ 2147483647 h 4070"/>
              <a:gd name="T56" fmla="*/ 2147483647 w 3618"/>
              <a:gd name="T57" fmla="*/ 2147483647 h 4070"/>
              <a:gd name="T58" fmla="*/ 2147483647 w 3618"/>
              <a:gd name="T59" fmla="*/ 2147483647 h 4070"/>
              <a:gd name="T60" fmla="*/ 2147483647 w 3618"/>
              <a:gd name="T61" fmla="*/ 2147483647 h 4070"/>
              <a:gd name="T62" fmla="*/ 2147483647 w 3618"/>
              <a:gd name="T63" fmla="*/ 2147483647 h 4070"/>
              <a:gd name="T64" fmla="*/ 2147483647 w 3618"/>
              <a:gd name="T65" fmla="*/ 2147483647 h 4070"/>
              <a:gd name="T66" fmla="*/ 2147483647 w 3618"/>
              <a:gd name="T67" fmla="*/ 2147483647 h 4070"/>
              <a:gd name="T68" fmla="*/ 2147483647 w 3618"/>
              <a:gd name="T69" fmla="*/ 2147483647 h 4070"/>
              <a:gd name="T70" fmla="*/ 2147483647 w 3618"/>
              <a:gd name="T71" fmla="*/ 2147483647 h 4070"/>
              <a:gd name="T72" fmla="*/ 2147483647 w 3618"/>
              <a:gd name="T73" fmla="*/ 2147483647 h 4070"/>
              <a:gd name="T74" fmla="*/ 2147483647 w 3618"/>
              <a:gd name="T75" fmla="*/ 2147483647 h 4070"/>
              <a:gd name="T76" fmla="*/ 2147483647 w 3618"/>
              <a:gd name="T77" fmla="*/ 2147483647 h 4070"/>
              <a:gd name="T78" fmla="*/ 2147483647 w 3618"/>
              <a:gd name="T79" fmla="*/ 2147483647 h 4070"/>
              <a:gd name="T80" fmla="*/ 2147483647 w 3618"/>
              <a:gd name="T81" fmla="*/ 2147483647 h 4070"/>
              <a:gd name="T82" fmla="*/ 2147483647 w 3618"/>
              <a:gd name="T83" fmla="*/ 2147483647 h 4070"/>
              <a:gd name="T84" fmla="*/ 2147483647 w 3618"/>
              <a:gd name="T85" fmla="*/ 2147483647 h 4070"/>
              <a:gd name="T86" fmla="*/ 2147483647 w 3618"/>
              <a:gd name="T87" fmla="*/ 2147483647 h 4070"/>
              <a:gd name="T88" fmla="*/ 2147483647 w 3618"/>
              <a:gd name="T89" fmla="*/ 2147483647 h 4070"/>
              <a:gd name="T90" fmla="*/ 2147483647 w 3618"/>
              <a:gd name="T91" fmla="*/ 2147483647 h 4070"/>
              <a:gd name="T92" fmla="*/ 2147483647 w 3618"/>
              <a:gd name="T93" fmla="*/ 2147483647 h 4070"/>
              <a:gd name="T94" fmla="*/ 2147483647 w 3618"/>
              <a:gd name="T95" fmla="*/ 2147483647 h 4070"/>
              <a:gd name="T96" fmla="*/ 2147483647 w 3618"/>
              <a:gd name="T97" fmla="*/ 2147483647 h 4070"/>
              <a:gd name="T98" fmla="*/ 2147483647 w 3618"/>
              <a:gd name="T99" fmla="*/ 2147483647 h 4070"/>
              <a:gd name="T100" fmla="*/ 2147483647 w 3618"/>
              <a:gd name="T101" fmla="*/ 2147483647 h 4070"/>
              <a:gd name="T102" fmla="*/ 2147483647 w 3618"/>
              <a:gd name="T103" fmla="*/ 2147483647 h 40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618"/>
              <a:gd name="T157" fmla="*/ 0 h 4070"/>
              <a:gd name="T158" fmla="*/ 3618 w 3618"/>
              <a:gd name="T159" fmla="*/ 4070 h 40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618" h="4070">
                <a:moveTo>
                  <a:pt x="3618" y="42"/>
                </a:moveTo>
                <a:lnTo>
                  <a:pt x="2361" y="467"/>
                </a:lnTo>
                <a:lnTo>
                  <a:pt x="1128" y="0"/>
                </a:lnTo>
                <a:lnTo>
                  <a:pt x="1125" y="74"/>
                </a:lnTo>
                <a:lnTo>
                  <a:pt x="1119" y="147"/>
                </a:lnTo>
                <a:lnTo>
                  <a:pt x="1111" y="220"/>
                </a:lnTo>
                <a:lnTo>
                  <a:pt x="1100" y="293"/>
                </a:lnTo>
                <a:lnTo>
                  <a:pt x="1087" y="364"/>
                </a:lnTo>
                <a:lnTo>
                  <a:pt x="1071" y="436"/>
                </a:lnTo>
                <a:lnTo>
                  <a:pt x="1054" y="506"/>
                </a:lnTo>
                <a:lnTo>
                  <a:pt x="1034" y="576"/>
                </a:lnTo>
                <a:lnTo>
                  <a:pt x="1012" y="644"/>
                </a:lnTo>
                <a:lnTo>
                  <a:pt x="987" y="711"/>
                </a:lnTo>
                <a:lnTo>
                  <a:pt x="961" y="778"/>
                </a:lnTo>
                <a:lnTo>
                  <a:pt x="933" y="844"/>
                </a:lnTo>
                <a:lnTo>
                  <a:pt x="902" y="907"/>
                </a:lnTo>
                <a:lnTo>
                  <a:pt x="870" y="971"/>
                </a:lnTo>
                <a:lnTo>
                  <a:pt x="836" y="1034"/>
                </a:lnTo>
                <a:lnTo>
                  <a:pt x="800" y="1094"/>
                </a:lnTo>
                <a:lnTo>
                  <a:pt x="761" y="1154"/>
                </a:lnTo>
                <a:lnTo>
                  <a:pt x="721" y="1212"/>
                </a:lnTo>
                <a:lnTo>
                  <a:pt x="680" y="1269"/>
                </a:lnTo>
                <a:lnTo>
                  <a:pt x="637" y="1324"/>
                </a:lnTo>
                <a:lnTo>
                  <a:pt x="592" y="1379"/>
                </a:lnTo>
                <a:lnTo>
                  <a:pt x="545" y="1431"/>
                </a:lnTo>
                <a:lnTo>
                  <a:pt x="498" y="1482"/>
                </a:lnTo>
                <a:lnTo>
                  <a:pt x="448" y="1532"/>
                </a:lnTo>
                <a:lnTo>
                  <a:pt x="397" y="1580"/>
                </a:lnTo>
                <a:lnTo>
                  <a:pt x="343" y="1627"/>
                </a:lnTo>
                <a:lnTo>
                  <a:pt x="290" y="1672"/>
                </a:lnTo>
                <a:lnTo>
                  <a:pt x="234" y="1715"/>
                </a:lnTo>
                <a:lnTo>
                  <a:pt x="177" y="1756"/>
                </a:lnTo>
                <a:lnTo>
                  <a:pt x="119" y="1796"/>
                </a:lnTo>
                <a:lnTo>
                  <a:pt x="60" y="1833"/>
                </a:lnTo>
                <a:lnTo>
                  <a:pt x="0" y="1869"/>
                </a:lnTo>
                <a:lnTo>
                  <a:pt x="185" y="3187"/>
                </a:lnTo>
                <a:lnTo>
                  <a:pt x="1164" y="4070"/>
                </a:lnTo>
                <a:lnTo>
                  <a:pt x="1230" y="4033"/>
                </a:lnTo>
                <a:lnTo>
                  <a:pt x="1296" y="3994"/>
                </a:lnTo>
                <a:lnTo>
                  <a:pt x="1362" y="3955"/>
                </a:lnTo>
                <a:lnTo>
                  <a:pt x="1427" y="3915"/>
                </a:lnTo>
                <a:lnTo>
                  <a:pt x="1490" y="3874"/>
                </a:lnTo>
                <a:lnTo>
                  <a:pt x="1553" y="3830"/>
                </a:lnTo>
                <a:lnTo>
                  <a:pt x="1615" y="3787"/>
                </a:lnTo>
                <a:lnTo>
                  <a:pt x="1678" y="3743"/>
                </a:lnTo>
                <a:lnTo>
                  <a:pt x="1738" y="3698"/>
                </a:lnTo>
                <a:lnTo>
                  <a:pt x="1798" y="3651"/>
                </a:lnTo>
                <a:lnTo>
                  <a:pt x="1858" y="3604"/>
                </a:lnTo>
                <a:lnTo>
                  <a:pt x="1916" y="3556"/>
                </a:lnTo>
                <a:lnTo>
                  <a:pt x="1974" y="3507"/>
                </a:lnTo>
                <a:lnTo>
                  <a:pt x="2032" y="3457"/>
                </a:lnTo>
                <a:lnTo>
                  <a:pt x="2088" y="3406"/>
                </a:lnTo>
                <a:lnTo>
                  <a:pt x="2143" y="3354"/>
                </a:lnTo>
                <a:lnTo>
                  <a:pt x="2198" y="3301"/>
                </a:lnTo>
                <a:lnTo>
                  <a:pt x="2252" y="3248"/>
                </a:lnTo>
                <a:lnTo>
                  <a:pt x="2305" y="3193"/>
                </a:lnTo>
                <a:lnTo>
                  <a:pt x="2357" y="3138"/>
                </a:lnTo>
                <a:lnTo>
                  <a:pt x="2408" y="3082"/>
                </a:lnTo>
                <a:lnTo>
                  <a:pt x="2458" y="3025"/>
                </a:lnTo>
                <a:lnTo>
                  <a:pt x="2508" y="2967"/>
                </a:lnTo>
                <a:lnTo>
                  <a:pt x="2557" y="2908"/>
                </a:lnTo>
                <a:lnTo>
                  <a:pt x="2605" y="2849"/>
                </a:lnTo>
                <a:lnTo>
                  <a:pt x="2651" y="2789"/>
                </a:lnTo>
                <a:lnTo>
                  <a:pt x="2697" y="2727"/>
                </a:lnTo>
                <a:lnTo>
                  <a:pt x="2741" y="2666"/>
                </a:lnTo>
                <a:lnTo>
                  <a:pt x="2785" y="2604"/>
                </a:lnTo>
                <a:lnTo>
                  <a:pt x="2828" y="2540"/>
                </a:lnTo>
                <a:lnTo>
                  <a:pt x="2870" y="2476"/>
                </a:lnTo>
                <a:lnTo>
                  <a:pt x="2911" y="2412"/>
                </a:lnTo>
                <a:lnTo>
                  <a:pt x="2951" y="2347"/>
                </a:lnTo>
                <a:lnTo>
                  <a:pt x="2990" y="2280"/>
                </a:lnTo>
                <a:lnTo>
                  <a:pt x="3027" y="2214"/>
                </a:lnTo>
                <a:lnTo>
                  <a:pt x="3063" y="2147"/>
                </a:lnTo>
                <a:lnTo>
                  <a:pt x="3100" y="2079"/>
                </a:lnTo>
                <a:lnTo>
                  <a:pt x="3134" y="2009"/>
                </a:lnTo>
                <a:lnTo>
                  <a:pt x="3168" y="1940"/>
                </a:lnTo>
                <a:lnTo>
                  <a:pt x="3200" y="1871"/>
                </a:lnTo>
                <a:lnTo>
                  <a:pt x="3231" y="1800"/>
                </a:lnTo>
                <a:lnTo>
                  <a:pt x="3261" y="1729"/>
                </a:lnTo>
                <a:lnTo>
                  <a:pt x="3291" y="1657"/>
                </a:lnTo>
                <a:lnTo>
                  <a:pt x="3318" y="1586"/>
                </a:lnTo>
                <a:lnTo>
                  <a:pt x="3345" y="1513"/>
                </a:lnTo>
                <a:lnTo>
                  <a:pt x="3370" y="1439"/>
                </a:lnTo>
                <a:lnTo>
                  <a:pt x="3395" y="1365"/>
                </a:lnTo>
                <a:lnTo>
                  <a:pt x="3418" y="1291"/>
                </a:lnTo>
                <a:lnTo>
                  <a:pt x="3440" y="1216"/>
                </a:lnTo>
                <a:lnTo>
                  <a:pt x="3461" y="1141"/>
                </a:lnTo>
                <a:lnTo>
                  <a:pt x="3480" y="1065"/>
                </a:lnTo>
                <a:lnTo>
                  <a:pt x="3498" y="989"/>
                </a:lnTo>
                <a:lnTo>
                  <a:pt x="3515" y="913"/>
                </a:lnTo>
                <a:lnTo>
                  <a:pt x="3531" y="836"/>
                </a:lnTo>
                <a:lnTo>
                  <a:pt x="3546" y="758"/>
                </a:lnTo>
                <a:lnTo>
                  <a:pt x="3560" y="680"/>
                </a:lnTo>
                <a:lnTo>
                  <a:pt x="3571" y="602"/>
                </a:lnTo>
                <a:lnTo>
                  <a:pt x="3582" y="522"/>
                </a:lnTo>
                <a:lnTo>
                  <a:pt x="3592" y="444"/>
                </a:lnTo>
                <a:lnTo>
                  <a:pt x="3599" y="363"/>
                </a:lnTo>
                <a:lnTo>
                  <a:pt x="3606" y="284"/>
                </a:lnTo>
                <a:lnTo>
                  <a:pt x="3611" y="203"/>
                </a:lnTo>
                <a:lnTo>
                  <a:pt x="3615" y="122"/>
                </a:lnTo>
                <a:lnTo>
                  <a:pt x="3618" y="42"/>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88" name="Freeform 7">
            <a:extLst>
              <a:ext uri="{FF2B5EF4-FFF2-40B4-BE49-F238E27FC236}">
                <a16:creationId xmlns:a16="http://schemas.microsoft.com/office/drawing/2014/main" id="{81D3BDED-9504-44BA-83EF-70601578251E}"/>
              </a:ext>
            </a:extLst>
          </p:cNvPr>
          <p:cNvSpPr>
            <a:spLocks/>
          </p:cNvSpPr>
          <p:nvPr/>
        </p:nvSpPr>
        <p:spPr bwMode="auto">
          <a:xfrm>
            <a:off x="5007897" y="4653730"/>
            <a:ext cx="2132873" cy="1295245"/>
          </a:xfrm>
          <a:custGeom>
            <a:avLst/>
            <a:gdLst>
              <a:gd name="T0" fmla="*/ 2147483647 w 4579"/>
              <a:gd name="T1" fmla="*/ 2147483647 h 2781"/>
              <a:gd name="T2" fmla="*/ 2147483647 w 4579"/>
              <a:gd name="T3" fmla="*/ 2147483647 h 2781"/>
              <a:gd name="T4" fmla="*/ 2147483647 w 4579"/>
              <a:gd name="T5" fmla="*/ 2147483647 h 2781"/>
              <a:gd name="T6" fmla="*/ 2147483647 w 4579"/>
              <a:gd name="T7" fmla="*/ 2147483647 h 2781"/>
              <a:gd name="T8" fmla="*/ 2147483647 w 4579"/>
              <a:gd name="T9" fmla="*/ 2147483647 h 2781"/>
              <a:gd name="T10" fmla="*/ 2147483647 w 4579"/>
              <a:gd name="T11" fmla="*/ 2147483647 h 2781"/>
              <a:gd name="T12" fmla="*/ 2147483647 w 4579"/>
              <a:gd name="T13" fmla="*/ 2147483647 h 2781"/>
              <a:gd name="T14" fmla="*/ 2147483647 w 4579"/>
              <a:gd name="T15" fmla="*/ 2147483647 h 2781"/>
              <a:gd name="T16" fmla="*/ 2147483647 w 4579"/>
              <a:gd name="T17" fmla="*/ 2147483647 h 2781"/>
              <a:gd name="T18" fmla="*/ 2147483647 w 4579"/>
              <a:gd name="T19" fmla="*/ 2147483647 h 2781"/>
              <a:gd name="T20" fmla="*/ 2147483647 w 4579"/>
              <a:gd name="T21" fmla="*/ 2147483647 h 2781"/>
              <a:gd name="T22" fmla="*/ 2147483647 w 4579"/>
              <a:gd name="T23" fmla="*/ 2147483647 h 2781"/>
              <a:gd name="T24" fmla="*/ 2147483647 w 4579"/>
              <a:gd name="T25" fmla="*/ 2147483647 h 2781"/>
              <a:gd name="T26" fmla="*/ 2147483647 w 4579"/>
              <a:gd name="T27" fmla="*/ 2147483647 h 2781"/>
              <a:gd name="T28" fmla="*/ 2147483647 w 4579"/>
              <a:gd name="T29" fmla="*/ 2147483647 h 2781"/>
              <a:gd name="T30" fmla="*/ 2147483647 w 4579"/>
              <a:gd name="T31" fmla="*/ 2147483647 h 2781"/>
              <a:gd name="T32" fmla="*/ 2147483647 w 4579"/>
              <a:gd name="T33" fmla="*/ 2147483647 h 2781"/>
              <a:gd name="T34" fmla="*/ 2147483647 w 4579"/>
              <a:gd name="T35" fmla="*/ 2147483647 h 2781"/>
              <a:gd name="T36" fmla="*/ 0 w 4579"/>
              <a:gd name="T37" fmla="*/ 2147483647 h 2781"/>
              <a:gd name="T38" fmla="*/ 2147483647 w 4579"/>
              <a:gd name="T39" fmla="*/ 2147483647 h 2781"/>
              <a:gd name="T40" fmla="*/ 2147483647 w 4579"/>
              <a:gd name="T41" fmla="*/ 2147483647 h 2781"/>
              <a:gd name="T42" fmla="*/ 2147483647 w 4579"/>
              <a:gd name="T43" fmla="*/ 2147483647 h 2781"/>
              <a:gd name="T44" fmla="*/ 2147483647 w 4579"/>
              <a:gd name="T45" fmla="*/ 2147483647 h 2781"/>
              <a:gd name="T46" fmla="*/ 2147483647 w 4579"/>
              <a:gd name="T47" fmla="*/ 2147483647 h 2781"/>
              <a:gd name="T48" fmla="*/ 2147483647 w 4579"/>
              <a:gd name="T49" fmla="*/ 2147483647 h 2781"/>
              <a:gd name="T50" fmla="*/ 2147483647 w 4579"/>
              <a:gd name="T51" fmla="*/ 2147483647 h 2781"/>
              <a:gd name="T52" fmla="*/ 2147483647 w 4579"/>
              <a:gd name="T53" fmla="*/ 2147483647 h 2781"/>
              <a:gd name="T54" fmla="*/ 2147483647 w 4579"/>
              <a:gd name="T55" fmla="*/ 2147483647 h 2781"/>
              <a:gd name="T56" fmla="*/ 2147483647 w 4579"/>
              <a:gd name="T57" fmla="*/ 2147483647 h 2781"/>
              <a:gd name="T58" fmla="*/ 2147483647 w 4579"/>
              <a:gd name="T59" fmla="*/ 2147483647 h 2781"/>
              <a:gd name="T60" fmla="*/ 2147483647 w 4579"/>
              <a:gd name="T61" fmla="*/ 2147483647 h 2781"/>
              <a:gd name="T62" fmla="*/ 2147483647 w 4579"/>
              <a:gd name="T63" fmla="*/ 2147483647 h 2781"/>
              <a:gd name="T64" fmla="*/ 2147483647 w 4579"/>
              <a:gd name="T65" fmla="*/ 2147483647 h 2781"/>
              <a:gd name="T66" fmla="*/ 2147483647 w 4579"/>
              <a:gd name="T67" fmla="*/ 2147483647 h 2781"/>
              <a:gd name="T68" fmla="*/ 2147483647 w 4579"/>
              <a:gd name="T69" fmla="*/ 2147483647 h 2781"/>
              <a:gd name="T70" fmla="*/ 2147483647 w 4579"/>
              <a:gd name="T71" fmla="*/ 2147483647 h 2781"/>
              <a:gd name="T72" fmla="*/ 2147483647 w 4579"/>
              <a:gd name="T73" fmla="*/ 2147483647 h 2781"/>
              <a:gd name="T74" fmla="*/ 2147483647 w 4579"/>
              <a:gd name="T75" fmla="*/ 2147483647 h 2781"/>
              <a:gd name="T76" fmla="*/ 2147483647 w 4579"/>
              <a:gd name="T77" fmla="*/ 2147483647 h 2781"/>
              <a:gd name="T78" fmla="*/ 2147483647 w 4579"/>
              <a:gd name="T79" fmla="*/ 2147483647 h 2781"/>
              <a:gd name="T80" fmla="*/ 2147483647 w 4579"/>
              <a:gd name="T81" fmla="*/ 2147483647 h 2781"/>
              <a:gd name="T82" fmla="*/ 2147483647 w 4579"/>
              <a:gd name="T83" fmla="*/ 2147483647 h 2781"/>
              <a:gd name="T84" fmla="*/ 2147483647 w 4579"/>
              <a:gd name="T85" fmla="*/ 2147483647 h 2781"/>
              <a:gd name="T86" fmla="*/ 2147483647 w 4579"/>
              <a:gd name="T87" fmla="*/ 2147483647 h 2781"/>
              <a:gd name="T88" fmla="*/ 2147483647 w 4579"/>
              <a:gd name="T89" fmla="*/ 2147483647 h 2781"/>
              <a:gd name="T90" fmla="*/ 2147483647 w 4579"/>
              <a:gd name="T91" fmla="*/ 2147483647 h 2781"/>
              <a:gd name="T92" fmla="*/ 2147483647 w 4579"/>
              <a:gd name="T93" fmla="*/ 2147483647 h 2781"/>
              <a:gd name="T94" fmla="*/ 2147483647 w 4579"/>
              <a:gd name="T95" fmla="*/ 2147483647 h 2781"/>
              <a:gd name="T96" fmla="*/ 2147483647 w 4579"/>
              <a:gd name="T97" fmla="*/ 2147483647 h 2781"/>
              <a:gd name="T98" fmla="*/ 2147483647 w 4579"/>
              <a:gd name="T99" fmla="*/ 2147483647 h 2781"/>
              <a:gd name="T100" fmla="*/ 2147483647 w 4579"/>
              <a:gd name="T101" fmla="*/ 2147483647 h 2781"/>
              <a:gd name="T102" fmla="*/ 2147483647 w 4579"/>
              <a:gd name="T103" fmla="*/ 2147483647 h 27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79"/>
              <a:gd name="T157" fmla="*/ 0 h 2781"/>
              <a:gd name="T158" fmla="*/ 4579 w 4579"/>
              <a:gd name="T159" fmla="*/ 2781 h 278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79" h="2781">
                <a:moveTo>
                  <a:pt x="3415" y="11"/>
                </a:moveTo>
                <a:lnTo>
                  <a:pt x="3415" y="11"/>
                </a:lnTo>
                <a:lnTo>
                  <a:pt x="3355" y="44"/>
                </a:lnTo>
                <a:lnTo>
                  <a:pt x="3294" y="73"/>
                </a:lnTo>
                <a:lnTo>
                  <a:pt x="3231" y="103"/>
                </a:lnTo>
                <a:lnTo>
                  <a:pt x="3166" y="130"/>
                </a:lnTo>
                <a:lnTo>
                  <a:pt x="3102" y="155"/>
                </a:lnTo>
                <a:lnTo>
                  <a:pt x="3036" y="178"/>
                </a:lnTo>
                <a:lnTo>
                  <a:pt x="2969" y="199"/>
                </a:lnTo>
                <a:lnTo>
                  <a:pt x="2902" y="218"/>
                </a:lnTo>
                <a:lnTo>
                  <a:pt x="2832" y="235"/>
                </a:lnTo>
                <a:lnTo>
                  <a:pt x="2763" y="250"/>
                </a:lnTo>
                <a:lnTo>
                  <a:pt x="2694" y="263"/>
                </a:lnTo>
                <a:lnTo>
                  <a:pt x="2622" y="273"/>
                </a:lnTo>
                <a:lnTo>
                  <a:pt x="2551" y="282"/>
                </a:lnTo>
                <a:lnTo>
                  <a:pt x="2479" y="288"/>
                </a:lnTo>
                <a:lnTo>
                  <a:pt x="2408" y="291"/>
                </a:lnTo>
                <a:lnTo>
                  <a:pt x="2334" y="292"/>
                </a:lnTo>
                <a:lnTo>
                  <a:pt x="2260" y="291"/>
                </a:lnTo>
                <a:lnTo>
                  <a:pt x="2187" y="288"/>
                </a:lnTo>
                <a:lnTo>
                  <a:pt x="2114" y="281"/>
                </a:lnTo>
                <a:lnTo>
                  <a:pt x="2041" y="273"/>
                </a:lnTo>
                <a:lnTo>
                  <a:pt x="1969" y="262"/>
                </a:lnTo>
                <a:lnTo>
                  <a:pt x="1898" y="248"/>
                </a:lnTo>
                <a:lnTo>
                  <a:pt x="1826" y="232"/>
                </a:lnTo>
                <a:lnTo>
                  <a:pt x="1757" y="214"/>
                </a:lnTo>
                <a:lnTo>
                  <a:pt x="1688" y="195"/>
                </a:lnTo>
                <a:lnTo>
                  <a:pt x="1619" y="173"/>
                </a:lnTo>
                <a:lnTo>
                  <a:pt x="1552" y="148"/>
                </a:lnTo>
                <a:lnTo>
                  <a:pt x="1485" y="122"/>
                </a:lnTo>
                <a:lnTo>
                  <a:pt x="1421" y="95"/>
                </a:lnTo>
                <a:lnTo>
                  <a:pt x="1357" y="65"/>
                </a:lnTo>
                <a:lnTo>
                  <a:pt x="1295" y="33"/>
                </a:lnTo>
                <a:lnTo>
                  <a:pt x="1234" y="0"/>
                </a:lnTo>
                <a:lnTo>
                  <a:pt x="216" y="848"/>
                </a:lnTo>
                <a:lnTo>
                  <a:pt x="0" y="2161"/>
                </a:lnTo>
                <a:lnTo>
                  <a:pt x="63" y="2196"/>
                </a:lnTo>
                <a:lnTo>
                  <a:pt x="129" y="2231"/>
                </a:lnTo>
                <a:lnTo>
                  <a:pt x="195" y="2266"/>
                </a:lnTo>
                <a:lnTo>
                  <a:pt x="261" y="2300"/>
                </a:lnTo>
                <a:lnTo>
                  <a:pt x="329" y="2331"/>
                </a:lnTo>
                <a:lnTo>
                  <a:pt x="396" y="2363"/>
                </a:lnTo>
                <a:lnTo>
                  <a:pt x="465" y="2393"/>
                </a:lnTo>
                <a:lnTo>
                  <a:pt x="535" y="2422"/>
                </a:lnTo>
                <a:lnTo>
                  <a:pt x="604" y="2451"/>
                </a:lnTo>
                <a:lnTo>
                  <a:pt x="674" y="2477"/>
                </a:lnTo>
                <a:lnTo>
                  <a:pt x="745" y="2503"/>
                </a:lnTo>
                <a:lnTo>
                  <a:pt x="816" y="2528"/>
                </a:lnTo>
                <a:lnTo>
                  <a:pt x="888" y="2552"/>
                </a:lnTo>
                <a:lnTo>
                  <a:pt x="961" y="2575"/>
                </a:lnTo>
                <a:lnTo>
                  <a:pt x="1033" y="2596"/>
                </a:lnTo>
                <a:lnTo>
                  <a:pt x="1107" y="2617"/>
                </a:lnTo>
                <a:lnTo>
                  <a:pt x="1181" y="2636"/>
                </a:lnTo>
                <a:lnTo>
                  <a:pt x="1255" y="2654"/>
                </a:lnTo>
                <a:lnTo>
                  <a:pt x="1330" y="2671"/>
                </a:lnTo>
                <a:lnTo>
                  <a:pt x="1405" y="2687"/>
                </a:lnTo>
                <a:lnTo>
                  <a:pt x="1481" y="2702"/>
                </a:lnTo>
                <a:lnTo>
                  <a:pt x="1557" y="2715"/>
                </a:lnTo>
                <a:lnTo>
                  <a:pt x="1633" y="2728"/>
                </a:lnTo>
                <a:lnTo>
                  <a:pt x="1709" y="2739"/>
                </a:lnTo>
                <a:lnTo>
                  <a:pt x="1786" y="2748"/>
                </a:lnTo>
                <a:lnTo>
                  <a:pt x="1864" y="2757"/>
                </a:lnTo>
                <a:lnTo>
                  <a:pt x="1942" y="2764"/>
                </a:lnTo>
                <a:lnTo>
                  <a:pt x="2019" y="2770"/>
                </a:lnTo>
                <a:lnTo>
                  <a:pt x="2098" y="2775"/>
                </a:lnTo>
                <a:lnTo>
                  <a:pt x="2176" y="2778"/>
                </a:lnTo>
                <a:lnTo>
                  <a:pt x="2255" y="2780"/>
                </a:lnTo>
                <a:lnTo>
                  <a:pt x="2334" y="2781"/>
                </a:lnTo>
                <a:lnTo>
                  <a:pt x="2410" y="2780"/>
                </a:lnTo>
                <a:lnTo>
                  <a:pt x="2485" y="2778"/>
                </a:lnTo>
                <a:lnTo>
                  <a:pt x="2561" y="2776"/>
                </a:lnTo>
                <a:lnTo>
                  <a:pt x="2636" y="2771"/>
                </a:lnTo>
                <a:lnTo>
                  <a:pt x="2710" y="2765"/>
                </a:lnTo>
                <a:lnTo>
                  <a:pt x="2785" y="2759"/>
                </a:lnTo>
                <a:lnTo>
                  <a:pt x="2859" y="2752"/>
                </a:lnTo>
                <a:lnTo>
                  <a:pt x="2932" y="2743"/>
                </a:lnTo>
                <a:lnTo>
                  <a:pt x="3006" y="2732"/>
                </a:lnTo>
                <a:lnTo>
                  <a:pt x="3079" y="2721"/>
                </a:lnTo>
                <a:lnTo>
                  <a:pt x="3153" y="2709"/>
                </a:lnTo>
                <a:lnTo>
                  <a:pt x="3224" y="2695"/>
                </a:lnTo>
                <a:lnTo>
                  <a:pt x="3297" y="2681"/>
                </a:lnTo>
                <a:lnTo>
                  <a:pt x="3369" y="2665"/>
                </a:lnTo>
                <a:lnTo>
                  <a:pt x="3440" y="2648"/>
                </a:lnTo>
                <a:lnTo>
                  <a:pt x="3511" y="2630"/>
                </a:lnTo>
                <a:lnTo>
                  <a:pt x="3582" y="2612"/>
                </a:lnTo>
                <a:lnTo>
                  <a:pt x="3651" y="2592"/>
                </a:lnTo>
                <a:lnTo>
                  <a:pt x="3722" y="2571"/>
                </a:lnTo>
                <a:lnTo>
                  <a:pt x="3790" y="2550"/>
                </a:lnTo>
                <a:lnTo>
                  <a:pt x="3859" y="2527"/>
                </a:lnTo>
                <a:lnTo>
                  <a:pt x="3927" y="2503"/>
                </a:lnTo>
                <a:lnTo>
                  <a:pt x="3996" y="2478"/>
                </a:lnTo>
                <a:lnTo>
                  <a:pt x="4063" y="2452"/>
                </a:lnTo>
                <a:lnTo>
                  <a:pt x="4130" y="2425"/>
                </a:lnTo>
                <a:lnTo>
                  <a:pt x="4195" y="2397"/>
                </a:lnTo>
                <a:lnTo>
                  <a:pt x="4260" y="2369"/>
                </a:lnTo>
                <a:lnTo>
                  <a:pt x="4326" y="2339"/>
                </a:lnTo>
                <a:lnTo>
                  <a:pt x="4390" y="2309"/>
                </a:lnTo>
                <a:lnTo>
                  <a:pt x="4454" y="2277"/>
                </a:lnTo>
                <a:lnTo>
                  <a:pt x="4517" y="2245"/>
                </a:lnTo>
                <a:lnTo>
                  <a:pt x="4579" y="2211"/>
                </a:lnTo>
                <a:lnTo>
                  <a:pt x="3600" y="1329"/>
                </a:lnTo>
                <a:lnTo>
                  <a:pt x="3415" y="11"/>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89" name="Freeform 8">
            <a:extLst>
              <a:ext uri="{FF2B5EF4-FFF2-40B4-BE49-F238E27FC236}">
                <a16:creationId xmlns:a16="http://schemas.microsoft.com/office/drawing/2014/main" id="{7A771DC9-D7B2-4EAA-A04C-86A1D1A7861C}"/>
              </a:ext>
            </a:extLst>
          </p:cNvPr>
          <p:cNvSpPr>
            <a:spLocks/>
          </p:cNvSpPr>
          <p:nvPr/>
        </p:nvSpPr>
        <p:spPr bwMode="auto">
          <a:xfrm>
            <a:off x="3906520" y="3559688"/>
            <a:ext cx="1675829" cy="2101455"/>
          </a:xfrm>
          <a:custGeom>
            <a:avLst/>
            <a:gdLst>
              <a:gd name="T0" fmla="*/ 2147483647 w 3599"/>
              <a:gd name="T1" fmla="*/ 2147483647 h 4511"/>
              <a:gd name="T2" fmla="*/ 2147483647 w 3599"/>
              <a:gd name="T3" fmla="*/ 2147483647 h 4511"/>
              <a:gd name="T4" fmla="*/ 2147483647 w 3599"/>
              <a:gd name="T5" fmla="*/ 2147483647 h 4511"/>
              <a:gd name="T6" fmla="*/ 2147483647 w 3599"/>
              <a:gd name="T7" fmla="*/ 2147483647 h 4511"/>
              <a:gd name="T8" fmla="*/ 2147483647 w 3599"/>
              <a:gd name="T9" fmla="*/ 2147483647 h 4511"/>
              <a:gd name="T10" fmla="*/ 2147483647 w 3599"/>
              <a:gd name="T11" fmla="*/ 2147483647 h 4511"/>
              <a:gd name="T12" fmla="*/ 2147483647 w 3599"/>
              <a:gd name="T13" fmla="*/ 2147483647 h 4511"/>
              <a:gd name="T14" fmla="*/ 2147483647 w 3599"/>
              <a:gd name="T15" fmla="*/ 2147483647 h 4511"/>
              <a:gd name="T16" fmla="*/ 2147483647 w 3599"/>
              <a:gd name="T17" fmla="*/ 2147483647 h 4511"/>
              <a:gd name="T18" fmla="*/ 2147483647 w 3599"/>
              <a:gd name="T19" fmla="*/ 2147483647 h 4511"/>
              <a:gd name="T20" fmla="*/ 2147483647 w 3599"/>
              <a:gd name="T21" fmla="*/ 2147483647 h 4511"/>
              <a:gd name="T22" fmla="*/ 2147483647 w 3599"/>
              <a:gd name="T23" fmla="*/ 2147483647 h 4511"/>
              <a:gd name="T24" fmla="*/ 2147483647 w 3599"/>
              <a:gd name="T25" fmla="*/ 2147483647 h 4511"/>
              <a:gd name="T26" fmla="*/ 2147483647 w 3599"/>
              <a:gd name="T27" fmla="*/ 2147483647 h 4511"/>
              <a:gd name="T28" fmla="*/ 2147483647 w 3599"/>
              <a:gd name="T29" fmla="*/ 2147483647 h 4511"/>
              <a:gd name="T30" fmla="*/ 2147483647 w 3599"/>
              <a:gd name="T31" fmla="*/ 2147483647 h 4511"/>
              <a:gd name="T32" fmla="*/ 2147483647 w 3599"/>
              <a:gd name="T33" fmla="*/ 2147483647 h 4511"/>
              <a:gd name="T34" fmla="*/ 0 w 3599"/>
              <a:gd name="T35" fmla="*/ 2147483647 h 4511"/>
              <a:gd name="T36" fmla="*/ 2147483647 w 3599"/>
              <a:gd name="T37" fmla="*/ 2147483647 h 4511"/>
              <a:gd name="T38" fmla="*/ 2147483647 w 3599"/>
              <a:gd name="T39" fmla="*/ 2147483647 h 4511"/>
              <a:gd name="T40" fmla="*/ 2147483647 w 3599"/>
              <a:gd name="T41" fmla="*/ 2147483647 h 4511"/>
              <a:gd name="T42" fmla="*/ 2147483647 w 3599"/>
              <a:gd name="T43" fmla="*/ 2147483647 h 4511"/>
              <a:gd name="T44" fmla="*/ 2147483647 w 3599"/>
              <a:gd name="T45" fmla="*/ 2147483647 h 4511"/>
              <a:gd name="T46" fmla="*/ 2147483647 w 3599"/>
              <a:gd name="T47" fmla="*/ 2147483647 h 4511"/>
              <a:gd name="T48" fmla="*/ 2147483647 w 3599"/>
              <a:gd name="T49" fmla="*/ 2147483647 h 4511"/>
              <a:gd name="T50" fmla="*/ 2147483647 w 3599"/>
              <a:gd name="T51" fmla="*/ 2147483647 h 4511"/>
              <a:gd name="T52" fmla="*/ 2147483647 w 3599"/>
              <a:gd name="T53" fmla="*/ 2147483647 h 4511"/>
              <a:gd name="T54" fmla="*/ 2147483647 w 3599"/>
              <a:gd name="T55" fmla="*/ 2147483647 h 4511"/>
              <a:gd name="T56" fmla="*/ 2147483647 w 3599"/>
              <a:gd name="T57" fmla="*/ 2147483647 h 4511"/>
              <a:gd name="T58" fmla="*/ 2147483647 w 3599"/>
              <a:gd name="T59" fmla="*/ 2147483647 h 4511"/>
              <a:gd name="T60" fmla="*/ 2147483647 w 3599"/>
              <a:gd name="T61" fmla="*/ 2147483647 h 4511"/>
              <a:gd name="T62" fmla="*/ 2147483647 w 3599"/>
              <a:gd name="T63" fmla="*/ 2147483647 h 4511"/>
              <a:gd name="T64" fmla="*/ 2147483647 w 3599"/>
              <a:gd name="T65" fmla="*/ 2147483647 h 4511"/>
              <a:gd name="T66" fmla="*/ 2147483647 w 3599"/>
              <a:gd name="T67" fmla="*/ 2147483647 h 4511"/>
              <a:gd name="T68" fmla="*/ 2147483647 w 3599"/>
              <a:gd name="T69" fmla="*/ 2147483647 h 4511"/>
              <a:gd name="T70" fmla="*/ 2147483647 w 3599"/>
              <a:gd name="T71" fmla="*/ 2147483647 h 4511"/>
              <a:gd name="T72" fmla="*/ 2147483647 w 3599"/>
              <a:gd name="T73" fmla="*/ 2147483647 h 4511"/>
              <a:gd name="T74" fmla="*/ 2147483647 w 3599"/>
              <a:gd name="T75" fmla="*/ 2147483647 h 4511"/>
              <a:gd name="T76" fmla="*/ 2147483647 w 3599"/>
              <a:gd name="T77" fmla="*/ 2147483647 h 4511"/>
              <a:gd name="T78" fmla="*/ 2147483647 w 3599"/>
              <a:gd name="T79" fmla="*/ 2147483647 h 4511"/>
              <a:gd name="T80" fmla="*/ 2147483647 w 3599"/>
              <a:gd name="T81" fmla="*/ 2147483647 h 4511"/>
              <a:gd name="T82" fmla="*/ 2147483647 w 3599"/>
              <a:gd name="T83" fmla="*/ 2147483647 h 4511"/>
              <a:gd name="T84" fmla="*/ 2147483647 w 3599"/>
              <a:gd name="T85" fmla="*/ 2147483647 h 4511"/>
              <a:gd name="T86" fmla="*/ 2147483647 w 3599"/>
              <a:gd name="T87" fmla="*/ 2147483647 h 4511"/>
              <a:gd name="T88" fmla="*/ 2147483647 w 3599"/>
              <a:gd name="T89" fmla="*/ 2147483647 h 4511"/>
              <a:gd name="T90" fmla="*/ 2147483647 w 3599"/>
              <a:gd name="T91" fmla="*/ 2147483647 h 4511"/>
              <a:gd name="T92" fmla="*/ 2147483647 w 3599"/>
              <a:gd name="T93" fmla="*/ 2147483647 h 4511"/>
              <a:gd name="T94" fmla="*/ 2147483647 w 3599"/>
              <a:gd name="T95" fmla="*/ 2147483647 h 4511"/>
              <a:gd name="T96" fmla="*/ 2147483647 w 3599"/>
              <a:gd name="T97" fmla="*/ 2147483647 h 4511"/>
              <a:gd name="T98" fmla="*/ 2147483647 w 3599"/>
              <a:gd name="T99" fmla="*/ 2147483647 h 4511"/>
              <a:gd name="T100" fmla="*/ 2147483647 w 3599"/>
              <a:gd name="T101" fmla="*/ 2147483647 h 451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599"/>
              <a:gd name="T154" fmla="*/ 0 h 4511"/>
              <a:gd name="T155" fmla="*/ 3599 w 3599"/>
              <a:gd name="T156" fmla="*/ 4511 h 451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599" h="4511">
                <a:moveTo>
                  <a:pt x="3599" y="2350"/>
                </a:moveTo>
                <a:lnTo>
                  <a:pt x="3599" y="2350"/>
                </a:lnTo>
                <a:lnTo>
                  <a:pt x="3539" y="2314"/>
                </a:lnTo>
                <a:lnTo>
                  <a:pt x="3480" y="2275"/>
                </a:lnTo>
                <a:lnTo>
                  <a:pt x="3422" y="2234"/>
                </a:lnTo>
                <a:lnTo>
                  <a:pt x="3367" y="2192"/>
                </a:lnTo>
                <a:lnTo>
                  <a:pt x="3311" y="2149"/>
                </a:lnTo>
                <a:lnTo>
                  <a:pt x="3258" y="2103"/>
                </a:lnTo>
                <a:lnTo>
                  <a:pt x="3205" y="2056"/>
                </a:lnTo>
                <a:lnTo>
                  <a:pt x="3155" y="2007"/>
                </a:lnTo>
                <a:lnTo>
                  <a:pt x="3105" y="1956"/>
                </a:lnTo>
                <a:lnTo>
                  <a:pt x="3058" y="1904"/>
                </a:lnTo>
                <a:lnTo>
                  <a:pt x="3012" y="1850"/>
                </a:lnTo>
                <a:lnTo>
                  <a:pt x="2967" y="1795"/>
                </a:lnTo>
                <a:lnTo>
                  <a:pt x="2925" y="1738"/>
                </a:lnTo>
                <a:lnTo>
                  <a:pt x="2884" y="1680"/>
                </a:lnTo>
                <a:lnTo>
                  <a:pt x="2844" y="1621"/>
                </a:lnTo>
                <a:lnTo>
                  <a:pt x="2807" y="1561"/>
                </a:lnTo>
                <a:lnTo>
                  <a:pt x="2771" y="1498"/>
                </a:lnTo>
                <a:lnTo>
                  <a:pt x="2737" y="1436"/>
                </a:lnTo>
                <a:lnTo>
                  <a:pt x="2706" y="1371"/>
                </a:lnTo>
                <a:lnTo>
                  <a:pt x="2676" y="1306"/>
                </a:lnTo>
                <a:lnTo>
                  <a:pt x="2648" y="1239"/>
                </a:lnTo>
                <a:lnTo>
                  <a:pt x="2623" y="1172"/>
                </a:lnTo>
                <a:lnTo>
                  <a:pt x="2599" y="1104"/>
                </a:lnTo>
                <a:lnTo>
                  <a:pt x="2577" y="1035"/>
                </a:lnTo>
                <a:lnTo>
                  <a:pt x="2558" y="966"/>
                </a:lnTo>
                <a:lnTo>
                  <a:pt x="2542" y="894"/>
                </a:lnTo>
                <a:lnTo>
                  <a:pt x="2527" y="822"/>
                </a:lnTo>
                <a:lnTo>
                  <a:pt x="2515" y="750"/>
                </a:lnTo>
                <a:lnTo>
                  <a:pt x="2504" y="677"/>
                </a:lnTo>
                <a:lnTo>
                  <a:pt x="2498" y="603"/>
                </a:lnTo>
                <a:lnTo>
                  <a:pt x="2493" y="529"/>
                </a:lnTo>
                <a:lnTo>
                  <a:pt x="2491" y="454"/>
                </a:lnTo>
                <a:lnTo>
                  <a:pt x="1245" y="0"/>
                </a:lnTo>
                <a:lnTo>
                  <a:pt x="0" y="460"/>
                </a:lnTo>
                <a:lnTo>
                  <a:pt x="1" y="541"/>
                </a:lnTo>
                <a:lnTo>
                  <a:pt x="3" y="620"/>
                </a:lnTo>
                <a:lnTo>
                  <a:pt x="8" y="701"/>
                </a:lnTo>
                <a:lnTo>
                  <a:pt x="14" y="780"/>
                </a:lnTo>
                <a:lnTo>
                  <a:pt x="19" y="860"/>
                </a:lnTo>
                <a:lnTo>
                  <a:pt x="27" y="939"/>
                </a:lnTo>
                <a:lnTo>
                  <a:pt x="38" y="1018"/>
                </a:lnTo>
                <a:lnTo>
                  <a:pt x="48" y="1096"/>
                </a:lnTo>
                <a:lnTo>
                  <a:pt x="59" y="1173"/>
                </a:lnTo>
                <a:lnTo>
                  <a:pt x="73" y="1252"/>
                </a:lnTo>
                <a:lnTo>
                  <a:pt x="88" y="1328"/>
                </a:lnTo>
                <a:lnTo>
                  <a:pt x="102" y="1405"/>
                </a:lnTo>
                <a:lnTo>
                  <a:pt x="119" y="1481"/>
                </a:lnTo>
                <a:lnTo>
                  <a:pt x="137" y="1557"/>
                </a:lnTo>
                <a:lnTo>
                  <a:pt x="157" y="1632"/>
                </a:lnTo>
                <a:lnTo>
                  <a:pt x="178" y="1707"/>
                </a:lnTo>
                <a:lnTo>
                  <a:pt x="200" y="1781"/>
                </a:lnTo>
                <a:lnTo>
                  <a:pt x="223" y="1855"/>
                </a:lnTo>
                <a:lnTo>
                  <a:pt x="247" y="1929"/>
                </a:lnTo>
                <a:lnTo>
                  <a:pt x="273" y="2002"/>
                </a:lnTo>
                <a:lnTo>
                  <a:pt x="299" y="2073"/>
                </a:lnTo>
                <a:lnTo>
                  <a:pt x="326" y="2145"/>
                </a:lnTo>
                <a:lnTo>
                  <a:pt x="356" y="2216"/>
                </a:lnTo>
                <a:lnTo>
                  <a:pt x="385" y="2287"/>
                </a:lnTo>
                <a:lnTo>
                  <a:pt x="416" y="2357"/>
                </a:lnTo>
                <a:lnTo>
                  <a:pt x="448" y="2426"/>
                </a:lnTo>
                <a:lnTo>
                  <a:pt x="482" y="2495"/>
                </a:lnTo>
                <a:lnTo>
                  <a:pt x="516" y="2563"/>
                </a:lnTo>
                <a:lnTo>
                  <a:pt x="551" y="2631"/>
                </a:lnTo>
                <a:lnTo>
                  <a:pt x="587" y="2698"/>
                </a:lnTo>
                <a:lnTo>
                  <a:pt x="625" y="2764"/>
                </a:lnTo>
                <a:lnTo>
                  <a:pt x="663" y="2830"/>
                </a:lnTo>
                <a:lnTo>
                  <a:pt x="702" y="2894"/>
                </a:lnTo>
                <a:lnTo>
                  <a:pt x="743" y="2958"/>
                </a:lnTo>
                <a:lnTo>
                  <a:pt x="784" y="3022"/>
                </a:lnTo>
                <a:lnTo>
                  <a:pt x="827" y="3085"/>
                </a:lnTo>
                <a:lnTo>
                  <a:pt x="870" y="3147"/>
                </a:lnTo>
                <a:lnTo>
                  <a:pt x="914" y="3208"/>
                </a:lnTo>
                <a:lnTo>
                  <a:pt x="960" y="3269"/>
                </a:lnTo>
                <a:lnTo>
                  <a:pt x="1005" y="3328"/>
                </a:lnTo>
                <a:lnTo>
                  <a:pt x="1053" y="3389"/>
                </a:lnTo>
                <a:lnTo>
                  <a:pt x="1101" y="3447"/>
                </a:lnTo>
                <a:lnTo>
                  <a:pt x="1149" y="3505"/>
                </a:lnTo>
                <a:lnTo>
                  <a:pt x="1199" y="3561"/>
                </a:lnTo>
                <a:lnTo>
                  <a:pt x="1251" y="3617"/>
                </a:lnTo>
                <a:lnTo>
                  <a:pt x="1302" y="3672"/>
                </a:lnTo>
                <a:lnTo>
                  <a:pt x="1354" y="3726"/>
                </a:lnTo>
                <a:lnTo>
                  <a:pt x="1407" y="3779"/>
                </a:lnTo>
                <a:lnTo>
                  <a:pt x="1462" y="3833"/>
                </a:lnTo>
                <a:lnTo>
                  <a:pt x="1516" y="3884"/>
                </a:lnTo>
                <a:lnTo>
                  <a:pt x="1572" y="3935"/>
                </a:lnTo>
                <a:lnTo>
                  <a:pt x="1629" y="3985"/>
                </a:lnTo>
                <a:lnTo>
                  <a:pt x="1686" y="4034"/>
                </a:lnTo>
                <a:lnTo>
                  <a:pt x="1744" y="4082"/>
                </a:lnTo>
                <a:lnTo>
                  <a:pt x="1803" y="4129"/>
                </a:lnTo>
                <a:lnTo>
                  <a:pt x="1863" y="4176"/>
                </a:lnTo>
                <a:lnTo>
                  <a:pt x="1923" y="4221"/>
                </a:lnTo>
                <a:lnTo>
                  <a:pt x="1983" y="4266"/>
                </a:lnTo>
                <a:lnTo>
                  <a:pt x="2046" y="4309"/>
                </a:lnTo>
                <a:lnTo>
                  <a:pt x="2108" y="4351"/>
                </a:lnTo>
                <a:lnTo>
                  <a:pt x="2171" y="4393"/>
                </a:lnTo>
                <a:lnTo>
                  <a:pt x="2234" y="4433"/>
                </a:lnTo>
                <a:lnTo>
                  <a:pt x="2299" y="4472"/>
                </a:lnTo>
                <a:lnTo>
                  <a:pt x="2365" y="4511"/>
                </a:lnTo>
                <a:lnTo>
                  <a:pt x="2581" y="3198"/>
                </a:lnTo>
                <a:lnTo>
                  <a:pt x="3599" y="2350"/>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90" name="Freeform 3">
            <a:extLst>
              <a:ext uri="{FF2B5EF4-FFF2-40B4-BE49-F238E27FC236}">
                <a16:creationId xmlns:a16="http://schemas.microsoft.com/office/drawing/2014/main" id="{ADED7398-0426-48BA-8075-93C4CF182937}"/>
              </a:ext>
            </a:extLst>
          </p:cNvPr>
          <p:cNvSpPr>
            <a:spLocks/>
          </p:cNvSpPr>
          <p:nvPr/>
        </p:nvSpPr>
        <p:spPr bwMode="auto">
          <a:xfrm>
            <a:off x="3906520" y="1860638"/>
            <a:ext cx="1680022" cy="1912827"/>
          </a:xfrm>
          <a:custGeom>
            <a:avLst/>
            <a:gdLst>
              <a:gd name="T0" fmla="*/ 2147483647 w 3607"/>
              <a:gd name="T1" fmla="*/ 2147483647 h 4108"/>
              <a:gd name="T2" fmla="*/ 2147483647 w 3607"/>
              <a:gd name="T3" fmla="*/ 2147483647 h 4108"/>
              <a:gd name="T4" fmla="*/ 2147483647 w 3607"/>
              <a:gd name="T5" fmla="*/ 2147483647 h 4108"/>
              <a:gd name="T6" fmla="*/ 2147483647 w 3607"/>
              <a:gd name="T7" fmla="*/ 2147483647 h 4108"/>
              <a:gd name="T8" fmla="*/ 2147483647 w 3607"/>
              <a:gd name="T9" fmla="*/ 2147483647 h 4108"/>
              <a:gd name="T10" fmla="*/ 2147483647 w 3607"/>
              <a:gd name="T11" fmla="*/ 2147483647 h 4108"/>
              <a:gd name="T12" fmla="*/ 2147483647 w 3607"/>
              <a:gd name="T13" fmla="*/ 2147483647 h 4108"/>
              <a:gd name="T14" fmla="*/ 2147483647 w 3607"/>
              <a:gd name="T15" fmla="*/ 2147483647 h 4108"/>
              <a:gd name="T16" fmla="*/ 2147483647 w 3607"/>
              <a:gd name="T17" fmla="*/ 2147483647 h 4108"/>
              <a:gd name="T18" fmla="*/ 2147483647 w 3607"/>
              <a:gd name="T19" fmla="*/ 2147483647 h 4108"/>
              <a:gd name="T20" fmla="*/ 2147483647 w 3607"/>
              <a:gd name="T21" fmla="*/ 2147483647 h 4108"/>
              <a:gd name="T22" fmla="*/ 2147483647 w 3607"/>
              <a:gd name="T23" fmla="*/ 2147483647 h 4108"/>
              <a:gd name="T24" fmla="*/ 2147483647 w 3607"/>
              <a:gd name="T25" fmla="*/ 2147483647 h 4108"/>
              <a:gd name="T26" fmla="*/ 2147483647 w 3607"/>
              <a:gd name="T27" fmla="*/ 2147483647 h 4108"/>
              <a:gd name="T28" fmla="*/ 2147483647 w 3607"/>
              <a:gd name="T29" fmla="*/ 2147483647 h 4108"/>
              <a:gd name="T30" fmla="*/ 2147483647 w 3607"/>
              <a:gd name="T31" fmla="*/ 2147483647 h 4108"/>
              <a:gd name="T32" fmla="*/ 2147483647 w 3607"/>
              <a:gd name="T33" fmla="*/ 2147483647 h 4108"/>
              <a:gd name="T34" fmla="*/ 2147483647 w 3607"/>
              <a:gd name="T35" fmla="*/ 2147483647 h 4108"/>
              <a:gd name="T36" fmla="*/ 2147483647 w 3607"/>
              <a:gd name="T37" fmla="*/ 0 h 4108"/>
              <a:gd name="T38" fmla="*/ 2147483647 w 3607"/>
              <a:gd name="T39" fmla="*/ 2147483647 h 4108"/>
              <a:gd name="T40" fmla="*/ 2147483647 w 3607"/>
              <a:gd name="T41" fmla="*/ 2147483647 h 4108"/>
              <a:gd name="T42" fmla="*/ 2147483647 w 3607"/>
              <a:gd name="T43" fmla="*/ 2147483647 h 4108"/>
              <a:gd name="T44" fmla="*/ 2147483647 w 3607"/>
              <a:gd name="T45" fmla="*/ 2147483647 h 4108"/>
              <a:gd name="T46" fmla="*/ 2147483647 w 3607"/>
              <a:gd name="T47" fmla="*/ 2147483647 h 4108"/>
              <a:gd name="T48" fmla="*/ 2147483647 w 3607"/>
              <a:gd name="T49" fmla="*/ 2147483647 h 4108"/>
              <a:gd name="T50" fmla="*/ 2147483647 w 3607"/>
              <a:gd name="T51" fmla="*/ 2147483647 h 4108"/>
              <a:gd name="T52" fmla="*/ 2147483647 w 3607"/>
              <a:gd name="T53" fmla="*/ 2147483647 h 4108"/>
              <a:gd name="T54" fmla="*/ 2147483647 w 3607"/>
              <a:gd name="T55" fmla="*/ 2147483647 h 4108"/>
              <a:gd name="T56" fmla="*/ 2147483647 w 3607"/>
              <a:gd name="T57" fmla="*/ 2147483647 h 4108"/>
              <a:gd name="T58" fmla="*/ 2147483647 w 3607"/>
              <a:gd name="T59" fmla="*/ 2147483647 h 4108"/>
              <a:gd name="T60" fmla="*/ 2147483647 w 3607"/>
              <a:gd name="T61" fmla="*/ 2147483647 h 4108"/>
              <a:gd name="T62" fmla="*/ 2147483647 w 3607"/>
              <a:gd name="T63" fmla="*/ 2147483647 h 4108"/>
              <a:gd name="T64" fmla="*/ 2147483647 w 3607"/>
              <a:gd name="T65" fmla="*/ 2147483647 h 4108"/>
              <a:gd name="T66" fmla="*/ 2147483647 w 3607"/>
              <a:gd name="T67" fmla="*/ 2147483647 h 4108"/>
              <a:gd name="T68" fmla="*/ 2147483647 w 3607"/>
              <a:gd name="T69" fmla="*/ 2147483647 h 4108"/>
              <a:gd name="T70" fmla="*/ 2147483647 w 3607"/>
              <a:gd name="T71" fmla="*/ 2147483647 h 4108"/>
              <a:gd name="T72" fmla="*/ 2147483647 w 3607"/>
              <a:gd name="T73" fmla="*/ 2147483647 h 4108"/>
              <a:gd name="T74" fmla="*/ 2147483647 w 3607"/>
              <a:gd name="T75" fmla="*/ 2147483647 h 4108"/>
              <a:gd name="T76" fmla="*/ 2147483647 w 3607"/>
              <a:gd name="T77" fmla="*/ 2147483647 h 4108"/>
              <a:gd name="T78" fmla="*/ 2147483647 w 3607"/>
              <a:gd name="T79" fmla="*/ 2147483647 h 4108"/>
              <a:gd name="T80" fmla="*/ 2147483647 w 3607"/>
              <a:gd name="T81" fmla="*/ 2147483647 h 4108"/>
              <a:gd name="T82" fmla="*/ 2147483647 w 3607"/>
              <a:gd name="T83" fmla="*/ 2147483647 h 4108"/>
              <a:gd name="T84" fmla="*/ 2147483647 w 3607"/>
              <a:gd name="T85" fmla="*/ 2147483647 h 4108"/>
              <a:gd name="T86" fmla="*/ 2147483647 w 3607"/>
              <a:gd name="T87" fmla="*/ 2147483647 h 4108"/>
              <a:gd name="T88" fmla="*/ 2147483647 w 3607"/>
              <a:gd name="T89" fmla="*/ 2147483647 h 4108"/>
              <a:gd name="T90" fmla="*/ 2147483647 w 3607"/>
              <a:gd name="T91" fmla="*/ 2147483647 h 4108"/>
              <a:gd name="T92" fmla="*/ 2147483647 w 3607"/>
              <a:gd name="T93" fmla="*/ 2147483647 h 4108"/>
              <a:gd name="T94" fmla="*/ 2147483647 w 3607"/>
              <a:gd name="T95" fmla="*/ 2147483647 h 4108"/>
              <a:gd name="T96" fmla="*/ 2147483647 w 3607"/>
              <a:gd name="T97" fmla="*/ 2147483647 h 4108"/>
              <a:gd name="T98" fmla="*/ 2147483647 w 3607"/>
              <a:gd name="T99" fmla="*/ 2147483647 h 4108"/>
              <a:gd name="T100" fmla="*/ 2147483647 w 3607"/>
              <a:gd name="T101" fmla="*/ 2147483647 h 4108"/>
              <a:gd name="T102" fmla="*/ 0 w 3607"/>
              <a:gd name="T103" fmla="*/ 2147483647 h 4108"/>
              <a:gd name="T104" fmla="*/ 2147483647 w 3607"/>
              <a:gd name="T105" fmla="*/ 2147483647 h 410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607"/>
              <a:gd name="T160" fmla="*/ 0 h 4108"/>
              <a:gd name="T161" fmla="*/ 3607 w 3607"/>
              <a:gd name="T162" fmla="*/ 4108 h 410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607" h="4108">
                <a:moveTo>
                  <a:pt x="2491" y="4102"/>
                </a:moveTo>
                <a:lnTo>
                  <a:pt x="2491" y="4102"/>
                </a:lnTo>
                <a:lnTo>
                  <a:pt x="2491" y="4081"/>
                </a:lnTo>
                <a:lnTo>
                  <a:pt x="2492" y="4005"/>
                </a:lnTo>
                <a:lnTo>
                  <a:pt x="2495" y="3928"/>
                </a:lnTo>
                <a:lnTo>
                  <a:pt x="2502" y="3852"/>
                </a:lnTo>
                <a:lnTo>
                  <a:pt x="2511" y="3779"/>
                </a:lnTo>
                <a:lnTo>
                  <a:pt x="2523" y="3705"/>
                </a:lnTo>
                <a:lnTo>
                  <a:pt x="2536" y="3631"/>
                </a:lnTo>
                <a:lnTo>
                  <a:pt x="2552" y="3559"/>
                </a:lnTo>
                <a:lnTo>
                  <a:pt x="2572" y="3488"/>
                </a:lnTo>
                <a:lnTo>
                  <a:pt x="2592" y="3417"/>
                </a:lnTo>
                <a:lnTo>
                  <a:pt x="2616" y="3348"/>
                </a:lnTo>
                <a:lnTo>
                  <a:pt x="2641" y="3280"/>
                </a:lnTo>
                <a:lnTo>
                  <a:pt x="2668" y="3213"/>
                </a:lnTo>
                <a:lnTo>
                  <a:pt x="2698" y="3147"/>
                </a:lnTo>
                <a:lnTo>
                  <a:pt x="2729" y="3081"/>
                </a:lnTo>
                <a:lnTo>
                  <a:pt x="2763" y="3017"/>
                </a:lnTo>
                <a:lnTo>
                  <a:pt x="2800" y="2955"/>
                </a:lnTo>
                <a:lnTo>
                  <a:pt x="2837" y="2894"/>
                </a:lnTo>
                <a:lnTo>
                  <a:pt x="2877" y="2834"/>
                </a:lnTo>
                <a:lnTo>
                  <a:pt x="2918" y="2775"/>
                </a:lnTo>
                <a:lnTo>
                  <a:pt x="2961" y="2719"/>
                </a:lnTo>
                <a:lnTo>
                  <a:pt x="3007" y="2663"/>
                </a:lnTo>
                <a:lnTo>
                  <a:pt x="3053" y="2608"/>
                </a:lnTo>
                <a:lnTo>
                  <a:pt x="3102" y="2556"/>
                </a:lnTo>
                <a:lnTo>
                  <a:pt x="3152" y="2505"/>
                </a:lnTo>
                <a:lnTo>
                  <a:pt x="3204" y="2456"/>
                </a:lnTo>
                <a:lnTo>
                  <a:pt x="3258" y="2408"/>
                </a:lnTo>
                <a:lnTo>
                  <a:pt x="3312" y="2362"/>
                </a:lnTo>
                <a:lnTo>
                  <a:pt x="3369" y="2319"/>
                </a:lnTo>
                <a:lnTo>
                  <a:pt x="3426" y="2276"/>
                </a:lnTo>
                <a:lnTo>
                  <a:pt x="3485" y="2236"/>
                </a:lnTo>
                <a:lnTo>
                  <a:pt x="3546" y="2197"/>
                </a:lnTo>
                <a:lnTo>
                  <a:pt x="3607" y="2160"/>
                </a:lnTo>
                <a:lnTo>
                  <a:pt x="3367" y="865"/>
                </a:lnTo>
                <a:lnTo>
                  <a:pt x="2369" y="0"/>
                </a:lnTo>
                <a:lnTo>
                  <a:pt x="2303" y="39"/>
                </a:lnTo>
                <a:lnTo>
                  <a:pt x="2239" y="78"/>
                </a:lnTo>
                <a:lnTo>
                  <a:pt x="2174" y="119"/>
                </a:lnTo>
                <a:lnTo>
                  <a:pt x="2109" y="160"/>
                </a:lnTo>
                <a:lnTo>
                  <a:pt x="2047" y="203"/>
                </a:lnTo>
                <a:lnTo>
                  <a:pt x="1984" y="247"/>
                </a:lnTo>
                <a:lnTo>
                  <a:pt x="1923" y="291"/>
                </a:lnTo>
                <a:lnTo>
                  <a:pt x="1862" y="336"/>
                </a:lnTo>
                <a:lnTo>
                  <a:pt x="1801" y="383"/>
                </a:lnTo>
                <a:lnTo>
                  <a:pt x="1742" y="431"/>
                </a:lnTo>
                <a:lnTo>
                  <a:pt x="1683" y="479"/>
                </a:lnTo>
                <a:lnTo>
                  <a:pt x="1625" y="528"/>
                </a:lnTo>
                <a:lnTo>
                  <a:pt x="1569" y="578"/>
                </a:lnTo>
                <a:lnTo>
                  <a:pt x="1513" y="629"/>
                </a:lnTo>
                <a:lnTo>
                  <a:pt x="1457" y="682"/>
                </a:lnTo>
                <a:lnTo>
                  <a:pt x="1403" y="734"/>
                </a:lnTo>
                <a:lnTo>
                  <a:pt x="1349" y="788"/>
                </a:lnTo>
                <a:lnTo>
                  <a:pt x="1296" y="843"/>
                </a:lnTo>
                <a:lnTo>
                  <a:pt x="1244" y="898"/>
                </a:lnTo>
                <a:lnTo>
                  <a:pt x="1194" y="954"/>
                </a:lnTo>
                <a:lnTo>
                  <a:pt x="1143" y="1011"/>
                </a:lnTo>
                <a:lnTo>
                  <a:pt x="1094" y="1069"/>
                </a:lnTo>
                <a:lnTo>
                  <a:pt x="1046" y="1128"/>
                </a:lnTo>
                <a:lnTo>
                  <a:pt x="998" y="1187"/>
                </a:lnTo>
                <a:lnTo>
                  <a:pt x="952" y="1247"/>
                </a:lnTo>
                <a:lnTo>
                  <a:pt x="906" y="1309"/>
                </a:lnTo>
                <a:lnTo>
                  <a:pt x="862" y="1370"/>
                </a:lnTo>
                <a:lnTo>
                  <a:pt x="819" y="1433"/>
                </a:lnTo>
                <a:lnTo>
                  <a:pt x="776" y="1496"/>
                </a:lnTo>
                <a:lnTo>
                  <a:pt x="735" y="1560"/>
                </a:lnTo>
                <a:lnTo>
                  <a:pt x="694" y="1625"/>
                </a:lnTo>
                <a:lnTo>
                  <a:pt x="654" y="1689"/>
                </a:lnTo>
                <a:lnTo>
                  <a:pt x="616" y="1756"/>
                </a:lnTo>
                <a:lnTo>
                  <a:pt x="578" y="1822"/>
                </a:lnTo>
                <a:lnTo>
                  <a:pt x="542" y="1890"/>
                </a:lnTo>
                <a:lnTo>
                  <a:pt x="507" y="1957"/>
                </a:lnTo>
                <a:lnTo>
                  <a:pt x="473" y="2027"/>
                </a:lnTo>
                <a:lnTo>
                  <a:pt x="440" y="2096"/>
                </a:lnTo>
                <a:lnTo>
                  <a:pt x="408" y="2165"/>
                </a:lnTo>
                <a:lnTo>
                  <a:pt x="377" y="2236"/>
                </a:lnTo>
                <a:lnTo>
                  <a:pt x="348" y="2307"/>
                </a:lnTo>
                <a:lnTo>
                  <a:pt x="318" y="2379"/>
                </a:lnTo>
                <a:lnTo>
                  <a:pt x="291" y="2452"/>
                </a:lnTo>
                <a:lnTo>
                  <a:pt x="265" y="2524"/>
                </a:lnTo>
                <a:lnTo>
                  <a:pt x="240" y="2597"/>
                </a:lnTo>
                <a:lnTo>
                  <a:pt x="216" y="2672"/>
                </a:lnTo>
                <a:lnTo>
                  <a:pt x="193" y="2746"/>
                </a:lnTo>
                <a:lnTo>
                  <a:pt x="172" y="2821"/>
                </a:lnTo>
                <a:lnTo>
                  <a:pt x="151" y="2896"/>
                </a:lnTo>
                <a:lnTo>
                  <a:pt x="132" y="2972"/>
                </a:lnTo>
                <a:lnTo>
                  <a:pt x="114" y="3049"/>
                </a:lnTo>
                <a:lnTo>
                  <a:pt x="98" y="3125"/>
                </a:lnTo>
                <a:lnTo>
                  <a:pt x="82" y="3203"/>
                </a:lnTo>
                <a:lnTo>
                  <a:pt x="68" y="3281"/>
                </a:lnTo>
                <a:lnTo>
                  <a:pt x="56" y="3359"/>
                </a:lnTo>
                <a:lnTo>
                  <a:pt x="43" y="3438"/>
                </a:lnTo>
                <a:lnTo>
                  <a:pt x="34" y="3517"/>
                </a:lnTo>
                <a:lnTo>
                  <a:pt x="25" y="3597"/>
                </a:lnTo>
                <a:lnTo>
                  <a:pt x="17" y="3676"/>
                </a:lnTo>
                <a:lnTo>
                  <a:pt x="11" y="3757"/>
                </a:lnTo>
                <a:lnTo>
                  <a:pt x="6" y="3838"/>
                </a:lnTo>
                <a:lnTo>
                  <a:pt x="2" y="3918"/>
                </a:lnTo>
                <a:lnTo>
                  <a:pt x="1" y="3999"/>
                </a:lnTo>
                <a:lnTo>
                  <a:pt x="0" y="4081"/>
                </a:lnTo>
                <a:lnTo>
                  <a:pt x="0" y="4108"/>
                </a:lnTo>
                <a:lnTo>
                  <a:pt x="1245" y="3648"/>
                </a:lnTo>
                <a:lnTo>
                  <a:pt x="2491" y="4102"/>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91" name="Freeform 6">
            <a:extLst>
              <a:ext uri="{FF2B5EF4-FFF2-40B4-BE49-F238E27FC236}">
                <a16:creationId xmlns:a16="http://schemas.microsoft.com/office/drawing/2014/main" id="{9DE7ED8F-664B-4004-81A6-8503C48D5AC7}"/>
              </a:ext>
            </a:extLst>
          </p:cNvPr>
          <p:cNvSpPr>
            <a:spLocks/>
          </p:cNvSpPr>
          <p:nvPr/>
        </p:nvSpPr>
        <p:spPr bwMode="auto">
          <a:xfrm>
            <a:off x="5010694" y="1572807"/>
            <a:ext cx="2204156" cy="1303629"/>
          </a:xfrm>
          <a:custGeom>
            <a:avLst/>
            <a:gdLst>
              <a:gd name="T0" fmla="*/ 2147483647 w 4732"/>
              <a:gd name="T1" fmla="*/ 2147483647 h 2798"/>
              <a:gd name="T2" fmla="*/ 2147483647 w 4732"/>
              <a:gd name="T3" fmla="*/ 2147483647 h 2798"/>
              <a:gd name="T4" fmla="*/ 2147483647 w 4732"/>
              <a:gd name="T5" fmla="*/ 2147483647 h 2798"/>
              <a:gd name="T6" fmla="*/ 2147483647 w 4732"/>
              <a:gd name="T7" fmla="*/ 2147483647 h 2798"/>
              <a:gd name="T8" fmla="*/ 2147483647 w 4732"/>
              <a:gd name="T9" fmla="*/ 2147483647 h 2798"/>
              <a:gd name="T10" fmla="*/ 2147483647 w 4732"/>
              <a:gd name="T11" fmla="*/ 2147483647 h 2798"/>
              <a:gd name="T12" fmla="*/ 2147483647 w 4732"/>
              <a:gd name="T13" fmla="*/ 2147483647 h 2798"/>
              <a:gd name="T14" fmla="*/ 2147483647 w 4732"/>
              <a:gd name="T15" fmla="*/ 2147483647 h 2798"/>
              <a:gd name="T16" fmla="*/ 2147483647 w 4732"/>
              <a:gd name="T17" fmla="*/ 2147483647 h 2798"/>
              <a:gd name="T18" fmla="*/ 2147483647 w 4732"/>
              <a:gd name="T19" fmla="*/ 2147483647 h 2798"/>
              <a:gd name="T20" fmla="*/ 2147483647 w 4732"/>
              <a:gd name="T21" fmla="*/ 2147483647 h 2798"/>
              <a:gd name="T22" fmla="*/ 2147483647 w 4732"/>
              <a:gd name="T23" fmla="*/ 2147483647 h 2798"/>
              <a:gd name="T24" fmla="*/ 2147483647 w 4732"/>
              <a:gd name="T25" fmla="*/ 2147483647 h 2798"/>
              <a:gd name="T26" fmla="*/ 2147483647 w 4732"/>
              <a:gd name="T27" fmla="*/ 2147483647 h 2798"/>
              <a:gd name="T28" fmla="*/ 2147483647 w 4732"/>
              <a:gd name="T29" fmla="*/ 2147483647 h 2798"/>
              <a:gd name="T30" fmla="*/ 2147483647 w 4732"/>
              <a:gd name="T31" fmla="*/ 2147483647 h 2798"/>
              <a:gd name="T32" fmla="*/ 2147483647 w 4732"/>
              <a:gd name="T33" fmla="*/ 2147483647 h 2798"/>
              <a:gd name="T34" fmla="*/ 2147483647 w 4732"/>
              <a:gd name="T35" fmla="*/ 2147483647 h 2798"/>
              <a:gd name="T36" fmla="*/ 2147483647 w 4732"/>
              <a:gd name="T37" fmla="*/ 2147483647 h 2798"/>
              <a:gd name="T38" fmla="*/ 2147483647 w 4732"/>
              <a:gd name="T39" fmla="*/ 2147483647 h 2798"/>
              <a:gd name="T40" fmla="*/ 2147483647 w 4732"/>
              <a:gd name="T41" fmla="*/ 2147483647 h 2798"/>
              <a:gd name="T42" fmla="*/ 2147483647 w 4732"/>
              <a:gd name="T43" fmla="*/ 2147483647 h 2798"/>
              <a:gd name="T44" fmla="*/ 2147483647 w 4732"/>
              <a:gd name="T45" fmla="*/ 2147483647 h 2798"/>
              <a:gd name="T46" fmla="*/ 2147483647 w 4732"/>
              <a:gd name="T47" fmla="*/ 2147483647 h 2798"/>
              <a:gd name="T48" fmla="*/ 2147483647 w 4732"/>
              <a:gd name="T49" fmla="*/ 2147483647 h 2798"/>
              <a:gd name="T50" fmla="*/ 2147483647 w 4732"/>
              <a:gd name="T51" fmla="*/ 2147483647 h 2798"/>
              <a:gd name="T52" fmla="*/ 2147483647 w 4732"/>
              <a:gd name="T53" fmla="*/ 2147483647 h 2798"/>
              <a:gd name="T54" fmla="*/ 2147483647 w 4732"/>
              <a:gd name="T55" fmla="*/ 2147483647 h 2798"/>
              <a:gd name="T56" fmla="*/ 2147483647 w 4732"/>
              <a:gd name="T57" fmla="*/ 2147483647 h 2798"/>
              <a:gd name="T58" fmla="*/ 2147483647 w 4732"/>
              <a:gd name="T59" fmla="*/ 2147483647 h 2798"/>
              <a:gd name="T60" fmla="*/ 2147483647 w 4732"/>
              <a:gd name="T61" fmla="*/ 2147483647 h 2798"/>
              <a:gd name="T62" fmla="*/ 2147483647 w 4732"/>
              <a:gd name="T63" fmla="*/ 2147483647 h 2798"/>
              <a:gd name="T64" fmla="*/ 2147483647 w 4732"/>
              <a:gd name="T65" fmla="*/ 2147483647 h 2798"/>
              <a:gd name="T66" fmla="*/ 2147483647 w 4732"/>
              <a:gd name="T67" fmla="*/ 2147483647 h 2798"/>
              <a:gd name="T68" fmla="*/ 2147483647 w 4732"/>
              <a:gd name="T69" fmla="*/ 0 h 2798"/>
              <a:gd name="T70" fmla="*/ 2147483647 w 4732"/>
              <a:gd name="T71" fmla="*/ 2147483647 h 2798"/>
              <a:gd name="T72" fmla="*/ 2147483647 w 4732"/>
              <a:gd name="T73" fmla="*/ 2147483647 h 2798"/>
              <a:gd name="T74" fmla="*/ 2147483647 w 4732"/>
              <a:gd name="T75" fmla="*/ 2147483647 h 2798"/>
              <a:gd name="T76" fmla="*/ 2147483647 w 4732"/>
              <a:gd name="T77" fmla="*/ 2147483647 h 2798"/>
              <a:gd name="T78" fmla="*/ 2147483647 w 4732"/>
              <a:gd name="T79" fmla="*/ 2147483647 h 2798"/>
              <a:gd name="T80" fmla="*/ 2147483647 w 4732"/>
              <a:gd name="T81" fmla="*/ 2147483647 h 2798"/>
              <a:gd name="T82" fmla="*/ 2147483647 w 4732"/>
              <a:gd name="T83" fmla="*/ 2147483647 h 2798"/>
              <a:gd name="T84" fmla="*/ 2147483647 w 4732"/>
              <a:gd name="T85" fmla="*/ 2147483647 h 2798"/>
              <a:gd name="T86" fmla="*/ 2147483647 w 4732"/>
              <a:gd name="T87" fmla="*/ 2147483647 h 2798"/>
              <a:gd name="T88" fmla="*/ 2147483647 w 4732"/>
              <a:gd name="T89" fmla="*/ 2147483647 h 2798"/>
              <a:gd name="T90" fmla="*/ 2147483647 w 4732"/>
              <a:gd name="T91" fmla="*/ 2147483647 h 2798"/>
              <a:gd name="T92" fmla="*/ 2147483647 w 4732"/>
              <a:gd name="T93" fmla="*/ 2147483647 h 2798"/>
              <a:gd name="T94" fmla="*/ 2147483647 w 4732"/>
              <a:gd name="T95" fmla="*/ 2147483647 h 2798"/>
              <a:gd name="T96" fmla="*/ 2147483647 w 4732"/>
              <a:gd name="T97" fmla="*/ 2147483647 h 2798"/>
              <a:gd name="T98" fmla="*/ 2147483647 w 4732"/>
              <a:gd name="T99" fmla="*/ 2147483647 h 2798"/>
              <a:gd name="T100" fmla="*/ 2147483647 w 4732"/>
              <a:gd name="T101" fmla="*/ 2147483647 h 2798"/>
              <a:gd name="T102" fmla="*/ 2147483647 w 4732"/>
              <a:gd name="T103" fmla="*/ 2147483647 h 279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32"/>
              <a:gd name="T157" fmla="*/ 0 h 2798"/>
              <a:gd name="T158" fmla="*/ 4732 w 4732"/>
              <a:gd name="T159" fmla="*/ 2798 h 279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32" h="2798">
                <a:moveTo>
                  <a:pt x="1237" y="2777"/>
                </a:moveTo>
                <a:lnTo>
                  <a:pt x="1237" y="2777"/>
                </a:lnTo>
                <a:lnTo>
                  <a:pt x="1299" y="2744"/>
                </a:lnTo>
                <a:lnTo>
                  <a:pt x="1360" y="2712"/>
                </a:lnTo>
                <a:lnTo>
                  <a:pt x="1424" y="2682"/>
                </a:lnTo>
                <a:lnTo>
                  <a:pt x="1488" y="2655"/>
                </a:lnTo>
                <a:lnTo>
                  <a:pt x="1553" y="2629"/>
                </a:lnTo>
                <a:lnTo>
                  <a:pt x="1620" y="2605"/>
                </a:lnTo>
                <a:lnTo>
                  <a:pt x="1687" y="2584"/>
                </a:lnTo>
                <a:lnTo>
                  <a:pt x="1755" y="2564"/>
                </a:lnTo>
                <a:lnTo>
                  <a:pt x="1825" y="2547"/>
                </a:lnTo>
                <a:lnTo>
                  <a:pt x="1895" y="2531"/>
                </a:lnTo>
                <a:lnTo>
                  <a:pt x="1965" y="2519"/>
                </a:lnTo>
                <a:lnTo>
                  <a:pt x="2037" y="2507"/>
                </a:lnTo>
                <a:lnTo>
                  <a:pt x="2110" y="2499"/>
                </a:lnTo>
                <a:lnTo>
                  <a:pt x="2182" y="2494"/>
                </a:lnTo>
                <a:lnTo>
                  <a:pt x="2255" y="2489"/>
                </a:lnTo>
                <a:lnTo>
                  <a:pt x="2329" y="2488"/>
                </a:lnTo>
                <a:lnTo>
                  <a:pt x="2406" y="2490"/>
                </a:lnTo>
                <a:lnTo>
                  <a:pt x="2482" y="2494"/>
                </a:lnTo>
                <a:lnTo>
                  <a:pt x="2557" y="2501"/>
                </a:lnTo>
                <a:lnTo>
                  <a:pt x="2632" y="2510"/>
                </a:lnTo>
                <a:lnTo>
                  <a:pt x="2707" y="2521"/>
                </a:lnTo>
                <a:lnTo>
                  <a:pt x="2780" y="2536"/>
                </a:lnTo>
                <a:lnTo>
                  <a:pt x="2852" y="2552"/>
                </a:lnTo>
                <a:lnTo>
                  <a:pt x="2924" y="2571"/>
                </a:lnTo>
                <a:lnTo>
                  <a:pt x="2996" y="2592"/>
                </a:lnTo>
                <a:lnTo>
                  <a:pt x="3065" y="2615"/>
                </a:lnTo>
                <a:lnTo>
                  <a:pt x="3133" y="2640"/>
                </a:lnTo>
                <a:lnTo>
                  <a:pt x="3201" y="2668"/>
                </a:lnTo>
                <a:lnTo>
                  <a:pt x="3267" y="2698"/>
                </a:lnTo>
                <a:lnTo>
                  <a:pt x="3333" y="2729"/>
                </a:lnTo>
                <a:lnTo>
                  <a:pt x="3397" y="2763"/>
                </a:lnTo>
                <a:lnTo>
                  <a:pt x="3459" y="2798"/>
                </a:lnTo>
                <a:lnTo>
                  <a:pt x="4482" y="1964"/>
                </a:lnTo>
                <a:lnTo>
                  <a:pt x="4732" y="660"/>
                </a:lnTo>
                <a:lnTo>
                  <a:pt x="4666" y="622"/>
                </a:lnTo>
                <a:lnTo>
                  <a:pt x="4599" y="584"/>
                </a:lnTo>
                <a:lnTo>
                  <a:pt x="4532" y="548"/>
                </a:lnTo>
                <a:lnTo>
                  <a:pt x="4464" y="513"/>
                </a:lnTo>
                <a:lnTo>
                  <a:pt x="4395" y="477"/>
                </a:lnTo>
                <a:lnTo>
                  <a:pt x="4326" y="444"/>
                </a:lnTo>
                <a:lnTo>
                  <a:pt x="4255" y="413"/>
                </a:lnTo>
                <a:lnTo>
                  <a:pt x="4184" y="381"/>
                </a:lnTo>
                <a:lnTo>
                  <a:pt x="4112" y="351"/>
                </a:lnTo>
                <a:lnTo>
                  <a:pt x="4040" y="323"/>
                </a:lnTo>
                <a:lnTo>
                  <a:pt x="3968" y="294"/>
                </a:lnTo>
                <a:lnTo>
                  <a:pt x="3894" y="268"/>
                </a:lnTo>
                <a:lnTo>
                  <a:pt x="3820" y="243"/>
                </a:lnTo>
                <a:lnTo>
                  <a:pt x="3746" y="218"/>
                </a:lnTo>
                <a:lnTo>
                  <a:pt x="3671" y="196"/>
                </a:lnTo>
                <a:lnTo>
                  <a:pt x="3596" y="174"/>
                </a:lnTo>
                <a:lnTo>
                  <a:pt x="3520" y="154"/>
                </a:lnTo>
                <a:lnTo>
                  <a:pt x="3443" y="134"/>
                </a:lnTo>
                <a:lnTo>
                  <a:pt x="3367" y="116"/>
                </a:lnTo>
                <a:lnTo>
                  <a:pt x="3290" y="99"/>
                </a:lnTo>
                <a:lnTo>
                  <a:pt x="3211" y="83"/>
                </a:lnTo>
                <a:lnTo>
                  <a:pt x="3133" y="70"/>
                </a:lnTo>
                <a:lnTo>
                  <a:pt x="3055" y="57"/>
                </a:lnTo>
                <a:lnTo>
                  <a:pt x="2975" y="45"/>
                </a:lnTo>
                <a:lnTo>
                  <a:pt x="2896" y="34"/>
                </a:lnTo>
                <a:lnTo>
                  <a:pt x="2816" y="25"/>
                </a:lnTo>
                <a:lnTo>
                  <a:pt x="2735" y="17"/>
                </a:lnTo>
                <a:lnTo>
                  <a:pt x="2655" y="12"/>
                </a:lnTo>
                <a:lnTo>
                  <a:pt x="2574" y="7"/>
                </a:lnTo>
                <a:lnTo>
                  <a:pt x="2492" y="4"/>
                </a:lnTo>
                <a:lnTo>
                  <a:pt x="2412" y="1"/>
                </a:lnTo>
                <a:lnTo>
                  <a:pt x="2329" y="0"/>
                </a:lnTo>
                <a:lnTo>
                  <a:pt x="2250" y="1"/>
                </a:lnTo>
                <a:lnTo>
                  <a:pt x="2171" y="2"/>
                </a:lnTo>
                <a:lnTo>
                  <a:pt x="2093" y="6"/>
                </a:lnTo>
                <a:lnTo>
                  <a:pt x="2014" y="10"/>
                </a:lnTo>
                <a:lnTo>
                  <a:pt x="1936" y="16"/>
                </a:lnTo>
                <a:lnTo>
                  <a:pt x="1859" y="24"/>
                </a:lnTo>
                <a:lnTo>
                  <a:pt x="1781" y="32"/>
                </a:lnTo>
                <a:lnTo>
                  <a:pt x="1704" y="41"/>
                </a:lnTo>
                <a:lnTo>
                  <a:pt x="1628" y="52"/>
                </a:lnTo>
                <a:lnTo>
                  <a:pt x="1552" y="64"/>
                </a:lnTo>
                <a:lnTo>
                  <a:pt x="1476" y="77"/>
                </a:lnTo>
                <a:lnTo>
                  <a:pt x="1401" y="92"/>
                </a:lnTo>
                <a:lnTo>
                  <a:pt x="1326" y="107"/>
                </a:lnTo>
                <a:lnTo>
                  <a:pt x="1252" y="124"/>
                </a:lnTo>
                <a:lnTo>
                  <a:pt x="1178" y="142"/>
                </a:lnTo>
                <a:lnTo>
                  <a:pt x="1104" y="162"/>
                </a:lnTo>
                <a:lnTo>
                  <a:pt x="1032" y="182"/>
                </a:lnTo>
                <a:lnTo>
                  <a:pt x="959" y="204"/>
                </a:lnTo>
                <a:lnTo>
                  <a:pt x="888" y="225"/>
                </a:lnTo>
                <a:lnTo>
                  <a:pt x="816" y="249"/>
                </a:lnTo>
                <a:lnTo>
                  <a:pt x="744" y="274"/>
                </a:lnTo>
                <a:lnTo>
                  <a:pt x="674" y="300"/>
                </a:lnTo>
                <a:lnTo>
                  <a:pt x="604" y="327"/>
                </a:lnTo>
                <a:lnTo>
                  <a:pt x="534" y="355"/>
                </a:lnTo>
                <a:lnTo>
                  <a:pt x="466" y="384"/>
                </a:lnTo>
                <a:lnTo>
                  <a:pt x="398" y="414"/>
                </a:lnTo>
                <a:lnTo>
                  <a:pt x="330" y="446"/>
                </a:lnTo>
                <a:lnTo>
                  <a:pt x="263" y="477"/>
                </a:lnTo>
                <a:lnTo>
                  <a:pt x="196" y="511"/>
                </a:lnTo>
                <a:lnTo>
                  <a:pt x="130" y="546"/>
                </a:lnTo>
                <a:lnTo>
                  <a:pt x="65" y="581"/>
                </a:lnTo>
                <a:lnTo>
                  <a:pt x="0" y="617"/>
                </a:lnTo>
                <a:lnTo>
                  <a:pt x="997" y="1482"/>
                </a:lnTo>
                <a:lnTo>
                  <a:pt x="1237" y="2777"/>
                </a:lnTo>
                <a:close/>
              </a:path>
            </a:pathLst>
          </a:custGeom>
          <a:solidFill>
            <a:schemeClr val="accent1"/>
          </a:solidFill>
          <a:ln w="19050">
            <a:solidFill>
              <a:schemeClr val="bg1"/>
            </a:solidFill>
          </a:ln>
          <a:effectLst/>
        </p:spPr>
        <p:txBody>
          <a:bodyPr wrap="square" lIns="74622" tIns="74622" rIns="74622" bIns="74622" anchor="ctr" anchorCtr="1">
            <a:noAutofit/>
          </a:bodyPr>
          <a:lstStyle/>
          <a:p>
            <a:pPr defTabSz="913332"/>
            <a:endParaRPr lang="en-US" sz="1426" b="1" dirty="0">
              <a:solidFill>
                <a:schemeClr val="bg1"/>
              </a:solidFill>
              <a:latin typeface="+mn-lt"/>
              <a:cs typeface="Arial" charset="0"/>
            </a:endParaRPr>
          </a:p>
        </p:txBody>
      </p:sp>
      <p:sp>
        <p:nvSpPr>
          <p:cNvPr id="92" name="TextBox 91">
            <a:extLst>
              <a:ext uri="{FF2B5EF4-FFF2-40B4-BE49-F238E27FC236}">
                <a16:creationId xmlns:a16="http://schemas.microsoft.com/office/drawing/2014/main" id="{8F6F6538-DB73-4682-82EE-8320435FC89A}"/>
              </a:ext>
            </a:extLst>
          </p:cNvPr>
          <p:cNvSpPr txBox="1"/>
          <p:nvPr/>
        </p:nvSpPr>
        <p:spPr>
          <a:xfrm>
            <a:off x="1267051" y="1717640"/>
            <a:ext cx="2153787"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CA" sz="1100" b="1" dirty="0">
                <a:solidFill>
                  <a:schemeClr val="tx2"/>
                </a:solidFill>
              </a:rPr>
              <a:t>Process Flow</a:t>
            </a:r>
            <a:r>
              <a:rPr lang="en-CA" sz="1100" dirty="0"/>
              <a:t>: </a:t>
            </a:r>
            <a:br>
              <a:rPr lang="en-CA" sz="1100" dirty="0"/>
            </a:br>
            <a:r>
              <a:rPr lang="en-CA" sz="1100" dirty="0"/>
              <a:t>Validate whether users can navigate the application as designed to accomplish the desired tasks without getting stuck </a:t>
            </a:r>
            <a:br>
              <a:rPr lang="en-CA" sz="1100" dirty="0"/>
            </a:br>
            <a:r>
              <a:rPr lang="en-CA" sz="1100" dirty="0"/>
              <a:t>or confused and how </a:t>
            </a:r>
            <a:br>
              <a:rPr lang="en-CA" sz="1100" dirty="0"/>
            </a:br>
            <a:r>
              <a:rPr lang="en-CA" sz="1100" dirty="0"/>
              <a:t>long it takes them</a:t>
            </a:r>
            <a:endParaRPr lang="en-US" sz="1100" dirty="0"/>
          </a:p>
        </p:txBody>
      </p:sp>
      <p:sp>
        <p:nvSpPr>
          <p:cNvPr id="93" name="TextBox 92">
            <a:extLst>
              <a:ext uri="{FF2B5EF4-FFF2-40B4-BE49-F238E27FC236}">
                <a16:creationId xmlns:a16="http://schemas.microsoft.com/office/drawing/2014/main" id="{E9475C7E-0928-4FD0-9FAE-1B95C0140B66}"/>
              </a:ext>
            </a:extLst>
          </p:cNvPr>
          <p:cNvSpPr txBox="1"/>
          <p:nvPr/>
        </p:nvSpPr>
        <p:spPr>
          <a:xfrm>
            <a:off x="8331275" y="1811835"/>
            <a:ext cx="2724364"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US" sz="1100" b="1" dirty="0">
                <a:solidFill>
                  <a:schemeClr val="tx2"/>
                </a:solidFill>
              </a:rPr>
              <a:t>"Sticking Points": </a:t>
            </a:r>
            <a:br>
              <a:rPr lang="en-US" sz="1100" b="1" dirty="0">
                <a:solidFill>
                  <a:schemeClr val="tx2"/>
                </a:solidFill>
              </a:rPr>
            </a:br>
            <a:r>
              <a:rPr lang="en-US" sz="1100" dirty="0"/>
              <a:t>Uncover where in the application users get stuck and why users find certain screens to be not intuitive or difficult to navigate</a:t>
            </a:r>
          </a:p>
        </p:txBody>
      </p:sp>
      <p:sp>
        <p:nvSpPr>
          <p:cNvPr id="94" name="TextBox 93">
            <a:extLst>
              <a:ext uri="{FF2B5EF4-FFF2-40B4-BE49-F238E27FC236}">
                <a16:creationId xmlns:a16="http://schemas.microsoft.com/office/drawing/2014/main" id="{F01F54C9-C920-459E-9BBC-CF3FE89D05D4}"/>
              </a:ext>
            </a:extLst>
          </p:cNvPr>
          <p:cNvSpPr txBox="1"/>
          <p:nvPr/>
        </p:nvSpPr>
        <p:spPr>
          <a:xfrm>
            <a:off x="9573798" y="3123750"/>
            <a:ext cx="2365954"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US" sz="1100" b="1" dirty="0">
                <a:solidFill>
                  <a:schemeClr val="tx2"/>
                </a:solidFill>
              </a:rPr>
              <a:t>Interaction Model: </a:t>
            </a:r>
            <a:br>
              <a:rPr lang="en-US" sz="1100" b="1" dirty="0">
                <a:solidFill>
                  <a:schemeClr val="tx2"/>
                </a:solidFill>
              </a:rPr>
            </a:br>
            <a:r>
              <a:rPr lang="en-US" sz="1100" dirty="0"/>
              <a:t>Validate whether the navigation mechanism that links all the screens together (menus, buttons, swipe-to-go-back, etc.) makes sense and learn where a different approach might be required</a:t>
            </a:r>
          </a:p>
        </p:txBody>
      </p:sp>
      <p:sp>
        <p:nvSpPr>
          <p:cNvPr id="95" name="TextBox 94">
            <a:extLst>
              <a:ext uri="{FF2B5EF4-FFF2-40B4-BE49-F238E27FC236}">
                <a16:creationId xmlns:a16="http://schemas.microsoft.com/office/drawing/2014/main" id="{33C9BB7F-5078-48A0-938F-C9FBF0917D47}"/>
              </a:ext>
            </a:extLst>
          </p:cNvPr>
          <p:cNvSpPr txBox="1"/>
          <p:nvPr/>
        </p:nvSpPr>
        <p:spPr>
          <a:xfrm>
            <a:off x="9493682" y="4812336"/>
            <a:ext cx="2072557"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US" sz="1100" b="1" dirty="0">
                <a:solidFill>
                  <a:schemeClr val="tx2"/>
                </a:solidFill>
              </a:rPr>
              <a:t>User Delight: </a:t>
            </a:r>
            <a:br>
              <a:rPr lang="en-US" sz="1100" b="1" dirty="0">
                <a:solidFill>
                  <a:schemeClr val="tx2"/>
                </a:solidFill>
              </a:rPr>
            </a:br>
            <a:r>
              <a:rPr lang="en-US" sz="1100" dirty="0"/>
              <a:t>Do users like the product? Why? Are there parts the users don't care for? Why not? Given the alternatives, will users engage with the new process once it's in market?</a:t>
            </a:r>
          </a:p>
        </p:txBody>
      </p:sp>
      <p:sp>
        <p:nvSpPr>
          <p:cNvPr id="96" name="TextBox 95">
            <a:extLst>
              <a:ext uri="{FF2B5EF4-FFF2-40B4-BE49-F238E27FC236}">
                <a16:creationId xmlns:a16="http://schemas.microsoft.com/office/drawing/2014/main" id="{DDF46F38-ABAC-47B9-9EBE-44992B0828CE}"/>
              </a:ext>
            </a:extLst>
          </p:cNvPr>
          <p:cNvSpPr txBox="1"/>
          <p:nvPr/>
        </p:nvSpPr>
        <p:spPr>
          <a:xfrm>
            <a:off x="1036118" y="5024082"/>
            <a:ext cx="2931898"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US" sz="1100" b="1" dirty="0">
                <a:solidFill>
                  <a:schemeClr val="tx2"/>
                </a:solidFill>
              </a:rPr>
              <a:t>Technical Capabilities:</a:t>
            </a:r>
            <a:br>
              <a:rPr lang="en-US" sz="1100" b="1" dirty="0">
                <a:solidFill>
                  <a:schemeClr val="tx2"/>
                </a:solidFill>
              </a:rPr>
            </a:br>
            <a:r>
              <a:rPr lang="en-US" sz="1100" dirty="0"/>
              <a:t>In later tests, when the back-end systems are integrated with the screen, user testing can help uncover whether the system is working as it should and at an acceptable speed</a:t>
            </a:r>
          </a:p>
        </p:txBody>
      </p:sp>
      <p:sp>
        <p:nvSpPr>
          <p:cNvPr id="97" name="TextBox 96">
            <a:extLst>
              <a:ext uri="{FF2B5EF4-FFF2-40B4-BE49-F238E27FC236}">
                <a16:creationId xmlns:a16="http://schemas.microsoft.com/office/drawing/2014/main" id="{FB5F8AEB-B2BB-409B-9827-2597DD3D87E8}"/>
              </a:ext>
            </a:extLst>
          </p:cNvPr>
          <p:cNvSpPr txBox="1"/>
          <p:nvPr/>
        </p:nvSpPr>
        <p:spPr>
          <a:xfrm>
            <a:off x="613963" y="3335205"/>
            <a:ext cx="25211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1619" lvl="1" indent="0">
              <a:buNone/>
            </a:pPr>
            <a:r>
              <a:rPr lang="en-US" sz="1100" b="1" dirty="0">
                <a:solidFill>
                  <a:schemeClr val="tx2"/>
                </a:solidFill>
              </a:rPr>
              <a:t>Process Copy:</a:t>
            </a:r>
            <a:br>
              <a:rPr lang="en-US" sz="1100" b="1" dirty="0">
                <a:solidFill>
                  <a:schemeClr val="tx2"/>
                </a:solidFill>
              </a:rPr>
            </a:br>
            <a:r>
              <a:rPr lang="en-US" sz="1100" dirty="0"/>
              <a:t>Does the text in the application </a:t>
            </a:r>
            <a:br>
              <a:rPr lang="en-US" sz="1100" dirty="0"/>
            </a:br>
            <a:r>
              <a:rPr lang="en-US" sz="1100" dirty="0"/>
              <a:t>give users the information and confidence they need </a:t>
            </a:r>
            <a:br>
              <a:rPr lang="en-US" sz="1100" dirty="0"/>
            </a:br>
            <a:r>
              <a:rPr lang="en-US" sz="1100" dirty="0"/>
              <a:t>to navigate the application without getting confused or "put off" by language</a:t>
            </a:r>
          </a:p>
        </p:txBody>
      </p:sp>
      <p:grpSp>
        <p:nvGrpSpPr>
          <p:cNvPr id="98" name="Group 97">
            <a:extLst>
              <a:ext uri="{FF2B5EF4-FFF2-40B4-BE49-F238E27FC236}">
                <a16:creationId xmlns:a16="http://schemas.microsoft.com/office/drawing/2014/main" id="{73FAA43D-CA8D-4208-A34B-14B32C6F4C72}"/>
              </a:ext>
            </a:extLst>
          </p:cNvPr>
          <p:cNvGrpSpPr/>
          <p:nvPr/>
        </p:nvGrpSpPr>
        <p:grpSpPr>
          <a:xfrm>
            <a:off x="4423364" y="2326712"/>
            <a:ext cx="745454" cy="862343"/>
            <a:chOff x="472700" y="4162310"/>
            <a:chExt cx="845073" cy="977584"/>
          </a:xfrm>
          <a:solidFill>
            <a:schemeClr val="tx2"/>
          </a:solidFill>
        </p:grpSpPr>
        <p:sp>
          <p:nvSpPr>
            <p:cNvPr id="128" name="Freeform 61">
              <a:extLst>
                <a:ext uri="{FF2B5EF4-FFF2-40B4-BE49-F238E27FC236}">
                  <a16:creationId xmlns:a16="http://schemas.microsoft.com/office/drawing/2014/main" id="{4A2BD009-CAC3-471B-A937-6991BA3CE2EC}"/>
                </a:ext>
              </a:extLst>
            </p:cNvPr>
            <p:cNvSpPr/>
            <p:nvPr/>
          </p:nvSpPr>
          <p:spPr>
            <a:xfrm>
              <a:off x="784084" y="4162310"/>
              <a:ext cx="533689" cy="713927"/>
            </a:xfrm>
            <a:custGeom>
              <a:avLst/>
              <a:gdLst>
                <a:gd name="connsiteX0" fmla="*/ 1654175 w 2171700"/>
                <a:gd name="connsiteY0" fmla="*/ 0 h 2905125"/>
                <a:gd name="connsiteX1" fmla="*/ 2171700 w 2171700"/>
                <a:gd name="connsiteY1" fmla="*/ 892175 h 2905125"/>
                <a:gd name="connsiteX2" fmla="*/ 1924050 w 2171700"/>
                <a:gd name="connsiteY2" fmla="*/ 860425 h 2905125"/>
                <a:gd name="connsiteX3" fmla="*/ 1924050 w 2171700"/>
                <a:gd name="connsiteY3" fmla="*/ 2028265 h 2905125"/>
                <a:gd name="connsiteX4" fmla="*/ 2044700 w 2171700"/>
                <a:gd name="connsiteY4" fmla="*/ 2124075 h 2905125"/>
                <a:gd name="connsiteX5" fmla="*/ 1911350 w 2171700"/>
                <a:gd name="connsiteY5" fmla="*/ 2438400 h 2905125"/>
                <a:gd name="connsiteX6" fmla="*/ 1651924 w 2171700"/>
                <a:gd name="connsiteY6" fmla="*/ 2393179 h 2905125"/>
                <a:gd name="connsiteX7" fmla="*/ 1612833 w 2171700"/>
                <a:gd name="connsiteY7" fmla="*/ 2439982 h 2905125"/>
                <a:gd name="connsiteX8" fmla="*/ 1546132 w 2171700"/>
                <a:gd name="connsiteY8" fmla="*/ 2498454 h 2905125"/>
                <a:gd name="connsiteX9" fmla="*/ 1577975 w 2171700"/>
                <a:gd name="connsiteY9" fmla="*/ 2771775 h 2905125"/>
                <a:gd name="connsiteX10" fmla="*/ 1266825 w 2171700"/>
                <a:gd name="connsiteY10" fmla="*/ 2895600 h 2905125"/>
                <a:gd name="connsiteX11" fmla="*/ 1087111 w 2171700"/>
                <a:gd name="connsiteY11" fmla="*/ 2680942 h 2905125"/>
                <a:gd name="connsiteX12" fmla="*/ 1029653 w 2171700"/>
                <a:gd name="connsiteY12" fmla="*/ 2685650 h 2905125"/>
                <a:gd name="connsiteX13" fmla="*/ 952734 w 2171700"/>
                <a:gd name="connsiteY13" fmla="*/ 2677896 h 2905125"/>
                <a:gd name="connsiteX14" fmla="*/ 781050 w 2171700"/>
                <a:gd name="connsiteY14" fmla="*/ 2905125 h 2905125"/>
                <a:gd name="connsiteX15" fmla="*/ 469900 w 2171700"/>
                <a:gd name="connsiteY15" fmla="*/ 2768600 h 2905125"/>
                <a:gd name="connsiteX16" fmla="*/ 501249 w 2171700"/>
                <a:gd name="connsiteY16" fmla="*/ 2486460 h 2905125"/>
                <a:gd name="connsiteX17" fmla="*/ 453346 w 2171700"/>
                <a:gd name="connsiteY17" fmla="*/ 2446936 h 2905125"/>
                <a:gd name="connsiteX18" fmla="*/ 418514 w 2171700"/>
                <a:gd name="connsiteY18" fmla="*/ 2404720 h 2905125"/>
                <a:gd name="connsiteX19" fmla="*/ 123825 w 2171700"/>
                <a:gd name="connsiteY19" fmla="*/ 2428875 h 2905125"/>
                <a:gd name="connsiteX20" fmla="*/ 0 w 2171700"/>
                <a:gd name="connsiteY20" fmla="*/ 2105025 h 2905125"/>
                <a:gd name="connsiteX21" fmla="*/ 217413 w 2171700"/>
                <a:gd name="connsiteY21" fmla="*/ 1925716 h 2905125"/>
                <a:gd name="connsiteX22" fmla="*/ 214631 w 2171700"/>
                <a:gd name="connsiteY22" fmla="*/ 1870630 h 2905125"/>
                <a:gd name="connsiteX23" fmla="*/ 217401 w 2171700"/>
                <a:gd name="connsiteY23" fmla="*/ 1815782 h 2905125"/>
                <a:gd name="connsiteX24" fmla="*/ 0 w 2171700"/>
                <a:gd name="connsiteY24" fmla="*/ 1635125 h 2905125"/>
                <a:gd name="connsiteX25" fmla="*/ 127000 w 2171700"/>
                <a:gd name="connsiteY25" fmla="*/ 1317625 h 2905125"/>
                <a:gd name="connsiteX26" fmla="*/ 425405 w 2171700"/>
                <a:gd name="connsiteY26" fmla="*/ 1328188 h 2905125"/>
                <a:gd name="connsiteX27" fmla="*/ 453346 w 2171700"/>
                <a:gd name="connsiteY27" fmla="*/ 1294324 h 2905125"/>
                <a:gd name="connsiteX28" fmla="*/ 488268 w 2171700"/>
                <a:gd name="connsiteY28" fmla="*/ 1265511 h 2905125"/>
                <a:gd name="connsiteX29" fmla="*/ 488950 w 2171700"/>
                <a:gd name="connsiteY29" fmla="*/ 1247775 h 2905125"/>
                <a:gd name="connsiteX30" fmla="*/ 473075 w 2171700"/>
                <a:gd name="connsiteY30" fmla="*/ 971550 h 2905125"/>
                <a:gd name="connsiteX31" fmla="*/ 784225 w 2171700"/>
                <a:gd name="connsiteY31" fmla="*/ 844550 h 2905125"/>
                <a:gd name="connsiteX32" fmla="*/ 963424 w 2171700"/>
                <a:gd name="connsiteY32" fmla="*/ 1062287 h 2905125"/>
                <a:gd name="connsiteX33" fmla="*/ 1029653 w 2171700"/>
                <a:gd name="connsiteY33" fmla="*/ 1055610 h 2905125"/>
                <a:gd name="connsiteX34" fmla="*/ 1193909 w 2171700"/>
                <a:gd name="connsiteY34" fmla="*/ 1072169 h 2905125"/>
                <a:gd name="connsiteX35" fmla="*/ 1203325 w 2171700"/>
                <a:gd name="connsiteY35" fmla="*/ 1075092 h 2905125"/>
                <a:gd name="connsiteX36" fmla="*/ 1203325 w 2171700"/>
                <a:gd name="connsiteY36" fmla="*/ 1541613 h 2905125"/>
                <a:gd name="connsiteX37" fmla="*/ 1175113 w 2171700"/>
                <a:gd name="connsiteY37" fmla="*/ 1526300 h 2905125"/>
                <a:gd name="connsiteX38" fmla="*/ 1029653 w 2171700"/>
                <a:gd name="connsiteY38" fmla="*/ 1496933 h 2905125"/>
                <a:gd name="connsiteX39" fmla="*/ 655955 w 2171700"/>
                <a:gd name="connsiteY39" fmla="*/ 1870630 h 2905125"/>
                <a:gd name="connsiteX40" fmla="*/ 1029653 w 2171700"/>
                <a:gd name="connsiteY40" fmla="*/ 2244327 h 2905125"/>
                <a:gd name="connsiteX41" fmla="*/ 1403351 w 2171700"/>
                <a:gd name="connsiteY41" fmla="*/ 1870630 h 2905125"/>
                <a:gd name="connsiteX42" fmla="*/ 1395759 w 2171700"/>
                <a:gd name="connsiteY42" fmla="*/ 1795317 h 2905125"/>
                <a:gd name="connsiteX43" fmla="*/ 1381513 w 2171700"/>
                <a:gd name="connsiteY43" fmla="*/ 1749425 h 2905125"/>
                <a:gd name="connsiteX44" fmla="*/ 1384300 w 2171700"/>
                <a:gd name="connsiteY44" fmla="*/ 1749425 h 2905125"/>
                <a:gd name="connsiteX45" fmla="*/ 1384300 w 2171700"/>
                <a:gd name="connsiteY45" fmla="*/ 996950 h 2905125"/>
                <a:gd name="connsiteX46" fmla="*/ 1382713 w 2171700"/>
                <a:gd name="connsiteY46" fmla="*/ 842885 h 2905125"/>
                <a:gd name="connsiteX47" fmla="*/ 1108075 w 2171700"/>
                <a:gd name="connsiteY47" fmla="*/ 901700 h 290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71700" h="2905125">
                  <a:moveTo>
                    <a:pt x="1654175" y="0"/>
                  </a:moveTo>
                  <a:lnTo>
                    <a:pt x="2171700" y="892175"/>
                  </a:lnTo>
                  <a:lnTo>
                    <a:pt x="1924050" y="860425"/>
                  </a:lnTo>
                  <a:lnTo>
                    <a:pt x="1924050" y="2028265"/>
                  </a:lnTo>
                  <a:lnTo>
                    <a:pt x="2044700" y="2124075"/>
                  </a:lnTo>
                  <a:lnTo>
                    <a:pt x="1911350" y="2438400"/>
                  </a:lnTo>
                  <a:lnTo>
                    <a:pt x="1651924" y="2393179"/>
                  </a:lnTo>
                  <a:lnTo>
                    <a:pt x="1612833" y="2439982"/>
                  </a:lnTo>
                  <a:lnTo>
                    <a:pt x="1546132" y="2498454"/>
                  </a:lnTo>
                  <a:lnTo>
                    <a:pt x="1577975" y="2771775"/>
                  </a:lnTo>
                  <a:lnTo>
                    <a:pt x="1266825" y="2895600"/>
                  </a:lnTo>
                  <a:lnTo>
                    <a:pt x="1087111" y="2680942"/>
                  </a:lnTo>
                  <a:lnTo>
                    <a:pt x="1029653" y="2685650"/>
                  </a:lnTo>
                  <a:lnTo>
                    <a:pt x="952734" y="2677896"/>
                  </a:lnTo>
                  <a:lnTo>
                    <a:pt x="781050" y="2905125"/>
                  </a:lnTo>
                  <a:lnTo>
                    <a:pt x="469900" y="2768600"/>
                  </a:lnTo>
                  <a:lnTo>
                    <a:pt x="501249" y="2486460"/>
                  </a:lnTo>
                  <a:lnTo>
                    <a:pt x="453346" y="2446936"/>
                  </a:lnTo>
                  <a:lnTo>
                    <a:pt x="418514" y="2404720"/>
                  </a:lnTo>
                  <a:lnTo>
                    <a:pt x="123825" y="2428875"/>
                  </a:lnTo>
                  <a:lnTo>
                    <a:pt x="0" y="2105025"/>
                  </a:lnTo>
                  <a:lnTo>
                    <a:pt x="217413" y="1925716"/>
                  </a:lnTo>
                  <a:lnTo>
                    <a:pt x="214631" y="1870630"/>
                  </a:lnTo>
                  <a:lnTo>
                    <a:pt x="217401" y="1815782"/>
                  </a:lnTo>
                  <a:lnTo>
                    <a:pt x="0" y="1635125"/>
                  </a:lnTo>
                  <a:lnTo>
                    <a:pt x="127000" y="1317625"/>
                  </a:lnTo>
                  <a:lnTo>
                    <a:pt x="425405" y="1328188"/>
                  </a:lnTo>
                  <a:lnTo>
                    <a:pt x="453346" y="1294324"/>
                  </a:lnTo>
                  <a:lnTo>
                    <a:pt x="488268" y="1265511"/>
                  </a:lnTo>
                  <a:lnTo>
                    <a:pt x="488950" y="1247775"/>
                  </a:lnTo>
                  <a:lnTo>
                    <a:pt x="473075" y="971550"/>
                  </a:lnTo>
                  <a:lnTo>
                    <a:pt x="784225" y="844550"/>
                  </a:lnTo>
                  <a:lnTo>
                    <a:pt x="963424" y="1062287"/>
                  </a:lnTo>
                  <a:lnTo>
                    <a:pt x="1029653" y="1055610"/>
                  </a:lnTo>
                  <a:cubicBezTo>
                    <a:pt x="1085919" y="1055610"/>
                    <a:pt x="1140853" y="1061312"/>
                    <a:pt x="1193909" y="1072169"/>
                  </a:cubicBezTo>
                  <a:lnTo>
                    <a:pt x="1203325" y="1075092"/>
                  </a:lnTo>
                  <a:lnTo>
                    <a:pt x="1203325" y="1541613"/>
                  </a:lnTo>
                  <a:lnTo>
                    <a:pt x="1175113" y="1526300"/>
                  </a:lnTo>
                  <a:cubicBezTo>
                    <a:pt x="1130405" y="1507390"/>
                    <a:pt x="1081250" y="1496933"/>
                    <a:pt x="1029653" y="1496933"/>
                  </a:cubicBezTo>
                  <a:cubicBezTo>
                    <a:pt x="823265" y="1496933"/>
                    <a:pt x="655955" y="1664243"/>
                    <a:pt x="655955" y="1870630"/>
                  </a:cubicBezTo>
                  <a:cubicBezTo>
                    <a:pt x="655955" y="2077017"/>
                    <a:pt x="823265" y="2244327"/>
                    <a:pt x="1029653" y="2244327"/>
                  </a:cubicBezTo>
                  <a:cubicBezTo>
                    <a:pt x="1236041" y="2244327"/>
                    <a:pt x="1403351" y="2077017"/>
                    <a:pt x="1403351" y="1870630"/>
                  </a:cubicBezTo>
                  <a:cubicBezTo>
                    <a:pt x="1403351" y="1844832"/>
                    <a:pt x="1400737" y="1819644"/>
                    <a:pt x="1395759" y="1795317"/>
                  </a:cubicBezTo>
                  <a:lnTo>
                    <a:pt x="1381513" y="1749425"/>
                  </a:lnTo>
                  <a:lnTo>
                    <a:pt x="1384300" y="1749425"/>
                  </a:lnTo>
                  <a:lnTo>
                    <a:pt x="1384300" y="996950"/>
                  </a:lnTo>
                  <a:lnTo>
                    <a:pt x="1382713" y="842885"/>
                  </a:lnTo>
                  <a:lnTo>
                    <a:pt x="1108075" y="9017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lt1"/>
                </a:buClr>
              </a:pPr>
              <a:endParaRPr lang="en-US" sz="1630" b="1" dirty="0" err="1"/>
            </a:p>
          </p:txBody>
        </p:sp>
        <p:sp>
          <p:nvSpPr>
            <p:cNvPr id="129" name="Freeform 47">
              <a:extLst>
                <a:ext uri="{FF2B5EF4-FFF2-40B4-BE49-F238E27FC236}">
                  <a16:creationId xmlns:a16="http://schemas.microsoft.com/office/drawing/2014/main" id="{08101398-1F5A-49D9-98F7-3D5C41CAD6DB}"/>
                </a:ext>
              </a:extLst>
            </p:cNvPr>
            <p:cNvSpPr>
              <a:spLocks noEditPoints="1"/>
            </p:cNvSpPr>
            <p:nvPr/>
          </p:nvSpPr>
          <p:spPr bwMode="auto">
            <a:xfrm rot="20424087">
              <a:off x="600272" y="4777042"/>
              <a:ext cx="362065" cy="362852"/>
            </a:xfrm>
            <a:custGeom>
              <a:avLst/>
              <a:gdLst>
                <a:gd name="T0" fmla="*/ 151 w 158"/>
                <a:gd name="T1" fmla="*/ 64 h 158"/>
                <a:gd name="T2" fmla="*/ 137 w 158"/>
                <a:gd name="T3" fmla="*/ 60 h 158"/>
                <a:gd name="T4" fmla="*/ 133 w 158"/>
                <a:gd name="T5" fmla="*/ 51 h 158"/>
                <a:gd name="T6" fmla="*/ 141 w 158"/>
                <a:gd name="T7" fmla="*/ 39 h 158"/>
                <a:gd name="T8" fmla="*/ 139 w 158"/>
                <a:gd name="T9" fmla="*/ 26 h 158"/>
                <a:gd name="T10" fmla="*/ 132 w 158"/>
                <a:gd name="T11" fmla="*/ 19 h 158"/>
                <a:gd name="T12" fmla="*/ 119 w 158"/>
                <a:gd name="T13" fmla="*/ 18 h 158"/>
                <a:gd name="T14" fmla="*/ 107 w 158"/>
                <a:gd name="T15" fmla="*/ 25 h 158"/>
                <a:gd name="T16" fmla="*/ 98 w 158"/>
                <a:gd name="T17" fmla="*/ 21 h 158"/>
                <a:gd name="T18" fmla="*/ 95 w 158"/>
                <a:gd name="T19" fmla="*/ 7 h 158"/>
                <a:gd name="T20" fmla="*/ 84 w 158"/>
                <a:gd name="T21" fmla="*/ 0 h 158"/>
                <a:gd name="T22" fmla="*/ 74 w 158"/>
                <a:gd name="T23" fmla="*/ 0 h 158"/>
                <a:gd name="T24" fmla="*/ 64 w 158"/>
                <a:gd name="T25" fmla="*/ 7 h 158"/>
                <a:gd name="T26" fmla="*/ 61 w 158"/>
                <a:gd name="T27" fmla="*/ 21 h 158"/>
                <a:gd name="T28" fmla="*/ 52 w 158"/>
                <a:gd name="T29" fmla="*/ 25 h 158"/>
                <a:gd name="T30" fmla="*/ 40 w 158"/>
                <a:gd name="T31" fmla="*/ 18 h 158"/>
                <a:gd name="T32" fmla="*/ 27 w 158"/>
                <a:gd name="T33" fmla="*/ 19 h 158"/>
                <a:gd name="T34" fmla="*/ 20 w 158"/>
                <a:gd name="T35" fmla="*/ 26 h 158"/>
                <a:gd name="T36" fmla="*/ 18 w 158"/>
                <a:gd name="T37" fmla="*/ 39 h 158"/>
                <a:gd name="T38" fmla="*/ 26 w 158"/>
                <a:gd name="T39" fmla="*/ 51 h 158"/>
                <a:gd name="T40" fmla="*/ 22 w 158"/>
                <a:gd name="T41" fmla="*/ 60 h 158"/>
                <a:gd name="T42" fmla="*/ 8 w 158"/>
                <a:gd name="T43" fmla="*/ 64 h 158"/>
                <a:gd name="T44" fmla="*/ 0 w 158"/>
                <a:gd name="T45" fmla="*/ 74 h 158"/>
                <a:gd name="T46" fmla="*/ 0 w 158"/>
                <a:gd name="T47" fmla="*/ 84 h 158"/>
                <a:gd name="T48" fmla="*/ 8 w 158"/>
                <a:gd name="T49" fmla="*/ 94 h 158"/>
                <a:gd name="T50" fmla="*/ 22 w 158"/>
                <a:gd name="T51" fmla="*/ 98 h 158"/>
                <a:gd name="T52" fmla="*/ 26 w 158"/>
                <a:gd name="T53" fmla="*/ 106 h 158"/>
                <a:gd name="T54" fmla="*/ 18 w 158"/>
                <a:gd name="T55" fmla="*/ 118 h 158"/>
                <a:gd name="T56" fmla="*/ 20 w 158"/>
                <a:gd name="T57" fmla="*/ 131 h 158"/>
                <a:gd name="T58" fmla="*/ 27 w 158"/>
                <a:gd name="T59" fmla="*/ 138 h 158"/>
                <a:gd name="T60" fmla="*/ 40 w 158"/>
                <a:gd name="T61" fmla="*/ 140 h 158"/>
                <a:gd name="T62" fmla="*/ 52 w 158"/>
                <a:gd name="T63" fmla="*/ 133 h 158"/>
                <a:gd name="T64" fmla="*/ 61 w 158"/>
                <a:gd name="T65" fmla="*/ 136 h 158"/>
                <a:gd name="T66" fmla="*/ 64 w 158"/>
                <a:gd name="T67" fmla="*/ 150 h 158"/>
                <a:gd name="T68" fmla="*/ 74 w 158"/>
                <a:gd name="T69" fmla="*/ 158 h 158"/>
                <a:gd name="T70" fmla="*/ 84 w 158"/>
                <a:gd name="T71" fmla="*/ 158 h 158"/>
                <a:gd name="T72" fmla="*/ 95 w 158"/>
                <a:gd name="T73" fmla="*/ 150 h 158"/>
                <a:gd name="T74" fmla="*/ 98 w 158"/>
                <a:gd name="T75" fmla="*/ 136 h 158"/>
                <a:gd name="T76" fmla="*/ 107 w 158"/>
                <a:gd name="T77" fmla="*/ 133 h 158"/>
                <a:gd name="T78" fmla="*/ 119 w 158"/>
                <a:gd name="T79" fmla="*/ 140 h 158"/>
                <a:gd name="T80" fmla="*/ 132 w 158"/>
                <a:gd name="T81" fmla="*/ 138 h 158"/>
                <a:gd name="T82" fmla="*/ 139 w 158"/>
                <a:gd name="T83" fmla="*/ 131 h 158"/>
                <a:gd name="T84" fmla="*/ 141 w 158"/>
                <a:gd name="T85" fmla="*/ 118 h 158"/>
                <a:gd name="T86" fmla="*/ 133 w 158"/>
                <a:gd name="T87" fmla="*/ 106 h 158"/>
                <a:gd name="T88" fmla="*/ 137 w 158"/>
                <a:gd name="T89" fmla="*/ 98 h 158"/>
                <a:gd name="T90" fmla="*/ 151 w 158"/>
                <a:gd name="T91" fmla="*/ 94 h 158"/>
                <a:gd name="T92" fmla="*/ 158 w 158"/>
                <a:gd name="T93" fmla="*/ 84 h 158"/>
                <a:gd name="T94" fmla="*/ 158 w 158"/>
                <a:gd name="T95" fmla="*/ 74 h 158"/>
                <a:gd name="T96" fmla="*/ 151 w 158"/>
                <a:gd name="T97" fmla="*/ 64 h 158"/>
                <a:gd name="T98" fmla="*/ 79 w 158"/>
                <a:gd name="T99" fmla="*/ 127 h 158"/>
                <a:gd name="T100" fmla="*/ 32 w 158"/>
                <a:gd name="T101" fmla="*/ 79 h 158"/>
                <a:gd name="T102" fmla="*/ 79 w 158"/>
                <a:gd name="T103" fmla="*/ 31 h 158"/>
                <a:gd name="T104" fmla="*/ 127 w 158"/>
                <a:gd name="T105" fmla="*/ 79 h 158"/>
                <a:gd name="T106" fmla="*/ 79 w 158"/>
                <a:gd name="T107" fmla="*/ 12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8">
                  <a:moveTo>
                    <a:pt x="151" y="64"/>
                  </a:moveTo>
                  <a:cubicBezTo>
                    <a:pt x="137" y="60"/>
                    <a:pt x="137" y="60"/>
                    <a:pt x="137" y="60"/>
                  </a:cubicBezTo>
                  <a:cubicBezTo>
                    <a:pt x="136" y="57"/>
                    <a:pt x="135" y="54"/>
                    <a:pt x="133" y="51"/>
                  </a:cubicBezTo>
                  <a:cubicBezTo>
                    <a:pt x="141" y="39"/>
                    <a:pt x="141" y="39"/>
                    <a:pt x="141" y="39"/>
                  </a:cubicBezTo>
                  <a:cubicBezTo>
                    <a:pt x="143" y="35"/>
                    <a:pt x="142" y="30"/>
                    <a:pt x="139" y="26"/>
                  </a:cubicBezTo>
                  <a:cubicBezTo>
                    <a:pt x="132" y="19"/>
                    <a:pt x="132" y="19"/>
                    <a:pt x="132" y="19"/>
                  </a:cubicBezTo>
                  <a:cubicBezTo>
                    <a:pt x="129" y="16"/>
                    <a:pt x="123" y="15"/>
                    <a:pt x="119" y="18"/>
                  </a:cubicBezTo>
                  <a:cubicBezTo>
                    <a:pt x="107" y="25"/>
                    <a:pt x="107" y="25"/>
                    <a:pt x="107" y="25"/>
                  </a:cubicBezTo>
                  <a:cubicBezTo>
                    <a:pt x="104" y="23"/>
                    <a:pt x="101" y="22"/>
                    <a:pt x="98" y="21"/>
                  </a:cubicBezTo>
                  <a:cubicBezTo>
                    <a:pt x="95" y="7"/>
                    <a:pt x="95" y="7"/>
                    <a:pt x="95" y="7"/>
                  </a:cubicBezTo>
                  <a:cubicBezTo>
                    <a:pt x="93" y="3"/>
                    <a:pt x="89" y="0"/>
                    <a:pt x="84" y="0"/>
                  </a:cubicBezTo>
                  <a:cubicBezTo>
                    <a:pt x="74" y="0"/>
                    <a:pt x="74" y="0"/>
                    <a:pt x="74" y="0"/>
                  </a:cubicBezTo>
                  <a:cubicBezTo>
                    <a:pt x="70" y="0"/>
                    <a:pt x="66" y="3"/>
                    <a:pt x="64" y="7"/>
                  </a:cubicBezTo>
                  <a:cubicBezTo>
                    <a:pt x="61" y="21"/>
                    <a:pt x="61" y="21"/>
                    <a:pt x="61" y="21"/>
                  </a:cubicBezTo>
                  <a:cubicBezTo>
                    <a:pt x="58" y="22"/>
                    <a:pt x="55" y="23"/>
                    <a:pt x="52" y="25"/>
                  </a:cubicBezTo>
                  <a:cubicBezTo>
                    <a:pt x="40" y="18"/>
                    <a:pt x="40" y="18"/>
                    <a:pt x="40" y="18"/>
                  </a:cubicBezTo>
                  <a:cubicBezTo>
                    <a:pt x="36" y="15"/>
                    <a:pt x="30" y="16"/>
                    <a:pt x="27" y="19"/>
                  </a:cubicBezTo>
                  <a:cubicBezTo>
                    <a:pt x="20" y="26"/>
                    <a:pt x="20" y="26"/>
                    <a:pt x="20" y="26"/>
                  </a:cubicBezTo>
                  <a:cubicBezTo>
                    <a:pt x="17" y="30"/>
                    <a:pt x="16" y="35"/>
                    <a:pt x="18" y="39"/>
                  </a:cubicBezTo>
                  <a:cubicBezTo>
                    <a:pt x="26" y="51"/>
                    <a:pt x="26" y="51"/>
                    <a:pt x="26" y="51"/>
                  </a:cubicBezTo>
                  <a:cubicBezTo>
                    <a:pt x="24" y="54"/>
                    <a:pt x="23" y="57"/>
                    <a:pt x="22" y="60"/>
                  </a:cubicBezTo>
                  <a:cubicBezTo>
                    <a:pt x="8" y="64"/>
                    <a:pt x="8" y="64"/>
                    <a:pt x="8" y="64"/>
                  </a:cubicBezTo>
                  <a:cubicBezTo>
                    <a:pt x="4" y="65"/>
                    <a:pt x="0" y="69"/>
                    <a:pt x="0" y="74"/>
                  </a:cubicBezTo>
                  <a:cubicBezTo>
                    <a:pt x="0" y="84"/>
                    <a:pt x="0" y="84"/>
                    <a:pt x="0" y="84"/>
                  </a:cubicBezTo>
                  <a:cubicBezTo>
                    <a:pt x="0" y="88"/>
                    <a:pt x="4" y="93"/>
                    <a:pt x="8" y="94"/>
                  </a:cubicBezTo>
                  <a:cubicBezTo>
                    <a:pt x="22" y="98"/>
                    <a:pt x="22" y="98"/>
                    <a:pt x="22" y="98"/>
                  </a:cubicBezTo>
                  <a:cubicBezTo>
                    <a:pt x="23" y="100"/>
                    <a:pt x="24" y="103"/>
                    <a:pt x="26" y="106"/>
                  </a:cubicBezTo>
                  <a:cubicBezTo>
                    <a:pt x="18" y="118"/>
                    <a:pt x="18" y="118"/>
                    <a:pt x="18" y="118"/>
                  </a:cubicBezTo>
                  <a:cubicBezTo>
                    <a:pt x="16" y="122"/>
                    <a:pt x="17" y="128"/>
                    <a:pt x="20" y="131"/>
                  </a:cubicBezTo>
                  <a:cubicBezTo>
                    <a:pt x="27" y="138"/>
                    <a:pt x="27" y="138"/>
                    <a:pt x="27" y="138"/>
                  </a:cubicBezTo>
                  <a:cubicBezTo>
                    <a:pt x="30" y="141"/>
                    <a:pt x="36" y="142"/>
                    <a:pt x="40" y="140"/>
                  </a:cubicBezTo>
                  <a:cubicBezTo>
                    <a:pt x="52" y="133"/>
                    <a:pt x="52" y="133"/>
                    <a:pt x="52" y="133"/>
                  </a:cubicBezTo>
                  <a:cubicBezTo>
                    <a:pt x="55" y="134"/>
                    <a:pt x="58" y="135"/>
                    <a:pt x="61" y="136"/>
                  </a:cubicBezTo>
                  <a:cubicBezTo>
                    <a:pt x="64" y="150"/>
                    <a:pt x="64" y="150"/>
                    <a:pt x="64" y="150"/>
                  </a:cubicBezTo>
                  <a:cubicBezTo>
                    <a:pt x="66" y="154"/>
                    <a:pt x="70" y="158"/>
                    <a:pt x="74" y="158"/>
                  </a:cubicBezTo>
                  <a:cubicBezTo>
                    <a:pt x="84" y="158"/>
                    <a:pt x="84" y="158"/>
                    <a:pt x="84" y="158"/>
                  </a:cubicBezTo>
                  <a:cubicBezTo>
                    <a:pt x="89" y="158"/>
                    <a:pt x="93" y="154"/>
                    <a:pt x="95" y="150"/>
                  </a:cubicBezTo>
                  <a:cubicBezTo>
                    <a:pt x="98" y="136"/>
                    <a:pt x="98" y="136"/>
                    <a:pt x="98" y="136"/>
                  </a:cubicBezTo>
                  <a:cubicBezTo>
                    <a:pt x="101" y="135"/>
                    <a:pt x="104" y="134"/>
                    <a:pt x="107" y="133"/>
                  </a:cubicBezTo>
                  <a:cubicBezTo>
                    <a:pt x="119" y="140"/>
                    <a:pt x="119" y="140"/>
                    <a:pt x="119" y="140"/>
                  </a:cubicBezTo>
                  <a:cubicBezTo>
                    <a:pt x="123" y="142"/>
                    <a:pt x="129" y="141"/>
                    <a:pt x="132" y="138"/>
                  </a:cubicBezTo>
                  <a:cubicBezTo>
                    <a:pt x="139" y="131"/>
                    <a:pt x="139" y="131"/>
                    <a:pt x="139" y="131"/>
                  </a:cubicBezTo>
                  <a:cubicBezTo>
                    <a:pt x="142" y="128"/>
                    <a:pt x="143" y="122"/>
                    <a:pt x="141" y="118"/>
                  </a:cubicBezTo>
                  <a:cubicBezTo>
                    <a:pt x="133" y="106"/>
                    <a:pt x="133" y="106"/>
                    <a:pt x="133" y="106"/>
                  </a:cubicBezTo>
                  <a:cubicBezTo>
                    <a:pt x="135" y="103"/>
                    <a:pt x="136" y="100"/>
                    <a:pt x="137" y="98"/>
                  </a:cubicBezTo>
                  <a:cubicBezTo>
                    <a:pt x="151" y="94"/>
                    <a:pt x="151" y="94"/>
                    <a:pt x="151" y="94"/>
                  </a:cubicBezTo>
                  <a:cubicBezTo>
                    <a:pt x="155" y="93"/>
                    <a:pt x="158" y="88"/>
                    <a:pt x="158" y="84"/>
                  </a:cubicBezTo>
                  <a:cubicBezTo>
                    <a:pt x="158" y="74"/>
                    <a:pt x="158" y="74"/>
                    <a:pt x="158" y="74"/>
                  </a:cubicBezTo>
                  <a:cubicBezTo>
                    <a:pt x="158" y="69"/>
                    <a:pt x="155" y="65"/>
                    <a:pt x="151" y="64"/>
                  </a:cubicBezTo>
                  <a:close/>
                  <a:moveTo>
                    <a:pt x="79" y="127"/>
                  </a:moveTo>
                  <a:cubicBezTo>
                    <a:pt x="53" y="127"/>
                    <a:pt x="32" y="105"/>
                    <a:pt x="32" y="79"/>
                  </a:cubicBezTo>
                  <a:cubicBezTo>
                    <a:pt x="32" y="52"/>
                    <a:pt x="53" y="31"/>
                    <a:pt x="79" y="31"/>
                  </a:cubicBezTo>
                  <a:cubicBezTo>
                    <a:pt x="106" y="31"/>
                    <a:pt x="127" y="52"/>
                    <a:pt x="127" y="79"/>
                  </a:cubicBezTo>
                  <a:cubicBezTo>
                    <a:pt x="127" y="105"/>
                    <a:pt x="106" y="127"/>
                    <a:pt x="79"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30" name="Freeform 47">
              <a:extLst>
                <a:ext uri="{FF2B5EF4-FFF2-40B4-BE49-F238E27FC236}">
                  <a16:creationId xmlns:a16="http://schemas.microsoft.com/office/drawing/2014/main" id="{27297A7B-847F-41CC-AB8A-408795A8EBD1}"/>
                </a:ext>
              </a:extLst>
            </p:cNvPr>
            <p:cNvSpPr>
              <a:spLocks noEditPoints="1"/>
            </p:cNvSpPr>
            <p:nvPr/>
          </p:nvSpPr>
          <p:spPr bwMode="auto">
            <a:xfrm>
              <a:off x="472700" y="4645526"/>
              <a:ext cx="232840" cy="233346"/>
            </a:xfrm>
            <a:custGeom>
              <a:avLst/>
              <a:gdLst>
                <a:gd name="T0" fmla="*/ 151 w 158"/>
                <a:gd name="T1" fmla="*/ 64 h 158"/>
                <a:gd name="T2" fmla="*/ 137 w 158"/>
                <a:gd name="T3" fmla="*/ 60 h 158"/>
                <a:gd name="T4" fmla="*/ 133 w 158"/>
                <a:gd name="T5" fmla="*/ 51 h 158"/>
                <a:gd name="T6" fmla="*/ 141 w 158"/>
                <a:gd name="T7" fmla="*/ 39 h 158"/>
                <a:gd name="T8" fmla="*/ 139 w 158"/>
                <a:gd name="T9" fmla="*/ 26 h 158"/>
                <a:gd name="T10" fmla="*/ 132 w 158"/>
                <a:gd name="T11" fmla="*/ 19 h 158"/>
                <a:gd name="T12" fmla="*/ 119 w 158"/>
                <a:gd name="T13" fmla="*/ 18 h 158"/>
                <a:gd name="T14" fmla="*/ 107 w 158"/>
                <a:gd name="T15" fmla="*/ 25 h 158"/>
                <a:gd name="T16" fmla="*/ 98 w 158"/>
                <a:gd name="T17" fmla="*/ 21 h 158"/>
                <a:gd name="T18" fmla="*/ 95 w 158"/>
                <a:gd name="T19" fmla="*/ 7 h 158"/>
                <a:gd name="T20" fmla="*/ 84 w 158"/>
                <a:gd name="T21" fmla="*/ 0 h 158"/>
                <a:gd name="T22" fmla="*/ 74 w 158"/>
                <a:gd name="T23" fmla="*/ 0 h 158"/>
                <a:gd name="T24" fmla="*/ 64 w 158"/>
                <a:gd name="T25" fmla="*/ 7 h 158"/>
                <a:gd name="T26" fmla="*/ 61 w 158"/>
                <a:gd name="T27" fmla="*/ 21 h 158"/>
                <a:gd name="T28" fmla="*/ 52 w 158"/>
                <a:gd name="T29" fmla="*/ 25 h 158"/>
                <a:gd name="T30" fmla="*/ 40 w 158"/>
                <a:gd name="T31" fmla="*/ 18 h 158"/>
                <a:gd name="T32" fmla="*/ 27 w 158"/>
                <a:gd name="T33" fmla="*/ 19 h 158"/>
                <a:gd name="T34" fmla="*/ 20 w 158"/>
                <a:gd name="T35" fmla="*/ 26 h 158"/>
                <a:gd name="T36" fmla="*/ 18 w 158"/>
                <a:gd name="T37" fmla="*/ 39 h 158"/>
                <a:gd name="T38" fmla="*/ 26 w 158"/>
                <a:gd name="T39" fmla="*/ 51 h 158"/>
                <a:gd name="T40" fmla="*/ 22 w 158"/>
                <a:gd name="T41" fmla="*/ 60 h 158"/>
                <a:gd name="T42" fmla="*/ 8 w 158"/>
                <a:gd name="T43" fmla="*/ 64 h 158"/>
                <a:gd name="T44" fmla="*/ 0 w 158"/>
                <a:gd name="T45" fmla="*/ 74 h 158"/>
                <a:gd name="T46" fmla="*/ 0 w 158"/>
                <a:gd name="T47" fmla="*/ 84 h 158"/>
                <a:gd name="T48" fmla="*/ 8 w 158"/>
                <a:gd name="T49" fmla="*/ 94 h 158"/>
                <a:gd name="T50" fmla="*/ 22 w 158"/>
                <a:gd name="T51" fmla="*/ 98 h 158"/>
                <a:gd name="T52" fmla="*/ 26 w 158"/>
                <a:gd name="T53" fmla="*/ 106 h 158"/>
                <a:gd name="T54" fmla="*/ 18 w 158"/>
                <a:gd name="T55" fmla="*/ 118 h 158"/>
                <a:gd name="T56" fmla="*/ 20 w 158"/>
                <a:gd name="T57" fmla="*/ 131 h 158"/>
                <a:gd name="T58" fmla="*/ 27 w 158"/>
                <a:gd name="T59" fmla="*/ 138 h 158"/>
                <a:gd name="T60" fmla="*/ 40 w 158"/>
                <a:gd name="T61" fmla="*/ 140 h 158"/>
                <a:gd name="T62" fmla="*/ 52 w 158"/>
                <a:gd name="T63" fmla="*/ 133 h 158"/>
                <a:gd name="T64" fmla="*/ 61 w 158"/>
                <a:gd name="T65" fmla="*/ 136 h 158"/>
                <a:gd name="T66" fmla="*/ 64 w 158"/>
                <a:gd name="T67" fmla="*/ 150 h 158"/>
                <a:gd name="T68" fmla="*/ 74 w 158"/>
                <a:gd name="T69" fmla="*/ 158 h 158"/>
                <a:gd name="T70" fmla="*/ 84 w 158"/>
                <a:gd name="T71" fmla="*/ 158 h 158"/>
                <a:gd name="T72" fmla="*/ 95 w 158"/>
                <a:gd name="T73" fmla="*/ 150 h 158"/>
                <a:gd name="T74" fmla="*/ 98 w 158"/>
                <a:gd name="T75" fmla="*/ 136 h 158"/>
                <a:gd name="T76" fmla="*/ 107 w 158"/>
                <a:gd name="T77" fmla="*/ 133 h 158"/>
                <a:gd name="T78" fmla="*/ 119 w 158"/>
                <a:gd name="T79" fmla="*/ 140 h 158"/>
                <a:gd name="T80" fmla="*/ 132 w 158"/>
                <a:gd name="T81" fmla="*/ 138 h 158"/>
                <a:gd name="T82" fmla="*/ 139 w 158"/>
                <a:gd name="T83" fmla="*/ 131 h 158"/>
                <a:gd name="T84" fmla="*/ 141 w 158"/>
                <a:gd name="T85" fmla="*/ 118 h 158"/>
                <a:gd name="T86" fmla="*/ 133 w 158"/>
                <a:gd name="T87" fmla="*/ 106 h 158"/>
                <a:gd name="T88" fmla="*/ 137 w 158"/>
                <a:gd name="T89" fmla="*/ 98 h 158"/>
                <a:gd name="T90" fmla="*/ 151 w 158"/>
                <a:gd name="T91" fmla="*/ 94 h 158"/>
                <a:gd name="T92" fmla="*/ 158 w 158"/>
                <a:gd name="T93" fmla="*/ 84 h 158"/>
                <a:gd name="T94" fmla="*/ 158 w 158"/>
                <a:gd name="T95" fmla="*/ 74 h 158"/>
                <a:gd name="T96" fmla="*/ 151 w 158"/>
                <a:gd name="T97" fmla="*/ 64 h 158"/>
                <a:gd name="T98" fmla="*/ 79 w 158"/>
                <a:gd name="T99" fmla="*/ 127 h 158"/>
                <a:gd name="T100" fmla="*/ 32 w 158"/>
                <a:gd name="T101" fmla="*/ 79 h 158"/>
                <a:gd name="T102" fmla="*/ 79 w 158"/>
                <a:gd name="T103" fmla="*/ 31 h 158"/>
                <a:gd name="T104" fmla="*/ 127 w 158"/>
                <a:gd name="T105" fmla="*/ 79 h 158"/>
                <a:gd name="T106" fmla="*/ 79 w 158"/>
                <a:gd name="T107" fmla="*/ 12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158">
                  <a:moveTo>
                    <a:pt x="151" y="64"/>
                  </a:moveTo>
                  <a:cubicBezTo>
                    <a:pt x="137" y="60"/>
                    <a:pt x="137" y="60"/>
                    <a:pt x="137" y="60"/>
                  </a:cubicBezTo>
                  <a:cubicBezTo>
                    <a:pt x="136" y="57"/>
                    <a:pt x="135" y="54"/>
                    <a:pt x="133" y="51"/>
                  </a:cubicBezTo>
                  <a:cubicBezTo>
                    <a:pt x="141" y="39"/>
                    <a:pt x="141" y="39"/>
                    <a:pt x="141" y="39"/>
                  </a:cubicBezTo>
                  <a:cubicBezTo>
                    <a:pt x="143" y="35"/>
                    <a:pt x="142" y="30"/>
                    <a:pt x="139" y="26"/>
                  </a:cubicBezTo>
                  <a:cubicBezTo>
                    <a:pt x="132" y="19"/>
                    <a:pt x="132" y="19"/>
                    <a:pt x="132" y="19"/>
                  </a:cubicBezTo>
                  <a:cubicBezTo>
                    <a:pt x="129" y="16"/>
                    <a:pt x="123" y="15"/>
                    <a:pt x="119" y="18"/>
                  </a:cubicBezTo>
                  <a:cubicBezTo>
                    <a:pt x="107" y="25"/>
                    <a:pt x="107" y="25"/>
                    <a:pt x="107" y="25"/>
                  </a:cubicBezTo>
                  <a:cubicBezTo>
                    <a:pt x="104" y="23"/>
                    <a:pt x="101" y="22"/>
                    <a:pt x="98" y="21"/>
                  </a:cubicBezTo>
                  <a:cubicBezTo>
                    <a:pt x="95" y="7"/>
                    <a:pt x="95" y="7"/>
                    <a:pt x="95" y="7"/>
                  </a:cubicBezTo>
                  <a:cubicBezTo>
                    <a:pt x="93" y="3"/>
                    <a:pt x="89" y="0"/>
                    <a:pt x="84" y="0"/>
                  </a:cubicBezTo>
                  <a:cubicBezTo>
                    <a:pt x="74" y="0"/>
                    <a:pt x="74" y="0"/>
                    <a:pt x="74" y="0"/>
                  </a:cubicBezTo>
                  <a:cubicBezTo>
                    <a:pt x="70" y="0"/>
                    <a:pt x="66" y="3"/>
                    <a:pt x="64" y="7"/>
                  </a:cubicBezTo>
                  <a:cubicBezTo>
                    <a:pt x="61" y="21"/>
                    <a:pt x="61" y="21"/>
                    <a:pt x="61" y="21"/>
                  </a:cubicBezTo>
                  <a:cubicBezTo>
                    <a:pt x="58" y="22"/>
                    <a:pt x="55" y="23"/>
                    <a:pt x="52" y="25"/>
                  </a:cubicBezTo>
                  <a:cubicBezTo>
                    <a:pt x="40" y="18"/>
                    <a:pt x="40" y="18"/>
                    <a:pt x="40" y="18"/>
                  </a:cubicBezTo>
                  <a:cubicBezTo>
                    <a:pt x="36" y="15"/>
                    <a:pt x="30" y="16"/>
                    <a:pt x="27" y="19"/>
                  </a:cubicBezTo>
                  <a:cubicBezTo>
                    <a:pt x="20" y="26"/>
                    <a:pt x="20" y="26"/>
                    <a:pt x="20" y="26"/>
                  </a:cubicBezTo>
                  <a:cubicBezTo>
                    <a:pt x="17" y="30"/>
                    <a:pt x="16" y="35"/>
                    <a:pt x="18" y="39"/>
                  </a:cubicBezTo>
                  <a:cubicBezTo>
                    <a:pt x="26" y="51"/>
                    <a:pt x="26" y="51"/>
                    <a:pt x="26" y="51"/>
                  </a:cubicBezTo>
                  <a:cubicBezTo>
                    <a:pt x="24" y="54"/>
                    <a:pt x="23" y="57"/>
                    <a:pt x="22" y="60"/>
                  </a:cubicBezTo>
                  <a:cubicBezTo>
                    <a:pt x="8" y="64"/>
                    <a:pt x="8" y="64"/>
                    <a:pt x="8" y="64"/>
                  </a:cubicBezTo>
                  <a:cubicBezTo>
                    <a:pt x="4" y="65"/>
                    <a:pt x="0" y="69"/>
                    <a:pt x="0" y="74"/>
                  </a:cubicBezTo>
                  <a:cubicBezTo>
                    <a:pt x="0" y="84"/>
                    <a:pt x="0" y="84"/>
                    <a:pt x="0" y="84"/>
                  </a:cubicBezTo>
                  <a:cubicBezTo>
                    <a:pt x="0" y="88"/>
                    <a:pt x="4" y="93"/>
                    <a:pt x="8" y="94"/>
                  </a:cubicBezTo>
                  <a:cubicBezTo>
                    <a:pt x="22" y="98"/>
                    <a:pt x="22" y="98"/>
                    <a:pt x="22" y="98"/>
                  </a:cubicBezTo>
                  <a:cubicBezTo>
                    <a:pt x="23" y="100"/>
                    <a:pt x="24" y="103"/>
                    <a:pt x="26" y="106"/>
                  </a:cubicBezTo>
                  <a:cubicBezTo>
                    <a:pt x="18" y="118"/>
                    <a:pt x="18" y="118"/>
                    <a:pt x="18" y="118"/>
                  </a:cubicBezTo>
                  <a:cubicBezTo>
                    <a:pt x="16" y="122"/>
                    <a:pt x="17" y="128"/>
                    <a:pt x="20" y="131"/>
                  </a:cubicBezTo>
                  <a:cubicBezTo>
                    <a:pt x="27" y="138"/>
                    <a:pt x="27" y="138"/>
                    <a:pt x="27" y="138"/>
                  </a:cubicBezTo>
                  <a:cubicBezTo>
                    <a:pt x="30" y="141"/>
                    <a:pt x="36" y="142"/>
                    <a:pt x="40" y="140"/>
                  </a:cubicBezTo>
                  <a:cubicBezTo>
                    <a:pt x="52" y="133"/>
                    <a:pt x="52" y="133"/>
                    <a:pt x="52" y="133"/>
                  </a:cubicBezTo>
                  <a:cubicBezTo>
                    <a:pt x="55" y="134"/>
                    <a:pt x="58" y="135"/>
                    <a:pt x="61" y="136"/>
                  </a:cubicBezTo>
                  <a:cubicBezTo>
                    <a:pt x="64" y="150"/>
                    <a:pt x="64" y="150"/>
                    <a:pt x="64" y="150"/>
                  </a:cubicBezTo>
                  <a:cubicBezTo>
                    <a:pt x="66" y="154"/>
                    <a:pt x="70" y="158"/>
                    <a:pt x="74" y="158"/>
                  </a:cubicBezTo>
                  <a:cubicBezTo>
                    <a:pt x="84" y="158"/>
                    <a:pt x="84" y="158"/>
                    <a:pt x="84" y="158"/>
                  </a:cubicBezTo>
                  <a:cubicBezTo>
                    <a:pt x="89" y="158"/>
                    <a:pt x="93" y="154"/>
                    <a:pt x="95" y="150"/>
                  </a:cubicBezTo>
                  <a:cubicBezTo>
                    <a:pt x="98" y="136"/>
                    <a:pt x="98" y="136"/>
                    <a:pt x="98" y="136"/>
                  </a:cubicBezTo>
                  <a:cubicBezTo>
                    <a:pt x="101" y="135"/>
                    <a:pt x="104" y="134"/>
                    <a:pt x="107" y="133"/>
                  </a:cubicBezTo>
                  <a:cubicBezTo>
                    <a:pt x="119" y="140"/>
                    <a:pt x="119" y="140"/>
                    <a:pt x="119" y="140"/>
                  </a:cubicBezTo>
                  <a:cubicBezTo>
                    <a:pt x="123" y="142"/>
                    <a:pt x="129" y="141"/>
                    <a:pt x="132" y="138"/>
                  </a:cubicBezTo>
                  <a:cubicBezTo>
                    <a:pt x="139" y="131"/>
                    <a:pt x="139" y="131"/>
                    <a:pt x="139" y="131"/>
                  </a:cubicBezTo>
                  <a:cubicBezTo>
                    <a:pt x="142" y="128"/>
                    <a:pt x="143" y="122"/>
                    <a:pt x="141" y="118"/>
                  </a:cubicBezTo>
                  <a:cubicBezTo>
                    <a:pt x="133" y="106"/>
                    <a:pt x="133" y="106"/>
                    <a:pt x="133" y="106"/>
                  </a:cubicBezTo>
                  <a:cubicBezTo>
                    <a:pt x="135" y="103"/>
                    <a:pt x="136" y="100"/>
                    <a:pt x="137" y="98"/>
                  </a:cubicBezTo>
                  <a:cubicBezTo>
                    <a:pt x="151" y="94"/>
                    <a:pt x="151" y="94"/>
                    <a:pt x="151" y="94"/>
                  </a:cubicBezTo>
                  <a:cubicBezTo>
                    <a:pt x="155" y="93"/>
                    <a:pt x="158" y="88"/>
                    <a:pt x="158" y="84"/>
                  </a:cubicBezTo>
                  <a:cubicBezTo>
                    <a:pt x="158" y="74"/>
                    <a:pt x="158" y="74"/>
                    <a:pt x="158" y="74"/>
                  </a:cubicBezTo>
                  <a:cubicBezTo>
                    <a:pt x="158" y="69"/>
                    <a:pt x="155" y="65"/>
                    <a:pt x="151" y="64"/>
                  </a:cubicBezTo>
                  <a:close/>
                  <a:moveTo>
                    <a:pt x="79" y="127"/>
                  </a:moveTo>
                  <a:cubicBezTo>
                    <a:pt x="53" y="127"/>
                    <a:pt x="32" y="105"/>
                    <a:pt x="32" y="79"/>
                  </a:cubicBezTo>
                  <a:cubicBezTo>
                    <a:pt x="32" y="52"/>
                    <a:pt x="53" y="31"/>
                    <a:pt x="79" y="31"/>
                  </a:cubicBezTo>
                  <a:cubicBezTo>
                    <a:pt x="106" y="31"/>
                    <a:pt x="127" y="52"/>
                    <a:pt x="127" y="79"/>
                  </a:cubicBezTo>
                  <a:cubicBezTo>
                    <a:pt x="127" y="105"/>
                    <a:pt x="106" y="127"/>
                    <a:pt x="79"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grpSp>
        <p:nvGrpSpPr>
          <p:cNvPr id="99" name="Group 98">
            <a:extLst>
              <a:ext uri="{FF2B5EF4-FFF2-40B4-BE49-F238E27FC236}">
                <a16:creationId xmlns:a16="http://schemas.microsoft.com/office/drawing/2014/main" id="{02A212BF-8273-4986-8933-1A45B7BCBFBE}"/>
              </a:ext>
            </a:extLst>
          </p:cNvPr>
          <p:cNvGrpSpPr/>
          <p:nvPr/>
        </p:nvGrpSpPr>
        <p:grpSpPr>
          <a:xfrm>
            <a:off x="4327912" y="4116256"/>
            <a:ext cx="740258" cy="595288"/>
            <a:chOff x="3360738" y="3843338"/>
            <a:chExt cx="915987" cy="736600"/>
          </a:xfrm>
          <a:solidFill>
            <a:schemeClr val="tx2"/>
          </a:solidFill>
        </p:grpSpPr>
        <p:sp>
          <p:nvSpPr>
            <p:cNvPr id="116" name="Freeform 21">
              <a:extLst>
                <a:ext uri="{FF2B5EF4-FFF2-40B4-BE49-F238E27FC236}">
                  <a16:creationId xmlns:a16="http://schemas.microsoft.com/office/drawing/2014/main" id="{1B0653B4-499C-48E9-8D8E-133EA54CA39A}"/>
                </a:ext>
              </a:extLst>
            </p:cNvPr>
            <p:cNvSpPr>
              <a:spLocks/>
            </p:cNvSpPr>
            <p:nvPr/>
          </p:nvSpPr>
          <p:spPr bwMode="auto">
            <a:xfrm>
              <a:off x="3360738" y="3963988"/>
              <a:ext cx="200025" cy="66675"/>
            </a:xfrm>
            <a:custGeom>
              <a:avLst/>
              <a:gdLst>
                <a:gd name="T0" fmla="*/ 12 w 69"/>
                <a:gd name="T1" fmla="*/ 23 h 23"/>
                <a:gd name="T2" fmla="*/ 58 w 69"/>
                <a:gd name="T3" fmla="*/ 23 h 23"/>
                <a:gd name="T4" fmla="*/ 69 w 69"/>
                <a:gd name="T5" fmla="*/ 11 h 23"/>
                <a:gd name="T6" fmla="*/ 58 w 69"/>
                <a:gd name="T7" fmla="*/ 0 h 23"/>
                <a:gd name="T8" fmla="*/ 12 w 69"/>
                <a:gd name="T9" fmla="*/ 0 h 23"/>
                <a:gd name="T10" fmla="*/ 0 w 69"/>
                <a:gd name="T11" fmla="*/ 11 h 23"/>
                <a:gd name="T12" fmla="*/ 12 w 6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69" h="23">
                  <a:moveTo>
                    <a:pt x="12" y="23"/>
                  </a:moveTo>
                  <a:cubicBezTo>
                    <a:pt x="58" y="23"/>
                    <a:pt x="58" y="23"/>
                    <a:pt x="58" y="23"/>
                  </a:cubicBezTo>
                  <a:cubicBezTo>
                    <a:pt x="64" y="23"/>
                    <a:pt x="69" y="18"/>
                    <a:pt x="69" y="11"/>
                  </a:cubicBezTo>
                  <a:cubicBezTo>
                    <a:pt x="69" y="5"/>
                    <a:pt x="64" y="0"/>
                    <a:pt x="58" y="0"/>
                  </a:cubicBezTo>
                  <a:cubicBezTo>
                    <a:pt x="12" y="0"/>
                    <a:pt x="12" y="0"/>
                    <a:pt x="12" y="0"/>
                  </a:cubicBezTo>
                  <a:cubicBezTo>
                    <a:pt x="5" y="0"/>
                    <a:pt x="0" y="5"/>
                    <a:pt x="0" y="11"/>
                  </a:cubicBezTo>
                  <a:cubicBezTo>
                    <a:pt x="0" y="18"/>
                    <a:pt x="5" y="23"/>
                    <a:pt x="1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7" name="Freeform 22">
              <a:extLst>
                <a:ext uri="{FF2B5EF4-FFF2-40B4-BE49-F238E27FC236}">
                  <a16:creationId xmlns:a16="http://schemas.microsoft.com/office/drawing/2014/main" id="{B911CFD0-3D84-4463-961A-E04848F8E826}"/>
                </a:ext>
              </a:extLst>
            </p:cNvPr>
            <p:cNvSpPr>
              <a:spLocks/>
            </p:cNvSpPr>
            <p:nvPr/>
          </p:nvSpPr>
          <p:spPr bwMode="auto">
            <a:xfrm>
              <a:off x="3360738" y="4135438"/>
              <a:ext cx="200025" cy="66675"/>
            </a:xfrm>
            <a:custGeom>
              <a:avLst/>
              <a:gdLst>
                <a:gd name="T0" fmla="*/ 12 w 69"/>
                <a:gd name="T1" fmla="*/ 23 h 23"/>
                <a:gd name="T2" fmla="*/ 58 w 69"/>
                <a:gd name="T3" fmla="*/ 23 h 23"/>
                <a:gd name="T4" fmla="*/ 69 w 69"/>
                <a:gd name="T5" fmla="*/ 11 h 23"/>
                <a:gd name="T6" fmla="*/ 58 w 69"/>
                <a:gd name="T7" fmla="*/ 0 h 23"/>
                <a:gd name="T8" fmla="*/ 12 w 69"/>
                <a:gd name="T9" fmla="*/ 0 h 23"/>
                <a:gd name="T10" fmla="*/ 0 w 69"/>
                <a:gd name="T11" fmla="*/ 11 h 23"/>
                <a:gd name="T12" fmla="*/ 12 w 6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69" h="23">
                  <a:moveTo>
                    <a:pt x="12" y="23"/>
                  </a:moveTo>
                  <a:cubicBezTo>
                    <a:pt x="58" y="23"/>
                    <a:pt x="58" y="23"/>
                    <a:pt x="58" y="23"/>
                  </a:cubicBezTo>
                  <a:cubicBezTo>
                    <a:pt x="64" y="23"/>
                    <a:pt x="69" y="18"/>
                    <a:pt x="69" y="11"/>
                  </a:cubicBezTo>
                  <a:cubicBezTo>
                    <a:pt x="69" y="5"/>
                    <a:pt x="64" y="0"/>
                    <a:pt x="58" y="0"/>
                  </a:cubicBezTo>
                  <a:cubicBezTo>
                    <a:pt x="12" y="0"/>
                    <a:pt x="12" y="0"/>
                    <a:pt x="12" y="0"/>
                  </a:cubicBezTo>
                  <a:cubicBezTo>
                    <a:pt x="5" y="0"/>
                    <a:pt x="0" y="5"/>
                    <a:pt x="0" y="11"/>
                  </a:cubicBezTo>
                  <a:cubicBezTo>
                    <a:pt x="0" y="18"/>
                    <a:pt x="5" y="23"/>
                    <a:pt x="1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8" name="Rectangle 23">
              <a:extLst>
                <a:ext uri="{FF2B5EF4-FFF2-40B4-BE49-F238E27FC236}">
                  <a16:creationId xmlns:a16="http://schemas.microsoft.com/office/drawing/2014/main" id="{02097288-8257-4D98-9668-34111E8743BA}"/>
                </a:ext>
              </a:extLst>
            </p:cNvPr>
            <p:cNvSpPr>
              <a:spLocks noChangeArrowheads="1"/>
            </p:cNvSpPr>
            <p:nvPr/>
          </p:nvSpPr>
          <p:spPr bwMode="auto">
            <a:xfrm>
              <a:off x="3427413" y="4051301"/>
              <a:ext cx="666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9" name="Rectangle 24">
              <a:extLst>
                <a:ext uri="{FF2B5EF4-FFF2-40B4-BE49-F238E27FC236}">
                  <a16:creationId xmlns:a16="http://schemas.microsoft.com/office/drawing/2014/main" id="{614DC221-0772-4ECA-8B3E-220E685E0399}"/>
                </a:ext>
              </a:extLst>
            </p:cNvPr>
            <p:cNvSpPr>
              <a:spLocks noChangeArrowheads="1"/>
            </p:cNvSpPr>
            <p:nvPr/>
          </p:nvSpPr>
          <p:spPr bwMode="auto">
            <a:xfrm>
              <a:off x="3427413" y="4222751"/>
              <a:ext cx="66675" cy="635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0" name="Freeform 25">
              <a:extLst>
                <a:ext uri="{FF2B5EF4-FFF2-40B4-BE49-F238E27FC236}">
                  <a16:creationId xmlns:a16="http://schemas.microsoft.com/office/drawing/2014/main" id="{95FB8984-009B-4B8E-B146-437A54168DF6}"/>
                </a:ext>
              </a:extLst>
            </p:cNvPr>
            <p:cNvSpPr>
              <a:spLocks/>
            </p:cNvSpPr>
            <p:nvPr/>
          </p:nvSpPr>
          <p:spPr bwMode="auto">
            <a:xfrm>
              <a:off x="3360738" y="4306888"/>
              <a:ext cx="200025" cy="66675"/>
            </a:xfrm>
            <a:custGeom>
              <a:avLst/>
              <a:gdLst>
                <a:gd name="T0" fmla="*/ 69 w 69"/>
                <a:gd name="T1" fmla="*/ 12 h 23"/>
                <a:gd name="T2" fmla="*/ 58 w 69"/>
                <a:gd name="T3" fmla="*/ 0 h 23"/>
                <a:gd name="T4" fmla="*/ 12 w 69"/>
                <a:gd name="T5" fmla="*/ 0 h 23"/>
                <a:gd name="T6" fmla="*/ 0 w 69"/>
                <a:gd name="T7" fmla="*/ 12 h 23"/>
                <a:gd name="T8" fmla="*/ 12 w 69"/>
                <a:gd name="T9" fmla="*/ 23 h 23"/>
                <a:gd name="T10" fmla="*/ 58 w 69"/>
                <a:gd name="T11" fmla="*/ 23 h 23"/>
                <a:gd name="T12" fmla="*/ 69 w 69"/>
                <a:gd name="T13" fmla="*/ 12 h 23"/>
              </a:gdLst>
              <a:ahLst/>
              <a:cxnLst>
                <a:cxn ang="0">
                  <a:pos x="T0" y="T1"/>
                </a:cxn>
                <a:cxn ang="0">
                  <a:pos x="T2" y="T3"/>
                </a:cxn>
                <a:cxn ang="0">
                  <a:pos x="T4" y="T5"/>
                </a:cxn>
                <a:cxn ang="0">
                  <a:pos x="T6" y="T7"/>
                </a:cxn>
                <a:cxn ang="0">
                  <a:pos x="T8" y="T9"/>
                </a:cxn>
                <a:cxn ang="0">
                  <a:pos x="T10" y="T11"/>
                </a:cxn>
                <a:cxn ang="0">
                  <a:pos x="T12" y="T13"/>
                </a:cxn>
              </a:cxnLst>
              <a:rect l="0" t="0" r="r" b="b"/>
              <a:pathLst>
                <a:path w="69" h="23">
                  <a:moveTo>
                    <a:pt x="69" y="12"/>
                  </a:moveTo>
                  <a:cubicBezTo>
                    <a:pt x="69" y="5"/>
                    <a:pt x="64" y="0"/>
                    <a:pt x="58" y="0"/>
                  </a:cubicBezTo>
                  <a:cubicBezTo>
                    <a:pt x="12" y="0"/>
                    <a:pt x="12" y="0"/>
                    <a:pt x="12" y="0"/>
                  </a:cubicBezTo>
                  <a:cubicBezTo>
                    <a:pt x="5" y="0"/>
                    <a:pt x="0" y="5"/>
                    <a:pt x="0" y="12"/>
                  </a:cubicBezTo>
                  <a:cubicBezTo>
                    <a:pt x="0" y="18"/>
                    <a:pt x="5" y="23"/>
                    <a:pt x="12" y="23"/>
                  </a:cubicBezTo>
                  <a:cubicBezTo>
                    <a:pt x="58" y="23"/>
                    <a:pt x="58" y="23"/>
                    <a:pt x="58" y="23"/>
                  </a:cubicBezTo>
                  <a:cubicBezTo>
                    <a:pt x="64" y="23"/>
                    <a:pt x="69" y="18"/>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1" name="Freeform 26">
              <a:extLst>
                <a:ext uri="{FF2B5EF4-FFF2-40B4-BE49-F238E27FC236}">
                  <a16:creationId xmlns:a16="http://schemas.microsoft.com/office/drawing/2014/main" id="{CE5453FF-8A54-4D61-A1D8-A6BE2172896B}"/>
                </a:ext>
              </a:extLst>
            </p:cNvPr>
            <p:cNvSpPr>
              <a:spLocks/>
            </p:cNvSpPr>
            <p:nvPr/>
          </p:nvSpPr>
          <p:spPr bwMode="auto">
            <a:xfrm>
              <a:off x="3427413" y="3843338"/>
              <a:ext cx="642937" cy="152400"/>
            </a:xfrm>
            <a:custGeom>
              <a:avLst/>
              <a:gdLst>
                <a:gd name="T0" fmla="*/ 23 w 222"/>
                <a:gd name="T1" fmla="*/ 25 h 53"/>
                <a:gd name="T2" fmla="*/ 25 w 222"/>
                <a:gd name="T3" fmla="*/ 24 h 53"/>
                <a:gd name="T4" fmla="*/ 197 w 222"/>
                <a:gd name="T5" fmla="*/ 24 h 53"/>
                <a:gd name="T6" fmla="*/ 199 w 222"/>
                <a:gd name="T7" fmla="*/ 25 h 53"/>
                <a:gd name="T8" fmla="*/ 199 w 222"/>
                <a:gd name="T9" fmla="*/ 53 h 53"/>
                <a:gd name="T10" fmla="*/ 222 w 222"/>
                <a:gd name="T11" fmla="*/ 24 h 53"/>
                <a:gd name="T12" fmla="*/ 197 w 222"/>
                <a:gd name="T13" fmla="*/ 0 h 53"/>
                <a:gd name="T14" fmla="*/ 25 w 222"/>
                <a:gd name="T15" fmla="*/ 0 h 53"/>
                <a:gd name="T16" fmla="*/ 0 w 222"/>
                <a:gd name="T17" fmla="*/ 25 h 53"/>
                <a:gd name="T18" fmla="*/ 0 w 222"/>
                <a:gd name="T19" fmla="*/ 35 h 53"/>
                <a:gd name="T20" fmla="*/ 23 w 222"/>
                <a:gd name="T21" fmla="*/ 35 h 53"/>
                <a:gd name="T22" fmla="*/ 23 w 222"/>
                <a:gd name="T23" fmla="*/ 2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53">
                  <a:moveTo>
                    <a:pt x="23" y="25"/>
                  </a:moveTo>
                  <a:cubicBezTo>
                    <a:pt x="23" y="24"/>
                    <a:pt x="24" y="24"/>
                    <a:pt x="25" y="24"/>
                  </a:cubicBezTo>
                  <a:cubicBezTo>
                    <a:pt x="197" y="24"/>
                    <a:pt x="197" y="24"/>
                    <a:pt x="197" y="24"/>
                  </a:cubicBezTo>
                  <a:cubicBezTo>
                    <a:pt x="198" y="24"/>
                    <a:pt x="199" y="24"/>
                    <a:pt x="199" y="25"/>
                  </a:cubicBezTo>
                  <a:cubicBezTo>
                    <a:pt x="199" y="53"/>
                    <a:pt x="199" y="53"/>
                    <a:pt x="199" y="53"/>
                  </a:cubicBezTo>
                  <a:cubicBezTo>
                    <a:pt x="222" y="24"/>
                    <a:pt x="222" y="24"/>
                    <a:pt x="222" y="24"/>
                  </a:cubicBezTo>
                  <a:cubicBezTo>
                    <a:pt x="222" y="11"/>
                    <a:pt x="211" y="0"/>
                    <a:pt x="197" y="0"/>
                  </a:cubicBezTo>
                  <a:cubicBezTo>
                    <a:pt x="25" y="0"/>
                    <a:pt x="25" y="0"/>
                    <a:pt x="25" y="0"/>
                  </a:cubicBezTo>
                  <a:cubicBezTo>
                    <a:pt x="11" y="0"/>
                    <a:pt x="0" y="12"/>
                    <a:pt x="0" y="25"/>
                  </a:cubicBezTo>
                  <a:cubicBezTo>
                    <a:pt x="0" y="35"/>
                    <a:pt x="0" y="35"/>
                    <a:pt x="0" y="35"/>
                  </a:cubicBezTo>
                  <a:cubicBezTo>
                    <a:pt x="23" y="35"/>
                    <a:pt x="23" y="35"/>
                    <a:pt x="23" y="35"/>
                  </a:cubicBezTo>
                  <a:lnTo>
                    <a:pt x="23"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2" name="Freeform 27">
              <a:extLst>
                <a:ext uri="{FF2B5EF4-FFF2-40B4-BE49-F238E27FC236}">
                  <a16:creationId xmlns:a16="http://schemas.microsoft.com/office/drawing/2014/main" id="{2F42B42E-C86B-446F-B69F-14D736B0D1FD}"/>
                </a:ext>
              </a:extLst>
            </p:cNvPr>
            <p:cNvSpPr>
              <a:spLocks/>
            </p:cNvSpPr>
            <p:nvPr/>
          </p:nvSpPr>
          <p:spPr bwMode="auto">
            <a:xfrm>
              <a:off x="3427413" y="4370388"/>
              <a:ext cx="642937" cy="209550"/>
            </a:xfrm>
            <a:custGeom>
              <a:avLst/>
              <a:gdLst>
                <a:gd name="T0" fmla="*/ 199 w 222"/>
                <a:gd name="T1" fmla="*/ 47 h 72"/>
                <a:gd name="T2" fmla="*/ 197 w 222"/>
                <a:gd name="T3" fmla="*/ 49 h 72"/>
                <a:gd name="T4" fmla="*/ 25 w 222"/>
                <a:gd name="T5" fmla="*/ 49 h 72"/>
                <a:gd name="T6" fmla="*/ 23 w 222"/>
                <a:gd name="T7" fmla="*/ 47 h 72"/>
                <a:gd name="T8" fmla="*/ 23 w 222"/>
                <a:gd name="T9" fmla="*/ 8 h 72"/>
                <a:gd name="T10" fmla="*/ 0 w 222"/>
                <a:gd name="T11" fmla="*/ 8 h 72"/>
                <a:gd name="T12" fmla="*/ 0 w 222"/>
                <a:gd name="T13" fmla="*/ 47 h 72"/>
                <a:gd name="T14" fmla="*/ 25 w 222"/>
                <a:gd name="T15" fmla="*/ 72 h 72"/>
                <a:gd name="T16" fmla="*/ 197 w 222"/>
                <a:gd name="T17" fmla="*/ 72 h 72"/>
                <a:gd name="T18" fmla="*/ 222 w 222"/>
                <a:gd name="T19" fmla="*/ 47 h 72"/>
                <a:gd name="T20" fmla="*/ 222 w 222"/>
                <a:gd name="T21" fmla="*/ 0 h 72"/>
                <a:gd name="T22" fmla="*/ 199 w 222"/>
                <a:gd name="T23" fmla="*/ 9 h 72"/>
                <a:gd name="T24" fmla="*/ 199 w 222"/>
                <a:gd name="T25" fmla="*/ 4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72">
                  <a:moveTo>
                    <a:pt x="199" y="47"/>
                  </a:moveTo>
                  <a:cubicBezTo>
                    <a:pt x="199" y="48"/>
                    <a:pt x="198" y="49"/>
                    <a:pt x="197" y="49"/>
                  </a:cubicBezTo>
                  <a:cubicBezTo>
                    <a:pt x="25" y="49"/>
                    <a:pt x="25" y="49"/>
                    <a:pt x="25" y="49"/>
                  </a:cubicBezTo>
                  <a:cubicBezTo>
                    <a:pt x="24" y="49"/>
                    <a:pt x="23" y="48"/>
                    <a:pt x="23" y="47"/>
                  </a:cubicBezTo>
                  <a:cubicBezTo>
                    <a:pt x="23" y="8"/>
                    <a:pt x="23" y="8"/>
                    <a:pt x="23" y="8"/>
                  </a:cubicBezTo>
                  <a:cubicBezTo>
                    <a:pt x="0" y="8"/>
                    <a:pt x="0" y="8"/>
                    <a:pt x="0" y="8"/>
                  </a:cubicBezTo>
                  <a:cubicBezTo>
                    <a:pt x="0" y="47"/>
                    <a:pt x="0" y="47"/>
                    <a:pt x="0" y="47"/>
                  </a:cubicBezTo>
                  <a:cubicBezTo>
                    <a:pt x="0" y="61"/>
                    <a:pt x="11" y="72"/>
                    <a:pt x="25" y="72"/>
                  </a:cubicBezTo>
                  <a:cubicBezTo>
                    <a:pt x="197" y="72"/>
                    <a:pt x="197" y="72"/>
                    <a:pt x="197" y="72"/>
                  </a:cubicBezTo>
                  <a:cubicBezTo>
                    <a:pt x="211" y="72"/>
                    <a:pt x="222" y="61"/>
                    <a:pt x="222" y="47"/>
                  </a:cubicBezTo>
                  <a:cubicBezTo>
                    <a:pt x="222" y="0"/>
                    <a:pt x="222" y="0"/>
                    <a:pt x="222" y="0"/>
                  </a:cubicBezTo>
                  <a:cubicBezTo>
                    <a:pt x="199" y="9"/>
                    <a:pt x="199" y="9"/>
                    <a:pt x="199" y="9"/>
                  </a:cubicBezTo>
                  <a:lnTo>
                    <a:pt x="199"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3" name="Freeform 28">
              <a:extLst>
                <a:ext uri="{FF2B5EF4-FFF2-40B4-BE49-F238E27FC236}">
                  <a16:creationId xmlns:a16="http://schemas.microsoft.com/office/drawing/2014/main" id="{CE12C849-ADFF-45C9-A46D-65B6BF704686}"/>
                </a:ext>
              </a:extLst>
            </p:cNvPr>
            <p:cNvSpPr>
              <a:spLocks/>
            </p:cNvSpPr>
            <p:nvPr/>
          </p:nvSpPr>
          <p:spPr bwMode="auto">
            <a:xfrm>
              <a:off x="3971925" y="3927476"/>
              <a:ext cx="304800" cy="306388"/>
            </a:xfrm>
            <a:custGeom>
              <a:avLst/>
              <a:gdLst>
                <a:gd name="T0" fmla="*/ 101 w 105"/>
                <a:gd name="T1" fmla="*/ 38 h 106"/>
                <a:gd name="T2" fmla="*/ 67 w 105"/>
                <a:gd name="T3" fmla="*/ 4 h 106"/>
                <a:gd name="T4" fmla="*/ 50 w 105"/>
                <a:gd name="T5" fmla="*/ 9 h 106"/>
                <a:gd name="T6" fmla="*/ 0 w 105"/>
                <a:gd name="T7" fmla="*/ 70 h 106"/>
                <a:gd name="T8" fmla="*/ 35 w 105"/>
                <a:gd name="T9" fmla="*/ 106 h 106"/>
                <a:gd name="T10" fmla="*/ 97 w 105"/>
                <a:gd name="T11" fmla="*/ 55 h 106"/>
                <a:gd name="T12" fmla="*/ 101 w 105"/>
                <a:gd name="T13" fmla="*/ 38 h 106"/>
              </a:gdLst>
              <a:ahLst/>
              <a:cxnLst>
                <a:cxn ang="0">
                  <a:pos x="T0" y="T1"/>
                </a:cxn>
                <a:cxn ang="0">
                  <a:pos x="T2" y="T3"/>
                </a:cxn>
                <a:cxn ang="0">
                  <a:pos x="T4" y="T5"/>
                </a:cxn>
                <a:cxn ang="0">
                  <a:pos x="T6" y="T7"/>
                </a:cxn>
                <a:cxn ang="0">
                  <a:pos x="T8" y="T9"/>
                </a:cxn>
                <a:cxn ang="0">
                  <a:pos x="T10" y="T11"/>
                </a:cxn>
                <a:cxn ang="0">
                  <a:pos x="T12" y="T13"/>
                </a:cxn>
              </a:cxnLst>
              <a:rect l="0" t="0" r="r" b="b"/>
              <a:pathLst>
                <a:path w="105" h="106">
                  <a:moveTo>
                    <a:pt x="101" y="38"/>
                  </a:moveTo>
                  <a:cubicBezTo>
                    <a:pt x="67" y="4"/>
                    <a:pt x="67" y="4"/>
                    <a:pt x="67" y="4"/>
                  </a:cubicBezTo>
                  <a:cubicBezTo>
                    <a:pt x="63" y="0"/>
                    <a:pt x="55" y="2"/>
                    <a:pt x="50" y="9"/>
                  </a:cubicBezTo>
                  <a:cubicBezTo>
                    <a:pt x="0" y="70"/>
                    <a:pt x="0" y="70"/>
                    <a:pt x="0" y="70"/>
                  </a:cubicBezTo>
                  <a:cubicBezTo>
                    <a:pt x="35" y="106"/>
                    <a:pt x="35" y="106"/>
                    <a:pt x="35" y="106"/>
                  </a:cubicBezTo>
                  <a:cubicBezTo>
                    <a:pt x="97" y="55"/>
                    <a:pt x="97" y="55"/>
                    <a:pt x="97" y="55"/>
                  </a:cubicBezTo>
                  <a:cubicBezTo>
                    <a:pt x="103" y="50"/>
                    <a:pt x="105" y="42"/>
                    <a:pt x="101"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4" name="Freeform 29">
              <a:extLst>
                <a:ext uri="{FF2B5EF4-FFF2-40B4-BE49-F238E27FC236}">
                  <a16:creationId xmlns:a16="http://schemas.microsoft.com/office/drawing/2014/main" id="{46F7B8F9-DCBF-4C05-B970-5DDFA0007E03}"/>
                </a:ext>
              </a:extLst>
            </p:cNvPr>
            <p:cNvSpPr>
              <a:spLocks/>
            </p:cNvSpPr>
            <p:nvPr/>
          </p:nvSpPr>
          <p:spPr bwMode="auto">
            <a:xfrm>
              <a:off x="3783013" y="4144963"/>
              <a:ext cx="276225" cy="274638"/>
            </a:xfrm>
            <a:custGeom>
              <a:avLst/>
              <a:gdLst>
                <a:gd name="T0" fmla="*/ 54 w 95"/>
                <a:gd name="T1" fmla="*/ 45 h 95"/>
                <a:gd name="T2" fmla="*/ 4 w 95"/>
                <a:gd name="T3" fmla="*/ 92 h 95"/>
                <a:gd name="T4" fmla="*/ 16 w 95"/>
                <a:gd name="T5" fmla="*/ 92 h 95"/>
                <a:gd name="T6" fmla="*/ 19 w 95"/>
                <a:gd name="T7" fmla="*/ 87 h 95"/>
                <a:gd name="T8" fmla="*/ 80 w 95"/>
                <a:gd name="T9" fmla="*/ 63 h 95"/>
                <a:gd name="T10" fmla="*/ 83 w 95"/>
                <a:gd name="T11" fmla="*/ 40 h 95"/>
                <a:gd name="T12" fmla="*/ 91 w 95"/>
                <a:gd name="T13" fmla="*/ 38 h 95"/>
                <a:gd name="T14" fmla="*/ 95 w 95"/>
                <a:gd name="T15" fmla="*/ 35 h 95"/>
                <a:gd name="T16" fmla="*/ 61 w 95"/>
                <a:gd name="T17" fmla="*/ 0 h 95"/>
                <a:gd name="T18" fmla="*/ 57 w 95"/>
                <a:gd name="T19" fmla="*/ 4 h 95"/>
                <a:gd name="T20" fmla="*/ 56 w 95"/>
                <a:gd name="T21" fmla="*/ 12 h 95"/>
                <a:gd name="T22" fmla="*/ 33 w 95"/>
                <a:gd name="T23" fmla="*/ 16 h 95"/>
                <a:gd name="T24" fmla="*/ 8 w 95"/>
                <a:gd name="T25" fmla="*/ 77 h 95"/>
                <a:gd name="T26" fmla="*/ 4 w 95"/>
                <a:gd name="T27" fmla="*/ 79 h 95"/>
                <a:gd name="T28" fmla="*/ 3 w 95"/>
                <a:gd name="T29" fmla="*/ 92 h 95"/>
                <a:gd name="T30" fmla="*/ 51 w 95"/>
                <a:gd name="T31" fmla="*/ 42 h 95"/>
                <a:gd name="T32" fmla="*/ 52 w 95"/>
                <a:gd name="T33" fmla="*/ 34 h 95"/>
                <a:gd name="T34" fmla="*/ 61 w 95"/>
                <a:gd name="T35" fmla="*/ 34 h 95"/>
                <a:gd name="T36" fmla="*/ 61 w 95"/>
                <a:gd name="T37" fmla="*/ 44 h 95"/>
                <a:gd name="T38" fmla="*/ 54 w 95"/>
                <a:gd name="T39"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5" h="95">
                  <a:moveTo>
                    <a:pt x="54" y="45"/>
                  </a:moveTo>
                  <a:cubicBezTo>
                    <a:pt x="4" y="92"/>
                    <a:pt x="4" y="92"/>
                    <a:pt x="4" y="92"/>
                  </a:cubicBezTo>
                  <a:cubicBezTo>
                    <a:pt x="7" y="95"/>
                    <a:pt x="13" y="95"/>
                    <a:pt x="16" y="92"/>
                  </a:cubicBezTo>
                  <a:cubicBezTo>
                    <a:pt x="18" y="91"/>
                    <a:pt x="18" y="89"/>
                    <a:pt x="19" y="87"/>
                  </a:cubicBezTo>
                  <a:cubicBezTo>
                    <a:pt x="80" y="63"/>
                    <a:pt x="80" y="63"/>
                    <a:pt x="80" y="63"/>
                  </a:cubicBezTo>
                  <a:cubicBezTo>
                    <a:pt x="83" y="40"/>
                    <a:pt x="83" y="40"/>
                    <a:pt x="83" y="40"/>
                  </a:cubicBezTo>
                  <a:cubicBezTo>
                    <a:pt x="86" y="41"/>
                    <a:pt x="89" y="40"/>
                    <a:pt x="91" y="38"/>
                  </a:cubicBezTo>
                  <a:cubicBezTo>
                    <a:pt x="95" y="35"/>
                    <a:pt x="95" y="35"/>
                    <a:pt x="95" y="35"/>
                  </a:cubicBezTo>
                  <a:cubicBezTo>
                    <a:pt x="61" y="0"/>
                    <a:pt x="61" y="0"/>
                    <a:pt x="61" y="0"/>
                  </a:cubicBezTo>
                  <a:cubicBezTo>
                    <a:pt x="57" y="4"/>
                    <a:pt x="57" y="4"/>
                    <a:pt x="57" y="4"/>
                  </a:cubicBezTo>
                  <a:cubicBezTo>
                    <a:pt x="55" y="7"/>
                    <a:pt x="55" y="9"/>
                    <a:pt x="56" y="12"/>
                  </a:cubicBezTo>
                  <a:cubicBezTo>
                    <a:pt x="33" y="16"/>
                    <a:pt x="33" y="16"/>
                    <a:pt x="33" y="16"/>
                  </a:cubicBezTo>
                  <a:cubicBezTo>
                    <a:pt x="8" y="77"/>
                    <a:pt x="8" y="77"/>
                    <a:pt x="8" y="77"/>
                  </a:cubicBezTo>
                  <a:cubicBezTo>
                    <a:pt x="7" y="77"/>
                    <a:pt x="5" y="78"/>
                    <a:pt x="4" y="79"/>
                  </a:cubicBezTo>
                  <a:cubicBezTo>
                    <a:pt x="0" y="83"/>
                    <a:pt x="0" y="88"/>
                    <a:pt x="3" y="92"/>
                  </a:cubicBezTo>
                  <a:cubicBezTo>
                    <a:pt x="51" y="42"/>
                    <a:pt x="51" y="42"/>
                    <a:pt x="51" y="42"/>
                  </a:cubicBezTo>
                  <a:cubicBezTo>
                    <a:pt x="50" y="39"/>
                    <a:pt x="50" y="36"/>
                    <a:pt x="52" y="34"/>
                  </a:cubicBezTo>
                  <a:cubicBezTo>
                    <a:pt x="55" y="32"/>
                    <a:pt x="59" y="32"/>
                    <a:pt x="61" y="34"/>
                  </a:cubicBezTo>
                  <a:cubicBezTo>
                    <a:pt x="64" y="37"/>
                    <a:pt x="64" y="41"/>
                    <a:pt x="61" y="44"/>
                  </a:cubicBezTo>
                  <a:cubicBezTo>
                    <a:pt x="59" y="46"/>
                    <a:pt x="56" y="46"/>
                    <a:pt x="5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5" name="Rectangle 30">
              <a:extLst>
                <a:ext uri="{FF2B5EF4-FFF2-40B4-BE49-F238E27FC236}">
                  <a16:creationId xmlns:a16="http://schemas.microsoft.com/office/drawing/2014/main" id="{F4005E7E-E2F4-4299-A6C4-B53A044F5EE5}"/>
                </a:ext>
              </a:extLst>
            </p:cNvPr>
            <p:cNvSpPr>
              <a:spLocks noChangeArrowheads="1"/>
            </p:cNvSpPr>
            <p:nvPr/>
          </p:nvSpPr>
          <p:spPr bwMode="auto">
            <a:xfrm>
              <a:off x="3632200" y="3990976"/>
              <a:ext cx="234950" cy="920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6" name="Rectangle 31">
              <a:extLst>
                <a:ext uri="{FF2B5EF4-FFF2-40B4-BE49-F238E27FC236}">
                  <a16:creationId xmlns:a16="http://schemas.microsoft.com/office/drawing/2014/main" id="{8A833114-8769-4C74-9C74-35490ED35B16}"/>
                </a:ext>
              </a:extLst>
            </p:cNvPr>
            <p:cNvSpPr>
              <a:spLocks noChangeArrowheads="1"/>
            </p:cNvSpPr>
            <p:nvPr/>
          </p:nvSpPr>
          <p:spPr bwMode="auto">
            <a:xfrm>
              <a:off x="3632200" y="4164013"/>
              <a:ext cx="142875"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27" name="Rectangle 32">
              <a:extLst>
                <a:ext uri="{FF2B5EF4-FFF2-40B4-BE49-F238E27FC236}">
                  <a16:creationId xmlns:a16="http://schemas.microsoft.com/office/drawing/2014/main" id="{6441D3E5-6E50-430F-9D27-3CAA358676FC}"/>
                </a:ext>
              </a:extLst>
            </p:cNvPr>
            <p:cNvSpPr>
              <a:spLocks noChangeArrowheads="1"/>
            </p:cNvSpPr>
            <p:nvPr/>
          </p:nvSpPr>
          <p:spPr bwMode="auto">
            <a:xfrm>
              <a:off x="3632200" y="4335463"/>
              <a:ext cx="93662" cy="936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grpSp>
        <p:nvGrpSpPr>
          <p:cNvPr id="100" name="Group 99">
            <a:extLst>
              <a:ext uri="{FF2B5EF4-FFF2-40B4-BE49-F238E27FC236}">
                <a16:creationId xmlns:a16="http://schemas.microsoft.com/office/drawing/2014/main" id="{8B155DDE-7D1D-4DC3-9B6A-B782608F2E7D}"/>
              </a:ext>
            </a:extLst>
          </p:cNvPr>
          <p:cNvGrpSpPr/>
          <p:nvPr/>
        </p:nvGrpSpPr>
        <p:grpSpPr>
          <a:xfrm>
            <a:off x="5707140" y="4992091"/>
            <a:ext cx="585032" cy="586204"/>
            <a:chOff x="5040313" y="723900"/>
            <a:chExt cx="793750" cy="795338"/>
          </a:xfrm>
          <a:solidFill>
            <a:schemeClr val="tx2"/>
          </a:solidFill>
        </p:grpSpPr>
        <p:sp>
          <p:nvSpPr>
            <p:cNvPr id="114" name="Freeform 9">
              <a:extLst>
                <a:ext uri="{FF2B5EF4-FFF2-40B4-BE49-F238E27FC236}">
                  <a16:creationId xmlns:a16="http://schemas.microsoft.com/office/drawing/2014/main" id="{DD0BE41D-8983-4C9B-B225-87E49BF46198}"/>
                </a:ext>
              </a:extLst>
            </p:cNvPr>
            <p:cNvSpPr>
              <a:spLocks noEditPoints="1"/>
            </p:cNvSpPr>
            <p:nvPr/>
          </p:nvSpPr>
          <p:spPr bwMode="auto">
            <a:xfrm>
              <a:off x="5040313" y="723900"/>
              <a:ext cx="793750" cy="795338"/>
            </a:xfrm>
            <a:custGeom>
              <a:avLst/>
              <a:gdLst>
                <a:gd name="T0" fmla="*/ 236 w 262"/>
                <a:gd name="T1" fmla="*/ 0 h 262"/>
                <a:gd name="T2" fmla="*/ 26 w 262"/>
                <a:gd name="T3" fmla="*/ 0 h 262"/>
                <a:gd name="T4" fmla="*/ 0 w 262"/>
                <a:gd name="T5" fmla="*/ 26 h 262"/>
                <a:gd name="T6" fmla="*/ 0 w 262"/>
                <a:gd name="T7" fmla="*/ 236 h 262"/>
                <a:gd name="T8" fmla="*/ 26 w 262"/>
                <a:gd name="T9" fmla="*/ 262 h 262"/>
                <a:gd name="T10" fmla="*/ 236 w 262"/>
                <a:gd name="T11" fmla="*/ 262 h 262"/>
                <a:gd name="T12" fmla="*/ 262 w 262"/>
                <a:gd name="T13" fmla="*/ 236 h 262"/>
                <a:gd name="T14" fmla="*/ 262 w 262"/>
                <a:gd name="T15" fmla="*/ 26 h 262"/>
                <a:gd name="T16" fmla="*/ 236 w 262"/>
                <a:gd name="T17" fmla="*/ 0 h 262"/>
                <a:gd name="T18" fmla="*/ 218 w 262"/>
                <a:gd name="T19" fmla="*/ 16 h 262"/>
                <a:gd name="T20" fmla="*/ 232 w 262"/>
                <a:gd name="T21" fmla="*/ 30 h 262"/>
                <a:gd name="T22" fmla="*/ 218 w 262"/>
                <a:gd name="T23" fmla="*/ 44 h 262"/>
                <a:gd name="T24" fmla="*/ 204 w 262"/>
                <a:gd name="T25" fmla="*/ 30 h 262"/>
                <a:gd name="T26" fmla="*/ 218 w 262"/>
                <a:gd name="T27" fmla="*/ 16 h 262"/>
                <a:gd name="T28" fmla="*/ 170 w 262"/>
                <a:gd name="T29" fmla="*/ 16 h 262"/>
                <a:gd name="T30" fmla="*/ 184 w 262"/>
                <a:gd name="T31" fmla="*/ 30 h 262"/>
                <a:gd name="T32" fmla="*/ 170 w 262"/>
                <a:gd name="T33" fmla="*/ 44 h 262"/>
                <a:gd name="T34" fmla="*/ 156 w 262"/>
                <a:gd name="T35" fmla="*/ 30 h 262"/>
                <a:gd name="T36" fmla="*/ 170 w 262"/>
                <a:gd name="T37" fmla="*/ 16 h 262"/>
                <a:gd name="T38" fmla="*/ 42 w 262"/>
                <a:gd name="T39" fmla="*/ 195 h 262"/>
                <a:gd name="T40" fmla="*/ 68 w 262"/>
                <a:gd name="T41" fmla="*/ 169 h 262"/>
                <a:gd name="T42" fmla="*/ 93 w 262"/>
                <a:gd name="T43" fmla="*/ 195 h 262"/>
                <a:gd name="T44" fmla="*/ 68 w 262"/>
                <a:gd name="T45" fmla="*/ 220 h 262"/>
                <a:gd name="T46" fmla="*/ 42 w 262"/>
                <a:gd name="T47" fmla="*/ 195 h 262"/>
                <a:gd name="T48" fmla="*/ 232 w 262"/>
                <a:gd name="T49" fmla="*/ 227 h 262"/>
                <a:gd name="T50" fmla="*/ 227 w 262"/>
                <a:gd name="T51" fmla="*/ 233 h 262"/>
                <a:gd name="T52" fmla="*/ 123 w 262"/>
                <a:gd name="T53" fmla="*/ 233 h 262"/>
                <a:gd name="T54" fmla="*/ 116 w 262"/>
                <a:gd name="T55" fmla="*/ 221 h 262"/>
                <a:gd name="T56" fmla="*/ 120 w 262"/>
                <a:gd name="T57" fmla="*/ 211 h 262"/>
                <a:gd name="T58" fmla="*/ 132 w 262"/>
                <a:gd name="T59" fmla="*/ 209 h 262"/>
                <a:gd name="T60" fmla="*/ 134 w 262"/>
                <a:gd name="T61" fmla="*/ 206 h 262"/>
                <a:gd name="T62" fmla="*/ 134 w 262"/>
                <a:gd name="T63" fmla="*/ 184 h 262"/>
                <a:gd name="T64" fmla="*/ 132 w 262"/>
                <a:gd name="T65" fmla="*/ 182 h 262"/>
                <a:gd name="T66" fmla="*/ 120 w 262"/>
                <a:gd name="T67" fmla="*/ 180 h 262"/>
                <a:gd name="T68" fmla="*/ 116 w 262"/>
                <a:gd name="T69" fmla="*/ 169 h 262"/>
                <a:gd name="T70" fmla="*/ 123 w 262"/>
                <a:gd name="T71" fmla="*/ 159 h 262"/>
                <a:gd name="T72" fmla="*/ 122 w 262"/>
                <a:gd name="T73" fmla="*/ 156 h 262"/>
                <a:gd name="T74" fmla="*/ 107 w 262"/>
                <a:gd name="T75" fmla="*/ 140 h 262"/>
                <a:gd name="T76" fmla="*/ 104 w 262"/>
                <a:gd name="T77" fmla="*/ 140 h 262"/>
                <a:gd name="T78" fmla="*/ 93 w 262"/>
                <a:gd name="T79" fmla="*/ 147 h 262"/>
                <a:gd name="T80" fmla="*/ 83 w 262"/>
                <a:gd name="T81" fmla="*/ 142 h 262"/>
                <a:gd name="T82" fmla="*/ 80 w 262"/>
                <a:gd name="T83" fmla="*/ 130 h 262"/>
                <a:gd name="T84" fmla="*/ 78 w 262"/>
                <a:gd name="T85" fmla="*/ 128 h 262"/>
                <a:gd name="T86" fmla="*/ 56 w 262"/>
                <a:gd name="T87" fmla="*/ 128 h 262"/>
                <a:gd name="T88" fmla="*/ 54 w 262"/>
                <a:gd name="T89" fmla="*/ 130 h 262"/>
                <a:gd name="T90" fmla="*/ 51 w 262"/>
                <a:gd name="T91" fmla="*/ 142 h 262"/>
                <a:gd name="T92" fmla="*/ 41 w 262"/>
                <a:gd name="T93" fmla="*/ 147 h 262"/>
                <a:gd name="T94" fmla="*/ 30 w 262"/>
                <a:gd name="T95" fmla="*/ 139 h 262"/>
                <a:gd name="T96" fmla="*/ 30 w 262"/>
                <a:gd name="T97" fmla="*/ 65 h 262"/>
                <a:gd name="T98" fmla="*/ 35 w 262"/>
                <a:gd name="T99" fmla="*/ 59 h 262"/>
                <a:gd name="T100" fmla="*/ 227 w 262"/>
                <a:gd name="T101" fmla="*/ 59 h 262"/>
                <a:gd name="T102" fmla="*/ 232 w 262"/>
                <a:gd name="T103" fmla="*/ 65 h 262"/>
                <a:gd name="T104" fmla="*/ 232 w 262"/>
                <a:gd name="T105" fmla="*/ 22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2" h="262">
                  <a:moveTo>
                    <a:pt x="236" y="0"/>
                  </a:moveTo>
                  <a:cubicBezTo>
                    <a:pt x="26" y="0"/>
                    <a:pt x="26" y="0"/>
                    <a:pt x="26" y="0"/>
                  </a:cubicBezTo>
                  <a:cubicBezTo>
                    <a:pt x="12" y="0"/>
                    <a:pt x="0" y="12"/>
                    <a:pt x="0" y="26"/>
                  </a:cubicBezTo>
                  <a:cubicBezTo>
                    <a:pt x="0" y="236"/>
                    <a:pt x="0" y="236"/>
                    <a:pt x="0" y="236"/>
                  </a:cubicBezTo>
                  <a:cubicBezTo>
                    <a:pt x="0" y="251"/>
                    <a:pt x="12" y="262"/>
                    <a:pt x="26" y="262"/>
                  </a:cubicBezTo>
                  <a:cubicBezTo>
                    <a:pt x="236" y="262"/>
                    <a:pt x="236" y="262"/>
                    <a:pt x="236" y="262"/>
                  </a:cubicBezTo>
                  <a:cubicBezTo>
                    <a:pt x="250" y="262"/>
                    <a:pt x="262" y="251"/>
                    <a:pt x="262" y="236"/>
                  </a:cubicBezTo>
                  <a:cubicBezTo>
                    <a:pt x="262" y="26"/>
                    <a:pt x="262" y="26"/>
                    <a:pt x="262" y="26"/>
                  </a:cubicBezTo>
                  <a:cubicBezTo>
                    <a:pt x="262" y="12"/>
                    <a:pt x="250" y="0"/>
                    <a:pt x="236" y="0"/>
                  </a:cubicBezTo>
                  <a:close/>
                  <a:moveTo>
                    <a:pt x="218" y="16"/>
                  </a:moveTo>
                  <a:cubicBezTo>
                    <a:pt x="226" y="16"/>
                    <a:pt x="232" y="22"/>
                    <a:pt x="232" y="30"/>
                  </a:cubicBezTo>
                  <a:cubicBezTo>
                    <a:pt x="232" y="37"/>
                    <a:pt x="226" y="44"/>
                    <a:pt x="218" y="44"/>
                  </a:cubicBezTo>
                  <a:cubicBezTo>
                    <a:pt x="210" y="44"/>
                    <a:pt x="204" y="37"/>
                    <a:pt x="204" y="30"/>
                  </a:cubicBezTo>
                  <a:cubicBezTo>
                    <a:pt x="204" y="22"/>
                    <a:pt x="210" y="16"/>
                    <a:pt x="218" y="16"/>
                  </a:cubicBezTo>
                  <a:close/>
                  <a:moveTo>
                    <a:pt x="170" y="16"/>
                  </a:moveTo>
                  <a:cubicBezTo>
                    <a:pt x="178" y="16"/>
                    <a:pt x="184" y="22"/>
                    <a:pt x="184" y="30"/>
                  </a:cubicBezTo>
                  <a:cubicBezTo>
                    <a:pt x="184" y="37"/>
                    <a:pt x="178" y="44"/>
                    <a:pt x="170" y="44"/>
                  </a:cubicBezTo>
                  <a:cubicBezTo>
                    <a:pt x="163" y="44"/>
                    <a:pt x="156" y="37"/>
                    <a:pt x="156" y="30"/>
                  </a:cubicBezTo>
                  <a:cubicBezTo>
                    <a:pt x="156" y="22"/>
                    <a:pt x="163" y="16"/>
                    <a:pt x="170" y="16"/>
                  </a:cubicBezTo>
                  <a:close/>
                  <a:moveTo>
                    <a:pt x="42" y="195"/>
                  </a:moveTo>
                  <a:cubicBezTo>
                    <a:pt x="42" y="181"/>
                    <a:pt x="53" y="169"/>
                    <a:pt x="68" y="169"/>
                  </a:cubicBezTo>
                  <a:cubicBezTo>
                    <a:pt x="82" y="169"/>
                    <a:pt x="93" y="181"/>
                    <a:pt x="93" y="195"/>
                  </a:cubicBezTo>
                  <a:cubicBezTo>
                    <a:pt x="93" y="209"/>
                    <a:pt x="82" y="220"/>
                    <a:pt x="68" y="220"/>
                  </a:cubicBezTo>
                  <a:cubicBezTo>
                    <a:pt x="53" y="220"/>
                    <a:pt x="42" y="209"/>
                    <a:pt x="42" y="195"/>
                  </a:cubicBezTo>
                  <a:close/>
                  <a:moveTo>
                    <a:pt x="232" y="227"/>
                  </a:moveTo>
                  <a:cubicBezTo>
                    <a:pt x="232" y="230"/>
                    <a:pt x="230" y="233"/>
                    <a:pt x="227" y="233"/>
                  </a:cubicBezTo>
                  <a:cubicBezTo>
                    <a:pt x="123" y="233"/>
                    <a:pt x="123" y="233"/>
                    <a:pt x="123" y="233"/>
                  </a:cubicBezTo>
                  <a:cubicBezTo>
                    <a:pt x="116" y="221"/>
                    <a:pt x="116" y="221"/>
                    <a:pt x="116" y="221"/>
                  </a:cubicBezTo>
                  <a:cubicBezTo>
                    <a:pt x="117" y="218"/>
                    <a:pt x="119" y="215"/>
                    <a:pt x="120" y="211"/>
                  </a:cubicBezTo>
                  <a:cubicBezTo>
                    <a:pt x="132" y="209"/>
                    <a:pt x="132" y="209"/>
                    <a:pt x="132" y="209"/>
                  </a:cubicBezTo>
                  <a:cubicBezTo>
                    <a:pt x="133" y="208"/>
                    <a:pt x="134" y="207"/>
                    <a:pt x="134" y="206"/>
                  </a:cubicBezTo>
                  <a:cubicBezTo>
                    <a:pt x="134" y="184"/>
                    <a:pt x="134" y="184"/>
                    <a:pt x="134" y="184"/>
                  </a:cubicBezTo>
                  <a:cubicBezTo>
                    <a:pt x="134" y="183"/>
                    <a:pt x="133" y="182"/>
                    <a:pt x="132" y="182"/>
                  </a:cubicBezTo>
                  <a:cubicBezTo>
                    <a:pt x="120" y="180"/>
                    <a:pt x="120" y="180"/>
                    <a:pt x="120" y="180"/>
                  </a:cubicBezTo>
                  <a:cubicBezTo>
                    <a:pt x="119" y="176"/>
                    <a:pt x="117" y="172"/>
                    <a:pt x="116" y="169"/>
                  </a:cubicBezTo>
                  <a:cubicBezTo>
                    <a:pt x="123" y="159"/>
                    <a:pt x="123" y="159"/>
                    <a:pt x="123" y="159"/>
                  </a:cubicBezTo>
                  <a:cubicBezTo>
                    <a:pt x="123" y="158"/>
                    <a:pt x="123" y="156"/>
                    <a:pt x="122" y="156"/>
                  </a:cubicBezTo>
                  <a:cubicBezTo>
                    <a:pt x="107" y="140"/>
                    <a:pt x="107" y="140"/>
                    <a:pt x="107" y="140"/>
                  </a:cubicBezTo>
                  <a:cubicBezTo>
                    <a:pt x="106" y="139"/>
                    <a:pt x="105" y="139"/>
                    <a:pt x="104" y="140"/>
                  </a:cubicBezTo>
                  <a:cubicBezTo>
                    <a:pt x="93" y="147"/>
                    <a:pt x="93" y="147"/>
                    <a:pt x="93" y="147"/>
                  </a:cubicBezTo>
                  <a:cubicBezTo>
                    <a:pt x="90" y="145"/>
                    <a:pt x="86" y="144"/>
                    <a:pt x="83" y="142"/>
                  </a:cubicBezTo>
                  <a:cubicBezTo>
                    <a:pt x="80" y="130"/>
                    <a:pt x="80" y="130"/>
                    <a:pt x="80" y="130"/>
                  </a:cubicBezTo>
                  <a:cubicBezTo>
                    <a:pt x="80" y="129"/>
                    <a:pt x="79" y="128"/>
                    <a:pt x="78" y="128"/>
                  </a:cubicBezTo>
                  <a:cubicBezTo>
                    <a:pt x="56" y="128"/>
                    <a:pt x="56" y="128"/>
                    <a:pt x="56" y="128"/>
                  </a:cubicBezTo>
                  <a:cubicBezTo>
                    <a:pt x="55" y="128"/>
                    <a:pt x="54" y="129"/>
                    <a:pt x="54" y="130"/>
                  </a:cubicBezTo>
                  <a:cubicBezTo>
                    <a:pt x="51" y="142"/>
                    <a:pt x="51" y="142"/>
                    <a:pt x="51" y="142"/>
                  </a:cubicBezTo>
                  <a:cubicBezTo>
                    <a:pt x="48" y="144"/>
                    <a:pt x="44" y="145"/>
                    <a:pt x="41" y="147"/>
                  </a:cubicBezTo>
                  <a:cubicBezTo>
                    <a:pt x="30" y="139"/>
                    <a:pt x="30" y="139"/>
                    <a:pt x="30" y="139"/>
                  </a:cubicBezTo>
                  <a:cubicBezTo>
                    <a:pt x="30" y="65"/>
                    <a:pt x="30" y="65"/>
                    <a:pt x="30" y="65"/>
                  </a:cubicBezTo>
                  <a:cubicBezTo>
                    <a:pt x="30" y="62"/>
                    <a:pt x="32" y="59"/>
                    <a:pt x="35" y="59"/>
                  </a:cubicBezTo>
                  <a:cubicBezTo>
                    <a:pt x="227" y="59"/>
                    <a:pt x="227" y="59"/>
                    <a:pt x="227" y="59"/>
                  </a:cubicBezTo>
                  <a:cubicBezTo>
                    <a:pt x="230" y="59"/>
                    <a:pt x="232" y="62"/>
                    <a:pt x="232" y="65"/>
                  </a:cubicBezTo>
                  <a:lnTo>
                    <a:pt x="232"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5" name="Freeform 10">
              <a:extLst>
                <a:ext uri="{FF2B5EF4-FFF2-40B4-BE49-F238E27FC236}">
                  <a16:creationId xmlns:a16="http://schemas.microsoft.com/office/drawing/2014/main" id="{F05983D1-8ED1-4B48-AADE-67A6D07BC46A}"/>
                </a:ext>
              </a:extLst>
            </p:cNvPr>
            <p:cNvSpPr>
              <a:spLocks noEditPoints="1"/>
            </p:cNvSpPr>
            <p:nvPr/>
          </p:nvSpPr>
          <p:spPr bwMode="auto">
            <a:xfrm>
              <a:off x="5446713" y="1047750"/>
              <a:ext cx="260350" cy="261938"/>
            </a:xfrm>
            <a:custGeom>
              <a:avLst/>
              <a:gdLst>
                <a:gd name="T0" fmla="*/ 78 w 86"/>
                <a:gd name="T1" fmla="*/ 47 h 86"/>
                <a:gd name="T2" fmla="*/ 78 w 86"/>
                <a:gd name="T3" fmla="*/ 40 h 86"/>
                <a:gd name="T4" fmla="*/ 85 w 86"/>
                <a:gd name="T5" fmla="*/ 35 h 86"/>
                <a:gd name="T6" fmla="*/ 85 w 86"/>
                <a:gd name="T7" fmla="*/ 33 h 86"/>
                <a:gd name="T8" fmla="*/ 80 w 86"/>
                <a:gd name="T9" fmla="*/ 20 h 86"/>
                <a:gd name="T10" fmla="*/ 78 w 86"/>
                <a:gd name="T11" fmla="*/ 19 h 86"/>
                <a:gd name="T12" fmla="*/ 70 w 86"/>
                <a:gd name="T13" fmla="*/ 21 h 86"/>
                <a:gd name="T14" fmla="*/ 65 w 86"/>
                <a:gd name="T15" fmla="*/ 16 h 86"/>
                <a:gd name="T16" fmla="*/ 67 w 86"/>
                <a:gd name="T17" fmla="*/ 8 h 86"/>
                <a:gd name="T18" fmla="*/ 66 w 86"/>
                <a:gd name="T19" fmla="*/ 6 h 86"/>
                <a:gd name="T20" fmla="*/ 53 w 86"/>
                <a:gd name="T21" fmla="*/ 1 h 86"/>
                <a:gd name="T22" fmla="*/ 51 w 86"/>
                <a:gd name="T23" fmla="*/ 1 h 86"/>
                <a:gd name="T24" fmla="*/ 46 w 86"/>
                <a:gd name="T25" fmla="*/ 8 h 86"/>
                <a:gd name="T26" fmla="*/ 39 w 86"/>
                <a:gd name="T27" fmla="*/ 8 h 86"/>
                <a:gd name="T28" fmla="*/ 35 w 86"/>
                <a:gd name="T29" fmla="*/ 1 h 86"/>
                <a:gd name="T30" fmla="*/ 33 w 86"/>
                <a:gd name="T31" fmla="*/ 1 h 86"/>
                <a:gd name="T32" fmla="*/ 20 w 86"/>
                <a:gd name="T33" fmla="*/ 6 h 86"/>
                <a:gd name="T34" fmla="*/ 19 w 86"/>
                <a:gd name="T35" fmla="*/ 8 h 86"/>
                <a:gd name="T36" fmla="*/ 20 w 86"/>
                <a:gd name="T37" fmla="*/ 16 h 86"/>
                <a:gd name="T38" fmla="*/ 15 w 86"/>
                <a:gd name="T39" fmla="*/ 21 h 86"/>
                <a:gd name="T40" fmla="*/ 7 w 86"/>
                <a:gd name="T41" fmla="*/ 20 h 86"/>
                <a:gd name="T42" fmla="*/ 5 w 86"/>
                <a:gd name="T43" fmla="*/ 20 h 86"/>
                <a:gd name="T44" fmla="*/ 0 w 86"/>
                <a:gd name="T45" fmla="*/ 34 h 86"/>
                <a:gd name="T46" fmla="*/ 1 w 86"/>
                <a:gd name="T47" fmla="*/ 35 h 86"/>
                <a:gd name="T48" fmla="*/ 7 w 86"/>
                <a:gd name="T49" fmla="*/ 40 h 86"/>
                <a:gd name="T50" fmla="*/ 7 w 86"/>
                <a:gd name="T51" fmla="*/ 47 h 86"/>
                <a:gd name="T52" fmla="*/ 1 w 86"/>
                <a:gd name="T53" fmla="*/ 52 h 86"/>
                <a:gd name="T54" fmla="*/ 0 w 86"/>
                <a:gd name="T55" fmla="*/ 54 h 86"/>
                <a:gd name="T56" fmla="*/ 6 w 86"/>
                <a:gd name="T57" fmla="*/ 67 h 86"/>
                <a:gd name="T58" fmla="*/ 7 w 86"/>
                <a:gd name="T59" fmla="*/ 68 h 86"/>
                <a:gd name="T60" fmla="*/ 15 w 86"/>
                <a:gd name="T61" fmla="*/ 66 h 86"/>
                <a:gd name="T62" fmla="*/ 20 w 86"/>
                <a:gd name="T63" fmla="*/ 71 h 86"/>
                <a:gd name="T64" fmla="*/ 19 w 86"/>
                <a:gd name="T65" fmla="*/ 79 h 86"/>
                <a:gd name="T66" fmla="*/ 20 w 86"/>
                <a:gd name="T67" fmla="*/ 81 h 86"/>
                <a:gd name="T68" fmla="*/ 33 w 86"/>
                <a:gd name="T69" fmla="*/ 86 h 86"/>
                <a:gd name="T70" fmla="*/ 35 w 86"/>
                <a:gd name="T71" fmla="*/ 85 h 86"/>
                <a:gd name="T72" fmla="*/ 39 w 86"/>
                <a:gd name="T73" fmla="*/ 79 h 86"/>
                <a:gd name="T74" fmla="*/ 47 w 86"/>
                <a:gd name="T75" fmla="*/ 79 h 86"/>
                <a:gd name="T76" fmla="*/ 51 w 86"/>
                <a:gd name="T77" fmla="*/ 85 h 86"/>
                <a:gd name="T78" fmla="*/ 53 w 86"/>
                <a:gd name="T79" fmla="*/ 86 h 86"/>
                <a:gd name="T80" fmla="*/ 66 w 86"/>
                <a:gd name="T81" fmla="*/ 81 h 86"/>
                <a:gd name="T82" fmla="*/ 67 w 86"/>
                <a:gd name="T83" fmla="*/ 79 h 86"/>
                <a:gd name="T84" fmla="*/ 65 w 86"/>
                <a:gd name="T85" fmla="*/ 71 h 86"/>
                <a:gd name="T86" fmla="*/ 70 w 86"/>
                <a:gd name="T87" fmla="*/ 66 h 86"/>
                <a:gd name="T88" fmla="*/ 78 w 86"/>
                <a:gd name="T89" fmla="*/ 67 h 86"/>
                <a:gd name="T90" fmla="*/ 80 w 86"/>
                <a:gd name="T91" fmla="*/ 66 h 86"/>
                <a:gd name="T92" fmla="*/ 85 w 86"/>
                <a:gd name="T93" fmla="*/ 53 h 86"/>
                <a:gd name="T94" fmla="*/ 85 w 86"/>
                <a:gd name="T95" fmla="*/ 51 h 86"/>
                <a:gd name="T96" fmla="*/ 78 w 86"/>
                <a:gd name="T97" fmla="*/ 47 h 86"/>
                <a:gd name="T98" fmla="*/ 43 w 86"/>
                <a:gd name="T99" fmla="*/ 65 h 86"/>
                <a:gd name="T100" fmla="*/ 21 w 86"/>
                <a:gd name="T101" fmla="*/ 43 h 86"/>
                <a:gd name="T102" fmla="*/ 43 w 86"/>
                <a:gd name="T103" fmla="*/ 21 h 86"/>
                <a:gd name="T104" fmla="*/ 65 w 86"/>
                <a:gd name="T105" fmla="*/ 43 h 86"/>
                <a:gd name="T106" fmla="*/ 43 w 86"/>
                <a:gd name="T107" fmla="*/ 6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86">
                  <a:moveTo>
                    <a:pt x="78" y="47"/>
                  </a:moveTo>
                  <a:cubicBezTo>
                    <a:pt x="78" y="45"/>
                    <a:pt x="78" y="42"/>
                    <a:pt x="78" y="40"/>
                  </a:cubicBezTo>
                  <a:cubicBezTo>
                    <a:pt x="85" y="35"/>
                    <a:pt x="85" y="35"/>
                    <a:pt x="85" y="35"/>
                  </a:cubicBezTo>
                  <a:cubicBezTo>
                    <a:pt x="85" y="35"/>
                    <a:pt x="86" y="34"/>
                    <a:pt x="85" y="33"/>
                  </a:cubicBezTo>
                  <a:cubicBezTo>
                    <a:pt x="80" y="20"/>
                    <a:pt x="80" y="20"/>
                    <a:pt x="80" y="20"/>
                  </a:cubicBezTo>
                  <a:cubicBezTo>
                    <a:pt x="80" y="20"/>
                    <a:pt x="79" y="19"/>
                    <a:pt x="78" y="19"/>
                  </a:cubicBezTo>
                  <a:cubicBezTo>
                    <a:pt x="70" y="21"/>
                    <a:pt x="70" y="21"/>
                    <a:pt x="70" y="21"/>
                  </a:cubicBezTo>
                  <a:cubicBezTo>
                    <a:pt x="69" y="19"/>
                    <a:pt x="67" y="17"/>
                    <a:pt x="65" y="16"/>
                  </a:cubicBezTo>
                  <a:cubicBezTo>
                    <a:pt x="67" y="8"/>
                    <a:pt x="67" y="8"/>
                    <a:pt x="67" y="8"/>
                  </a:cubicBezTo>
                  <a:cubicBezTo>
                    <a:pt x="67" y="7"/>
                    <a:pt x="66" y="6"/>
                    <a:pt x="66" y="6"/>
                  </a:cubicBezTo>
                  <a:cubicBezTo>
                    <a:pt x="53" y="1"/>
                    <a:pt x="53" y="1"/>
                    <a:pt x="53" y="1"/>
                  </a:cubicBezTo>
                  <a:cubicBezTo>
                    <a:pt x="52" y="0"/>
                    <a:pt x="51" y="1"/>
                    <a:pt x="51" y="1"/>
                  </a:cubicBezTo>
                  <a:cubicBezTo>
                    <a:pt x="46" y="8"/>
                    <a:pt x="46" y="8"/>
                    <a:pt x="46" y="8"/>
                  </a:cubicBezTo>
                  <a:cubicBezTo>
                    <a:pt x="44" y="8"/>
                    <a:pt x="41" y="8"/>
                    <a:pt x="39" y="8"/>
                  </a:cubicBezTo>
                  <a:cubicBezTo>
                    <a:pt x="35" y="1"/>
                    <a:pt x="35" y="1"/>
                    <a:pt x="35" y="1"/>
                  </a:cubicBezTo>
                  <a:cubicBezTo>
                    <a:pt x="34" y="1"/>
                    <a:pt x="33" y="1"/>
                    <a:pt x="33" y="1"/>
                  </a:cubicBezTo>
                  <a:cubicBezTo>
                    <a:pt x="20" y="6"/>
                    <a:pt x="20" y="6"/>
                    <a:pt x="20" y="6"/>
                  </a:cubicBezTo>
                  <a:cubicBezTo>
                    <a:pt x="19" y="7"/>
                    <a:pt x="18" y="7"/>
                    <a:pt x="19" y="8"/>
                  </a:cubicBezTo>
                  <a:cubicBezTo>
                    <a:pt x="20" y="16"/>
                    <a:pt x="20" y="16"/>
                    <a:pt x="20" y="16"/>
                  </a:cubicBezTo>
                  <a:cubicBezTo>
                    <a:pt x="18" y="17"/>
                    <a:pt x="17" y="19"/>
                    <a:pt x="15" y="21"/>
                  </a:cubicBezTo>
                  <a:cubicBezTo>
                    <a:pt x="7" y="20"/>
                    <a:pt x="7" y="20"/>
                    <a:pt x="7" y="20"/>
                  </a:cubicBezTo>
                  <a:cubicBezTo>
                    <a:pt x="7" y="19"/>
                    <a:pt x="6" y="20"/>
                    <a:pt x="5" y="20"/>
                  </a:cubicBezTo>
                  <a:cubicBezTo>
                    <a:pt x="0" y="34"/>
                    <a:pt x="0" y="34"/>
                    <a:pt x="0" y="34"/>
                  </a:cubicBezTo>
                  <a:cubicBezTo>
                    <a:pt x="0" y="34"/>
                    <a:pt x="0" y="35"/>
                    <a:pt x="1" y="35"/>
                  </a:cubicBezTo>
                  <a:cubicBezTo>
                    <a:pt x="7" y="40"/>
                    <a:pt x="7" y="40"/>
                    <a:pt x="7" y="40"/>
                  </a:cubicBezTo>
                  <a:cubicBezTo>
                    <a:pt x="7" y="42"/>
                    <a:pt x="7" y="45"/>
                    <a:pt x="7" y="47"/>
                  </a:cubicBezTo>
                  <a:cubicBezTo>
                    <a:pt x="1" y="52"/>
                    <a:pt x="1" y="52"/>
                    <a:pt x="1" y="52"/>
                  </a:cubicBezTo>
                  <a:cubicBezTo>
                    <a:pt x="0" y="52"/>
                    <a:pt x="0" y="53"/>
                    <a:pt x="0" y="54"/>
                  </a:cubicBezTo>
                  <a:cubicBezTo>
                    <a:pt x="6" y="67"/>
                    <a:pt x="6" y="67"/>
                    <a:pt x="6" y="67"/>
                  </a:cubicBezTo>
                  <a:cubicBezTo>
                    <a:pt x="6" y="67"/>
                    <a:pt x="7" y="68"/>
                    <a:pt x="7" y="68"/>
                  </a:cubicBezTo>
                  <a:cubicBezTo>
                    <a:pt x="15" y="66"/>
                    <a:pt x="15" y="66"/>
                    <a:pt x="15" y="66"/>
                  </a:cubicBezTo>
                  <a:cubicBezTo>
                    <a:pt x="17" y="68"/>
                    <a:pt x="19" y="69"/>
                    <a:pt x="20" y="71"/>
                  </a:cubicBezTo>
                  <a:cubicBezTo>
                    <a:pt x="19" y="79"/>
                    <a:pt x="19" y="79"/>
                    <a:pt x="19" y="79"/>
                  </a:cubicBezTo>
                  <a:cubicBezTo>
                    <a:pt x="19" y="80"/>
                    <a:pt x="19" y="80"/>
                    <a:pt x="20" y="81"/>
                  </a:cubicBezTo>
                  <a:cubicBezTo>
                    <a:pt x="33" y="86"/>
                    <a:pt x="33" y="86"/>
                    <a:pt x="33" y="86"/>
                  </a:cubicBezTo>
                  <a:cubicBezTo>
                    <a:pt x="34" y="86"/>
                    <a:pt x="34" y="86"/>
                    <a:pt x="35" y="85"/>
                  </a:cubicBezTo>
                  <a:cubicBezTo>
                    <a:pt x="39" y="79"/>
                    <a:pt x="39" y="79"/>
                    <a:pt x="39" y="79"/>
                  </a:cubicBezTo>
                  <a:cubicBezTo>
                    <a:pt x="42" y="79"/>
                    <a:pt x="44" y="79"/>
                    <a:pt x="47" y="79"/>
                  </a:cubicBezTo>
                  <a:cubicBezTo>
                    <a:pt x="51" y="85"/>
                    <a:pt x="51" y="85"/>
                    <a:pt x="51" y="85"/>
                  </a:cubicBezTo>
                  <a:cubicBezTo>
                    <a:pt x="51" y="86"/>
                    <a:pt x="52" y="86"/>
                    <a:pt x="53" y="86"/>
                  </a:cubicBezTo>
                  <a:cubicBezTo>
                    <a:pt x="66" y="81"/>
                    <a:pt x="66" y="81"/>
                    <a:pt x="66" y="81"/>
                  </a:cubicBezTo>
                  <a:cubicBezTo>
                    <a:pt x="67" y="80"/>
                    <a:pt x="67" y="80"/>
                    <a:pt x="67" y="79"/>
                  </a:cubicBezTo>
                  <a:cubicBezTo>
                    <a:pt x="65" y="71"/>
                    <a:pt x="65" y="71"/>
                    <a:pt x="65" y="71"/>
                  </a:cubicBezTo>
                  <a:cubicBezTo>
                    <a:pt x="67" y="69"/>
                    <a:pt x="69" y="68"/>
                    <a:pt x="70" y="66"/>
                  </a:cubicBezTo>
                  <a:cubicBezTo>
                    <a:pt x="78" y="67"/>
                    <a:pt x="78" y="67"/>
                    <a:pt x="78" y="67"/>
                  </a:cubicBezTo>
                  <a:cubicBezTo>
                    <a:pt x="79" y="67"/>
                    <a:pt x="80" y="67"/>
                    <a:pt x="80" y="66"/>
                  </a:cubicBezTo>
                  <a:cubicBezTo>
                    <a:pt x="85" y="53"/>
                    <a:pt x="85" y="53"/>
                    <a:pt x="85" y="53"/>
                  </a:cubicBezTo>
                  <a:cubicBezTo>
                    <a:pt x="86" y="53"/>
                    <a:pt x="85" y="52"/>
                    <a:pt x="85" y="51"/>
                  </a:cubicBezTo>
                  <a:lnTo>
                    <a:pt x="78" y="47"/>
                  </a:lnTo>
                  <a:close/>
                  <a:moveTo>
                    <a:pt x="43" y="65"/>
                  </a:moveTo>
                  <a:cubicBezTo>
                    <a:pt x="31" y="65"/>
                    <a:pt x="21" y="56"/>
                    <a:pt x="21" y="43"/>
                  </a:cubicBezTo>
                  <a:cubicBezTo>
                    <a:pt x="21" y="31"/>
                    <a:pt x="31" y="21"/>
                    <a:pt x="43" y="21"/>
                  </a:cubicBezTo>
                  <a:cubicBezTo>
                    <a:pt x="55" y="21"/>
                    <a:pt x="65" y="31"/>
                    <a:pt x="65" y="43"/>
                  </a:cubicBezTo>
                  <a:cubicBezTo>
                    <a:pt x="65" y="56"/>
                    <a:pt x="55" y="65"/>
                    <a:pt x="43"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grpSp>
        <p:nvGrpSpPr>
          <p:cNvPr id="101" name="Group 100">
            <a:extLst>
              <a:ext uri="{FF2B5EF4-FFF2-40B4-BE49-F238E27FC236}">
                <a16:creationId xmlns:a16="http://schemas.microsoft.com/office/drawing/2014/main" id="{8123B46E-B247-40D7-839D-830152155BD7}"/>
              </a:ext>
            </a:extLst>
          </p:cNvPr>
          <p:cNvGrpSpPr/>
          <p:nvPr/>
        </p:nvGrpSpPr>
        <p:grpSpPr>
          <a:xfrm>
            <a:off x="7000234" y="4216869"/>
            <a:ext cx="768992" cy="726538"/>
            <a:chOff x="3397250" y="858838"/>
            <a:chExt cx="747713" cy="706438"/>
          </a:xfrm>
          <a:solidFill>
            <a:schemeClr val="tx2"/>
          </a:solidFill>
        </p:grpSpPr>
        <p:sp>
          <p:nvSpPr>
            <p:cNvPr id="111" name="Oval 46">
              <a:extLst>
                <a:ext uri="{FF2B5EF4-FFF2-40B4-BE49-F238E27FC236}">
                  <a16:creationId xmlns:a16="http://schemas.microsoft.com/office/drawing/2014/main" id="{C2152FCA-70D4-4BC5-9292-848381D0F13B}"/>
                </a:ext>
              </a:extLst>
            </p:cNvPr>
            <p:cNvSpPr>
              <a:spLocks noChangeArrowheads="1"/>
            </p:cNvSpPr>
            <p:nvPr/>
          </p:nvSpPr>
          <p:spPr bwMode="auto">
            <a:xfrm>
              <a:off x="3519488" y="858838"/>
              <a:ext cx="188912" cy="188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2" name="Freeform 47">
              <a:extLst>
                <a:ext uri="{FF2B5EF4-FFF2-40B4-BE49-F238E27FC236}">
                  <a16:creationId xmlns:a16="http://schemas.microsoft.com/office/drawing/2014/main" id="{760FE7CA-2F63-4062-85B3-5460EB485F60}"/>
                </a:ext>
              </a:extLst>
            </p:cNvPr>
            <p:cNvSpPr>
              <a:spLocks/>
            </p:cNvSpPr>
            <p:nvPr/>
          </p:nvSpPr>
          <p:spPr bwMode="auto">
            <a:xfrm>
              <a:off x="3397250" y="1084263"/>
              <a:ext cx="361950" cy="420688"/>
            </a:xfrm>
            <a:custGeom>
              <a:avLst/>
              <a:gdLst>
                <a:gd name="T0" fmla="*/ 127 w 127"/>
                <a:gd name="T1" fmla="*/ 0 h 147"/>
                <a:gd name="T2" fmla="*/ 25 w 127"/>
                <a:gd name="T3" fmla="*/ 0 h 147"/>
                <a:gd name="T4" fmla="*/ 0 w 127"/>
                <a:gd name="T5" fmla="*/ 25 h 147"/>
                <a:gd name="T6" fmla="*/ 0 w 127"/>
                <a:gd name="T7" fmla="*/ 107 h 147"/>
                <a:gd name="T8" fmla="*/ 25 w 127"/>
                <a:gd name="T9" fmla="*/ 132 h 147"/>
                <a:gd name="T10" fmla="*/ 28 w 127"/>
                <a:gd name="T11" fmla="*/ 132 h 147"/>
                <a:gd name="T12" fmla="*/ 28 w 127"/>
                <a:gd name="T13" fmla="*/ 48 h 147"/>
                <a:gd name="T14" fmla="*/ 33 w 127"/>
                <a:gd name="T15" fmla="*/ 43 h 147"/>
                <a:gd name="T16" fmla="*/ 37 w 127"/>
                <a:gd name="T17" fmla="*/ 48 h 147"/>
                <a:gd name="T18" fmla="*/ 37 w 127"/>
                <a:gd name="T19" fmla="*/ 147 h 147"/>
                <a:gd name="T20" fmla="*/ 101 w 127"/>
                <a:gd name="T21" fmla="*/ 147 h 147"/>
                <a:gd name="T22" fmla="*/ 79 w 127"/>
                <a:gd name="T23" fmla="*/ 85 h 147"/>
                <a:gd name="T24" fmla="*/ 127 w 127"/>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47">
                  <a:moveTo>
                    <a:pt x="127" y="0"/>
                  </a:moveTo>
                  <a:cubicBezTo>
                    <a:pt x="25" y="0"/>
                    <a:pt x="25" y="0"/>
                    <a:pt x="25" y="0"/>
                  </a:cubicBezTo>
                  <a:cubicBezTo>
                    <a:pt x="11" y="0"/>
                    <a:pt x="0" y="11"/>
                    <a:pt x="0" y="25"/>
                  </a:cubicBezTo>
                  <a:cubicBezTo>
                    <a:pt x="0" y="107"/>
                    <a:pt x="0" y="107"/>
                    <a:pt x="0" y="107"/>
                  </a:cubicBezTo>
                  <a:cubicBezTo>
                    <a:pt x="0" y="121"/>
                    <a:pt x="11" y="132"/>
                    <a:pt x="25" y="132"/>
                  </a:cubicBezTo>
                  <a:cubicBezTo>
                    <a:pt x="28" y="132"/>
                    <a:pt x="28" y="132"/>
                    <a:pt x="28" y="132"/>
                  </a:cubicBezTo>
                  <a:cubicBezTo>
                    <a:pt x="28" y="48"/>
                    <a:pt x="28" y="48"/>
                    <a:pt x="28" y="48"/>
                  </a:cubicBezTo>
                  <a:cubicBezTo>
                    <a:pt x="28" y="45"/>
                    <a:pt x="30" y="43"/>
                    <a:pt x="33" y="43"/>
                  </a:cubicBezTo>
                  <a:cubicBezTo>
                    <a:pt x="35" y="43"/>
                    <a:pt x="37" y="45"/>
                    <a:pt x="37" y="48"/>
                  </a:cubicBezTo>
                  <a:cubicBezTo>
                    <a:pt x="37" y="147"/>
                    <a:pt x="37" y="147"/>
                    <a:pt x="37" y="147"/>
                  </a:cubicBezTo>
                  <a:cubicBezTo>
                    <a:pt x="101" y="147"/>
                    <a:pt x="101" y="147"/>
                    <a:pt x="101" y="147"/>
                  </a:cubicBezTo>
                  <a:cubicBezTo>
                    <a:pt x="87" y="130"/>
                    <a:pt x="79" y="109"/>
                    <a:pt x="79" y="85"/>
                  </a:cubicBezTo>
                  <a:cubicBezTo>
                    <a:pt x="79" y="49"/>
                    <a:pt x="98" y="17"/>
                    <a:pt x="1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3" name="Freeform 48">
              <a:extLst>
                <a:ext uri="{FF2B5EF4-FFF2-40B4-BE49-F238E27FC236}">
                  <a16:creationId xmlns:a16="http://schemas.microsoft.com/office/drawing/2014/main" id="{A69A0F7D-6079-4BD1-9318-1DB45204F287}"/>
                </a:ext>
              </a:extLst>
            </p:cNvPr>
            <p:cNvSpPr>
              <a:spLocks noEditPoints="1"/>
            </p:cNvSpPr>
            <p:nvPr/>
          </p:nvSpPr>
          <p:spPr bwMode="auto">
            <a:xfrm>
              <a:off x="3671888" y="1090613"/>
              <a:ext cx="473075" cy="474663"/>
            </a:xfrm>
            <a:custGeom>
              <a:avLst/>
              <a:gdLst>
                <a:gd name="T0" fmla="*/ 83 w 166"/>
                <a:gd name="T1" fmla="*/ 0 h 166"/>
                <a:gd name="T2" fmla="*/ 0 w 166"/>
                <a:gd name="T3" fmla="*/ 83 h 166"/>
                <a:gd name="T4" fmla="*/ 83 w 166"/>
                <a:gd name="T5" fmla="*/ 166 h 166"/>
                <a:gd name="T6" fmla="*/ 166 w 166"/>
                <a:gd name="T7" fmla="*/ 83 h 166"/>
                <a:gd name="T8" fmla="*/ 83 w 166"/>
                <a:gd name="T9" fmla="*/ 0 h 166"/>
                <a:gd name="T10" fmla="*/ 83 w 166"/>
                <a:gd name="T11" fmla="*/ 145 h 166"/>
                <a:gd name="T12" fmla="*/ 21 w 166"/>
                <a:gd name="T13" fmla="*/ 83 h 166"/>
                <a:gd name="T14" fmla="*/ 83 w 166"/>
                <a:gd name="T15" fmla="*/ 21 h 166"/>
                <a:gd name="T16" fmla="*/ 125 w 166"/>
                <a:gd name="T17" fmla="*/ 38 h 166"/>
                <a:gd name="T18" fmla="*/ 81 w 166"/>
                <a:gd name="T19" fmla="*/ 98 h 166"/>
                <a:gd name="T20" fmla="*/ 59 w 166"/>
                <a:gd name="T21" fmla="*/ 75 h 166"/>
                <a:gd name="T22" fmla="*/ 43 w 166"/>
                <a:gd name="T23" fmla="*/ 75 h 166"/>
                <a:gd name="T24" fmla="*/ 43 w 166"/>
                <a:gd name="T25" fmla="*/ 91 h 166"/>
                <a:gd name="T26" fmla="*/ 75 w 166"/>
                <a:gd name="T27" fmla="*/ 122 h 166"/>
                <a:gd name="T28" fmla="*/ 83 w 166"/>
                <a:gd name="T29" fmla="*/ 125 h 166"/>
                <a:gd name="T30" fmla="*/ 83 w 166"/>
                <a:gd name="T31" fmla="*/ 125 h 166"/>
                <a:gd name="T32" fmla="*/ 91 w 166"/>
                <a:gd name="T33" fmla="*/ 121 h 166"/>
                <a:gd name="T34" fmla="*/ 138 w 166"/>
                <a:gd name="T35" fmla="*/ 57 h 166"/>
                <a:gd name="T36" fmla="*/ 144 w 166"/>
                <a:gd name="T37" fmla="*/ 83 h 166"/>
                <a:gd name="T38" fmla="*/ 83 w 166"/>
                <a:gd name="T39" fmla="*/ 14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6" h="166">
                  <a:moveTo>
                    <a:pt x="83" y="0"/>
                  </a:moveTo>
                  <a:cubicBezTo>
                    <a:pt x="37" y="0"/>
                    <a:pt x="0" y="37"/>
                    <a:pt x="0" y="83"/>
                  </a:cubicBezTo>
                  <a:cubicBezTo>
                    <a:pt x="0" y="129"/>
                    <a:pt x="37" y="166"/>
                    <a:pt x="83" y="166"/>
                  </a:cubicBezTo>
                  <a:cubicBezTo>
                    <a:pt x="128" y="166"/>
                    <a:pt x="166" y="129"/>
                    <a:pt x="166" y="83"/>
                  </a:cubicBezTo>
                  <a:cubicBezTo>
                    <a:pt x="166" y="37"/>
                    <a:pt x="128" y="0"/>
                    <a:pt x="83" y="0"/>
                  </a:cubicBezTo>
                  <a:close/>
                  <a:moveTo>
                    <a:pt x="83" y="145"/>
                  </a:moveTo>
                  <a:cubicBezTo>
                    <a:pt x="49" y="145"/>
                    <a:pt x="21" y="117"/>
                    <a:pt x="21" y="83"/>
                  </a:cubicBezTo>
                  <a:cubicBezTo>
                    <a:pt x="21" y="49"/>
                    <a:pt x="49" y="21"/>
                    <a:pt x="83" y="21"/>
                  </a:cubicBezTo>
                  <a:cubicBezTo>
                    <a:pt x="99" y="21"/>
                    <a:pt x="114" y="28"/>
                    <a:pt x="125" y="38"/>
                  </a:cubicBezTo>
                  <a:cubicBezTo>
                    <a:pt x="81" y="98"/>
                    <a:pt x="81" y="98"/>
                    <a:pt x="81" y="98"/>
                  </a:cubicBezTo>
                  <a:cubicBezTo>
                    <a:pt x="59" y="75"/>
                    <a:pt x="59" y="75"/>
                    <a:pt x="59" y="75"/>
                  </a:cubicBezTo>
                  <a:cubicBezTo>
                    <a:pt x="54" y="71"/>
                    <a:pt x="47" y="71"/>
                    <a:pt x="43" y="75"/>
                  </a:cubicBezTo>
                  <a:cubicBezTo>
                    <a:pt x="39" y="80"/>
                    <a:pt x="39" y="87"/>
                    <a:pt x="43" y="91"/>
                  </a:cubicBezTo>
                  <a:cubicBezTo>
                    <a:pt x="75" y="122"/>
                    <a:pt x="75" y="122"/>
                    <a:pt x="75" y="122"/>
                  </a:cubicBezTo>
                  <a:cubicBezTo>
                    <a:pt x="77" y="124"/>
                    <a:pt x="80" y="125"/>
                    <a:pt x="83" y="125"/>
                  </a:cubicBezTo>
                  <a:cubicBezTo>
                    <a:pt x="83" y="125"/>
                    <a:pt x="83" y="125"/>
                    <a:pt x="83" y="125"/>
                  </a:cubicBezTo>
                  <a:cubicBezTo>
                    <a:pt x="87" y="125"/>
                    <a:pt x="90" y="123"/>
                    <a:pt x="91" y="121"/>
                  </a:cubicBezTo>
                  <a:cubicBezTo>
                    <a:pt x="138" y="57"/>
                    <a:pt x="138" y="57"/>
                    <a:pt x="138" y="57"/>
                  </a:cubicBezTo>
                  <a:cubicBezTo>
                    <a:pt x="142" y="65"/>
                    <a:pt x="144" y="74"/>
                    <a:pt x="144" y="83"/>
                  </a:cubicBezTo>
                  <a:cubicBezTo>
                    <a:pt x="144" y="117"/>
                    <a:pt x="117" y="145"/>
                    <a:pt x="83"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grpSp>
        <p:nvGrpSpPr>
          <p:cNvPr id="102" name="Group 101">
            <a:extLst>
              <a:ext uri="{FF2B5EF4-FFF2-40B4-BE49-F238E27FC236}">
                <a16:creationId xmlns:a16="http://schemas.microsoft.com/office/drawing/2014/main" id="{A7A001E2-EDF8-48A4-BB9E-C160D6FBDEB6}"/>
              </a:ext>
            </a:extLst>
          </p:cNvPr>
          <p:cNvGrpSpPr/>
          <p:nvPr/>
        </p:nvGrpSpPr>
        <p:grpSpPr>
          <a:xfrm>
            <a:off x="7296336" y="2671738"/>
            <a:ext cx="529883" cy="771720"/>
            <a:chOff x="1431925" y="3835400"/>
            <a:chExt cx="546100" cy="795338"/>
          </a:xfrm>
          <a:solidFill>
            <a:schemeClr val="tx2"/>
          </a:solidFill>
        </p:grpSpPr>
        <p:sp>
          <p:nvSpPr>
            <p:cNvPr id="109" name="Freeform 53">
              <a:extLst>
                <a:ext uri="{FF2B5EF4-FFF2-40B4-BE49-F238E27FC236}">
                  <a16:creationId xmlns:a16="http://schemas.microsoft.com/office/drawing/2014/main" id="{14540813-0BE5-42F5-B21A-29D74B1D8AAA}"/>
                </a:ext>
              </a:extLst>
            </p:cNvPr>
            <p:cNvSpPr>
              <a:spLocks/>
            </p:cNvSpPr>
            <p:nvPr/>
          </p:nvSpPr>
          <p:spPr bwMode="auto">
            <a:xfrm>
              <a:off x="1450975" y="3835400"/>
              <a:ext cx="371475" cy="346075"/>
            </a:xfrm>
            <a:custGeom>
              <a:avLst/>
              <a:gdLst>
                <a:gd name="T0" fmla="*/ 30 w 123"/>
                <a:gd name="T1" fmla="*/ 114 h 114"/>
                <a:gd name="T2" fmla="*/ 30 w 123"/>
                <a:gd name="T3" fmla="*/ 61 h 114"/>
                <a:gd name="T4" fmla="*/ 61 w 123"/>
                <a:gd name="T5" fmla="*/ 30 h 114"/>
                <a:gd name="T6" fmla="*/ 93 w 123"/>
                <a:gd name="T7" fmla="*/ 61 h 114"/>
                <a:gd name="T8" fmla="*/ 93 w 123"/>
                <a:gd name="T9" fmla="*/ 63 h 114"/>
                <a:gd name="T10" fmla="*/ 93 w 123"/>
                <a:gd name="T11" fmla="*/ 100 h 114"/>
                <a:gd name="T12" fmla="*/ 96 w 123"/>
                <a:gd name="T13" fmla="*/ 99 h 114"/>
                <a:gd name="T14" fmla="*/ 108 w 123"/>
                <a:gd name="T15" fmla="*/ 102 h 114"/>
                <a:gd name="T16" fmla="*/ 123 w 123"/>
                <a:gd name="T17" fmla="*/ 61 h 114"/>
                <a:gd name="T18" fmla="*/ 61 w 123"/>
                <a:gd name="T19" fmla="*/ 0 h 114"/>
                <a:gd name="T20" fmla="*/ 0 w 123"/>
                <a:gd name="T21" fmla="*/ 61 h 114"/>
                <a:gd name="T22" fmla="*/ 30 w 123"/>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14">
                  <a:moveTo>
                    <a:pt x="30" y="114"/>
                  </a:moveTo>
                  <a:cubicBezTo>
                    <a:pt x="30" y="61"/>
                    <a:pt x="30" y="61"/>
                    <a:pt x="30" y="61"/>
                  </a:cubicBezTo>
                  <a:cubicBezTo>
                    <a:pt x="30" y="44"/>
                    <a:pt x="44" y="30"/>
                    <a:pt x="61" y="30"/>
                  </a:cubicBezTo>
                  <a:cubicBezTo>
                    <a:pt x="79" y="30"/>
                    <a:pt x="93" y="44"/>
                    <a:pt x="93" y="61"/>
                  </a:cubicBezTo>
                  <a:cubicBezTo>
                    <a:pt x="93" y="62"/>
                    <a:pt x="93" y="62"/>
                    <a:pt x="93" y="63"/>
                  </a:cubicBezTo>
                  <a:cubicBezTo>
                    <a:pt x="93" y="100"/>
                    <a:pt x="93" y="100"/>
                    <a:pt x="93" y="100"/>
                  </a:cubicBezTo>
                  <a:cubicBezTo>
                    <a:pt x="94" y="100"/>
                    <a:pt x="95" y="99"/>
                    <a:pt x="96" y="99"/>
                  </a:cubicBezTo>
                  <a:cubicBezTo>
                    <a:pt x="100" y="99"/>
                    <a:pt x="104" y="100"/>
                    <a:pt x="108" y="102"/>
                  </a:cubicBezTo>
                  <a:cubicBezTo>
                    <a:pt x="117" y="91"/>
                    <a:pt x="123" y="77"/>
                    <a:pt x="123" y="61"/>
                  </a:cubicBezTo>
                  <a:cubicBezTo>
                    <a:pt x="123" y="27"/>
                    <a:pt x="95" y="0"/>
                    <a:pt x="61" y="0"/>
                  </a:cubicBezTo>
                  <a:cubicBezTo>
                    <a:pt x="27" y="0"/>
                    <a:pt x="0" y="27"/>
                    <a:pt x="0" y="61"/>
                  </a:cubicBezTo>
                  <a:cubicBezTo>
                    <a:pt x="0" y="84"/>
                    <a:pt x="12" y="103"/>
                    <a:pt x="30"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10" name="Freeform 54">
              <a:extLst>
                <a:ext uri="{FF2B5EF4-FFF2-40B4-BE49-F238E27FC236}">
                  <a16:creationId xmlns:a16="http://schemas.microsoft.com/office/drawing/2014/main" id="{DAD24400-5113-472D-A291-3AE4957CB747}"/>
                </a:ext>
              </a:extLst>
            </p:cNvPr>
            <p:cNvSpPr>
              <a:spLocks/>
            </p:cNvSpPr>
            <p:nvPr/>
          </p:nvSpPr>
          <p:spPr bwMode="auto">
            <a:xfrm>
              <a:off x="1431925" y="3962400"/>
              <a:ext cx="546100" cy="668338"/>
            </a:xfrm>
            <a:custGeom>
              <a:avLst/>
              <a:gdLst>
                <a:gd name="T0" fmla="*/ 180 w 180"/>
                <a:gd name="T1" fmla="*/ 119 h 220"/>
                <a:gd name="T2" fmla="*/ 164 w 180"/>
                <a:gd name="T3" fmla="*/ 103 h 220"/>
                <a:gd name="T4" fmla="*/ 154 w 180"/>
                <a:gd name="T5" fmla="*/ 107 h 220"/>
                <a:gd name="T6" fmla="*/ 154 w 180"/>
                <a:gd name="T7" fmla="*/ 103 h 220"/>
                <a:gd name="T8" fmla="*/ 136 w 180"/>
                <a:gd name="T9" fmla="*/ 85 h 220"/>
                <a:gd name="T10" fmla="*/ 120 w 180"/>
                <a:gd name="T11" fmla="*/ 94 h 220"/>
                <a:gd name="T12" fmla="*/ 120 w 180"/>
                <a:gd name="T13" fmla="*/ 89 h 220"/>
                <a:gd name="T14" fmla="*/ 102 w 180"/>
                <a:gd name="T15" fmla="*/ 71 h 220"/>
                <a:gd name="T16" fmla="*/ 86 w 180"/>
                <a:gd name="T17" fmla="*/ 80 h 220"/>
                <a:gd name="T18" fmla="*/ 86 w 180"/>
                <a:gd name="T19" fmla="*/ 19 h 220"/>
                <a:gd name="T20" fmla="*/ 68 w 180"/>
                <a:gd name="T21" fmla="*/ 0 h 220"/>
                <a:gd name="T22" fmla="*/ 50 w 180"/>
                <a:gd name="T23" fmla="*/ 19 h 220"/>
                <a:gd name="T24" fmla="*/ 50 w 180"/>
                <a:gd name="T25" fmla="*/ 128 h 220"/>
                <a:gd name="T26" fmla="*/ 37 w 180"/>
                <a:gd name="T27" fmla="*/ 105 h 220"/>
                <a:gd name="T28" fmla="*/ 13 w 180"/>
                <a:gd name="T29" fmla="*/ 97 h 220"/>
                <a:gd name="T30" fmla="*/ 5 w 180"/>
                <a:gd name="T31" fmla="*/ 121 h 220"/>
                <a:gd name="T32" fmla="*/ 26 w 180"/>
                <a:gd name="T33" fmla="*/ 164 h 220"/>
                <a:gd name="T34" fmla="*/ 54 w 180"/>
                <a:gd name="T35" fmla="*/ 207 h 220"/>
                <a:gd name="T36" fmla="*/ 54 w 180"/>
                <a:gd name="T37" fmla="*/ 220 h 220"/>
                <a:gd name="T38" fmla="*/ 159 w 180"/>
                <a:gd name="T39" fmla="*/ 220 h 220"/>
                <a:gd name="T40" fmla="*/ 159 w 180"/>
                <a:gd name="T41" fmla="*/ 206 h 220"/>
                <a:gd name="T42" fmla="*/ 180 w 180"/>
                <a:gd name="T43" fmla="*/ 151 h 220"/>
                <a:gd name="T44" fmla="*/ 180 w 180"/>
                <a:gd name="T45" fmla="*/ 119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220">
                  <a:moveTo>
                    <a:pt x="180" y="119"/>
                  </a:moveTo>
                  <a:cubicBezTo>
                    <a:pt x="180" y="110"/>
                    <a:pt x="173" y="103"/>
                    <a:pt x="164" y="103"/>
                  </a:cubicBezTo>
                  <a:cubicBezTo>
                    <a:pt x="160" y="103"/>
                    <a:pt x="157" y="105"/>
                    <a:pt x="154" y="107"/>
                  </a:cubicBezTo>
                  <a:cubicBezTo>
                    <a:pt x="154" y="103"/>
                    <a:pt x="154" y="103"/>
                    <a:pt x="154" y="103"/>
                  </a:cubicBezTo>
                  <a:cubicBezTo>
                    <a:pt x="154" y="93"/>
                    <a:pt x="146" y="85"/>
                    <a:pt x="136" y="85"/>
                  </a:cubicBezTo>
                  <a:cubicBezTo>
                    <a:pt x="129" y="85"/>
                    <a:pt x="123" y="88"/>
                    <a:pt x="120" y="94"/>
                  </a:cubicBezTo>
                  <a:cubicBezTo>
                    <a:pt x="120" y="89"/>
                    <a:pt x="120" y="89"/>
                    <a:pt x="120" y="89"/>
                  </a:cubicBezTo>
                  <a:cubicBezTo>
                    <a:pt x="120" y="79"/>
                    <a:pt x="112" y="71"/>
                    <a:pt x="102" y="71"/>
                  </a:cubicBezTo>
                  <a:cubicBezTo>
                    <a:pt x="95" y="71"/>
                    <a:pt x="89" y="75"/>
                    <a:pt x="86" y="80"/>
                  </a:cubicBezTo>
                  <a:cubicBezTo>
                    <a:pt x="86" y="19"/>
                    <a:pt x="86" y="19"/>
                    <a:pt x="86" y="19"/>
                  </a:cubicBezTo>
                  <a:cubicBezTo>
                    <a:pt x="86" y="9"/>
                    <a:pt x="78" y="0"/>
                    <a:pt x="68" y="0"/>
                  </a:cubicBezTo>
                  <a:cubicBezTo>
                    <a:pt x="58" y="0"/>
                    <a:pt x="50" y="9"/>
                    <a:pt x="50" y="19"/>
                  </a:cubicBezTo>
                  <a:cubicBezTo>
                    <a:pt x="50" y="128"/>
                    <a:pt x="50" y="128"/>
                    <a:pt x="50" y="128"/>
                  </a:cubicBezTo>
                  <a:cubicBezTo>
                    <a:pt x="37" y="105"/>
                    <a:pt x="37" y="105"/>
                    <a:pt x="37" y="105"/>
                  </a:cubicBezTo>
                  <a:cubicBezTo>
                    <a:pt x="33" y="96"/>
                    <a:pt x="22" y="92"/>
                    <a:pt x="13" y="97"/>
                  </a:cubicBezTo>
                  <a:cubicBezTo>
                    <a:pt x="4" y="102"/>
                    <a:pt x="0" y="113"/>
                    <a:pt x="5" y="121"/>
                  </a:cubicBezTo>
                  <a:cubicBezTo>
                    <a:pt x="5" y="121"/>
                    <a:pt x="10" y="131"/>
                    <a:pt x="26" y="164"/>
                  </a:cubicBezTo>
                  <a:cubicBezTo>
                    <a:pt x="41" y="197"/>
                    <a:pt x="54" y="186"/>
                    <a:pt x="54" y="207"/>
                  </a:cubicBezTo>
                  <a:cubicBezTo>
                    <a:pt x="54" y="220"/>
                    <a:pt x="54" y="220"/>
                    <a:pt x="54" y="220"/>
                  </a:cubicBezTo>
                  <a:cubicBezTo>
                    <a:pt x="159" y="220"/>
                    <a:pt x="159" y="220"/>
                    <a:pt x="159" y="220"/>
                  </a:cubicBezTo>
                  <a:cubicBezTo>
                    <a:pt x="159" y="206"/>
                    <a:pt x="159" y="206"/>
                    <a:pt x="159" y="206"/>
                  </a:cubicBezTo>
                  <a:cubicBezTo>
                    <a:pt x="159" y="192"/>
                    <a:pt x="180" y="191"/>
                    <a:pt x="180" y="151"/>
                  </a:cubicBezTo>
                  <a:lnTo>
                    <a:pt x="18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sp>
        <p:nvSpPr>
          <p:cNvPr id="103" name="Oval 102">
            <a:extLst>
              <a:ext uri="{FF2B5EF4-FFF2-40B4-BE49-F238E27FC236}">
                <a16:creationId xmlns:a16="http://schemas.microsoft.com/office/drawing/2014/main" id="{06887486-1F4E-4347-8BCF-EF026D6314B9}"/>
              </a:ext>
            </a:extLst>
          </p:cNvPr>
          <p:cNvSpPr/>
          <p:nvPr/>
        </p:nvSpPr>
        <p:spPr>
          <a:xfrm>
            <a:off x="5238908" y="2910828"/>
            <a:ext cx="1728367" cy="1728368"/>
          </a:xfrm>
          <a:prstGeom prst="ellips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0" dirty="0" err="1">
              <a:solidFill>
                <a:schemeClr val="tx1"/>
              </a:solidFill>
            </a:endParaRPr>
          </a:p>
        </p:txBody>
      </p:sp>
      <p:sp>
        <p:nvSpPr>
          <p:cNvPr id="104" name="Rectangle 286">
            <a:extLst>
              <a:ext uri="{FF2B5EF4-FFF2-40B4-BE49-F238E27FC236}">
                <a16:creationId xmlns:a16="http://schemas.microsoft.com/office/drawing/2014/main" id="{63906C2E-BB86-4533-8E4E-694077FCADC5}"/>
              </a:ext>
            </a:extLst>
          </p:cNvPr>
          <p:cNvSpPr txBox="1">
            <a:spLocks noChangeArrowheads="1"/>
          </p:cNvSpPr>
          <p:nvPr/>
        </p:nvSpPr>
        <p:spPr bwMode="auto">
          <a:xfrm>
            <a:off x="5448578" y="3633426"/>
            <a:ext cx="1309028" cy="28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a:solidFill>
                  <a:schemeClr val="tx1"/>
                </a:solidFill>
                <a:latin typeface="+mn-lt"/>
              </a:defRPr>
            </a:lvl4pPr>
            <a:lvl5pPr marL="746125"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a:solidFill>
                  <a:schemeClr val="tx1"/>
                </a:solidFill>
                <a:latin typeface="+mn-lt"/>
              </a:defRPr>
            </a:lvl9pPr>
          </a:lstStyle>
          <a:p>
            <a:pPr algn="ctr" defTabSz="691478"/>
            <a:r>
              <a:rPr lang="en-US" sz="2200" dirty="0">
                <a:solidFill>
                  <a:schemeClr val="bg1"/>
                </a:solidFill>
              </a:rPr>
              <a:t>User Testing</a:t>
            </a:r>
          </a:p>
        </p:txBody>
      </p:sp>
      <p:grpSp>
        <p:nvGrpSpPr>
          <p:cNvPr id="105" name="Group 104">
            <a:extLst>
              <a:ext uri="{FF2B5EF4-FFF2-40B4-BE49-F238E27FC236}">
                <a16:creationId xmlns:a16="http://schemas.microsoft.com/office/drawing/2014/main" id="{36B62240-BF5D-4D5A-8EE4-A591E684FDF1}"/>
              </a:ext>
            </a:extLst>
          </p:cNvPr>
          <p:cNvGrpSpPr/>
          <p:nvPr/>
        </p:nvGrpSpPr>
        <p:grpSpPr>
          <a:xfrm>
            <a:off x="5890758" y="1732309"/>
            <a:ext cx="618956" cy="704579"/>
            <a:chOff x="5407025" y="3044825"/>
            <a:chExt cx="550862" cy="627063"/>
          </a:xfrm>
          <a:solidFill>
            <a:schemeClr val="tx2"/>
          </a:solidFill>
        </p:grpSpPr>
        <p:sp>
          <p:nvSpPr>
            <p:cNvPr id="106" name="Freeform 74">
              <a:extLst>
                <a:ext uri="{FF2B5EF4-FFF2-40B4-BE49-F238E27FC236}">
                  <a16:creationId xmlns:a16="http://schemas.microsoft.com/office/drawing/2014/main" id="{394C6CCE-ABEB-49E3-8780-AC4B427897F5}"/>
                </a:ext>
              </a:extLst>
            </p:cNvPr>
            <p:cNvSpPr>
              <a:spLocks noEditPoints="1"/>
            </p:cNvSpPr>
            <p:nvPr/>
          </p:nvSpPr>
          <p:spPr bwMode="auto">
            <a:xfrm>
              <a:off x="5407025" y="3308350"/>
              <a:ext cx="550862" cy="363538"/>
            </a:xfrm>
            <a:custGeom>
              <a:avLst/>
              <a:gdLst>
                <a:gd name="T0" fmla="*/ 23 w 213"/>
                <a:gd name="T1" fmla="*/ 59 h 140"/>
                <a:gd name="T2" fmla="*/ 23 w 213"/>
                <a:gd name="T3" fmla="*/ 78 h 140"/>
                <a:gd name="T4" fmla="*/ 0 w 213"/>
                <a:gd name="T5" fmla="*/ 78 h 140"/>
                <a:gd name="T6" fmla="*/ 0 w 213"/>
                <a:gd name="T7" fmla="*/ 90 h 140"/>
                <a:gd name="T8" fmla="*/ 35 w 213"/>
                <a:gd name="T9" fmla="*/ 90 h 140"/>
                <a:gd name="T10" fmla="*/ 35 w 213"/>
                <a:gd name="T11" fmla="*/ 104 h 140"/>
                <a:gd name="T12" fmla="*/ 29 w 213"/>
                <a:gd name="T13" fmla="*/ 104 h 140"/>
                <a:gd name="T14" fmla="*/ 24 w 213"/>
                <a:gd name="T15" fmla="*/ 107 h 140"/>
                <a:gd name="T16" fmla="*/ 23 w 213"/>
                <a:gd name="T17" fmla="*/ 112 h 140"/>
                <a:gd name="T18" fmla="*/ 32 w 213"/>
                <a:gd name="T19" fmla="*/ 136 h 140"/>
                <a:gd name="T20" fmla="*/ 38 w 213"/>
                <a:gd name="T21" fmla="*/ 140 h 140"/>
                <a:gd name="T22" fmla="*/ 175 w 213"/>
                <a:gd name="T23" fmla="*/ 140 h 140"/>
                <a:gd name="T24" fmla="*/ 180 w 213"/>
                <a:gd name="T25" fmla="*/ 136 h 140"/>
                <a:gd name="T26" fmla="*/ 189 w 213"/>
                <a:gd name="T27" fmla="*/ 112 h 140"/>
                <a:gd name="T28" fmla="*/ 188 w 213"/>
                <a:gd name="T29" fmla="*/ 107 h 140"/>
                <a:gd name="T30" fmla="*/ 183 w 213"/>
                <a:gd name="T31" fmla="*/ 104 h 140"/>
                <a:gd name="T32" fmla="*/ 178 w 213"/>
                <a:gd name="T33" fmla="*/ 104 h 140"/>
                <a:gd name="T34" fmla="*/ 178 w 213"/>
                <a:gd name="T35" fmla="*/ 90 h 140"/>
                <a:gd name="T36" fmla="*/ 213 w 213"/>
                <a:gd name="T37" fmla="*/ 90 h 140"/>
                <a:gd name="T38" fmla="*/ 213 w 213"/>
                <a:gd name="T39" fmla="*/ 78 h 140"/>
                <a:gd name="T40" fmla="*/ 189 w 213"/>
                <a:gd name="T41" fmla="*/ 78 h 140"/>
                <a:gd name="T42" fmla="*/ 189 w 213"/>
                <a:gd name="T43" fmla="*/ 59 h 140"/>
                <a:gd name="T44" fmla="*/ 133 w 213"/>
                <a:gd name="T45" fmla="*/ 0 h 140"/>
                <a:gd name="T46" fmla="*/ 106 w 213"/>
                <a:gd name="T47" fmla="*/ 29 h 140"/>
                <a:gd name="T48" fmla="*/ 78 w 213"/>
                <a:gd name="T49" fmla="*/ 0 h 140"/>
                <a:gd name="T50" fmla="*/ 23 w 213"/>
                <a:gd name="T51" fmla="*/ 59 h 140"/>
                <a:gd name="T52" fmla="*/ 44 w 213"/>
                <a:gd name="T53" fmla="*/ 54 h 140"/>
                <a:gd name="T54" fmla="*/ 49 w 213"/>
                <a:gd name="T55" fmla="*/ 49 h 140"/>
                <a:gd name="T56" fmla="*/ 164 w 213"/>
                <a:gd name="T57" fmla="*/ 49 h 140"/>
                <a:gd name="T58" fmla="*/ 169 w 213"/>
                <a:gd name="T59" fmla="*/ 54 h 140"/>
                <a:gd name="T60" fmla="*/ 169 w 213"/>
                <a:gd name="T61" fmla="*/ 131 h 140"/>
                <a:gd name="T62" fmla="*/ 44 w 213"/>
                <a:gd name="T63" fmla="*/ 131 h 140"/>
                <a:gd name="T64" fmla="*/ 44 w 213"/>
                <a:gd name="T65" fmla="*/ 5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3" h="140">
                  <a:moveTo>
                    <a:pt x="23" y="59"/>
                  </a:moveTo>
                  <a:cubicBezTo>
                    <a:pt x="23" y="78"/>
                    <a:pt x="23" y="78"/>
                    <a:pt x="23" y="78"/>
                  </a:cubicBezTo>
                  <a:cubicBezTo>
                    <a:pt x="0" y="78"/>
                    <a:pt x="0" y="78"/>
                    <a:pt x="0" y="78"/>
                  </a:cubicBezTo>
                  <a:cubicBezTo>
                    <a:pt x="0" y="90"/>
                    <a:pt x="0" y="90"/>
                    <a:pt x="0" y="90"/>
                  </a:cubicBezTo>
                  <a:cubicBezTo>
                    <a:pt x="35" y="90"/>
                    <a:pt x="35" y="90"/>
                    <a:pt x="35" y="90"/>
                  </a:cubicBezTo>
                  <a:cubicBezTo>
                    <a:pt x="35" y="104"/>
                    <a:pt x="35" y="104"/>
                    <a:pt x="35" y="104"/>
                  </a:cubicBezTo>
                  <a:cubicBezTo>
                    <a:pt x="29" y="104"/>
                    <a:pt x="29" y="104"/>
                    <a:pt x="29" y="104"/>
                  </a:cubicBezTo>
                  <a:cubicBezTo>
                    <a:pt x="27" y="104"/>
                    <a:pt x="25" y="105"/>
                    <a:pt x="24" y="107"/>
                  </a:cubicBezTo>
                  <a:cubicBezTo>
                    <a:pt x="23" y="109"/>
                    <a:pt x="23" y="111"/>
                    <a:pt x="23" y="112"/>
                  </a:cubicBezTo>
                  <a:cubicBezTo>
                    <a:pt x="32" y="136"/>
                    <a:pt x="32" y="136"/>
                    <a:pt x="32" y="136"/>
                  </a:cubicBezTo>
                  <a:cubicBezTo>
                    <a:pt x="33" y="139"/>
                    <a:pt x="35" y="140"/>
                    <a:pt x="38" y="140"/>
                  </a:cubicBezTo>
                  <a:cubicBezTo>
                    <a:pt x="175" y="140"/>
                    <a:pt x="175" y="140"/>
                    <a:pt x="175" y="140"/>
                  </a:cubicBezTo>
                  <a:cubicBezTo>
                    <a:pt x="177" y="140"/>
                    <a:pt x="179" y="139"/>
                    <a:pt x="180" y="136"/>
                  </a:cubicBezTo>
                  <a:cubicBezTo>
                    <a:pt x="189" y="112"/>
                    <a:pt x="189" y="112"/>
                    <a:pt x="189" y="112"/>
                  </a:cubicBezTo>
                  <a:cubicBezTo>
                    <a:pt x="190" y="111"/>
                    <a:pt x="189" y="109"/>
                    <a:pt x="188" y="107"/>
                  </a:cubicBezTo>
                  <a:cubicBezTo>
                    <a:pt x="187" y="105"/>
                    <a:pt x="185" y="104"/>
                    <a:pt x="183" y="104"/>
                  </a:cubicBezTo>
                  <a:cubicBezTo>
                    <a:pt x="178" y="104"/>
                    <a:pt x="178" y="104"/>
                    <a:pt x="178" y="104"/>
                  </a:cubicBezTo>
                  <a:cubicBezTo>
                    <a:pt x="178" y="90"/>
                    <a:pt x="178" y="90"/>
                    <a:pt x="178" y="90"/>
                  </a:cubicBezTo>
                  <a:cubicBezTo>
                    <a:pt x="213" y="90"/>
                    <a:pt x="213" y="90"/>
                    <a:pt x="213" y="90"/>
                  </a:cubicBezTo>
                  <a:cubicBezTo>
                    <a:pt x="213" y="78"/>
                    <a:pt x="213" y="78"/>
                    <a:pt x="213" y="78"/>
                  </a:cubicBezTo>
                  <a:cubicBezTo>
                    <a:pt x="189" y="78"/>
                    <a:pt x="189" y="78"/>
                    <a:pt x="189" y="78"/>
                  </a:cubicBezTo>
                  <a:cubicBezTo>
                    <a:pt x="189" y="59"/>
                    <a:pt x="189" y="59"/>
                    <a:pt x="189" y="59"/>
                  </a:cubicBezTo>
                  <a:cubicBezTo>
                    <a:pt x="189" y="28"/>
                    <a:pt x="166" y="8"/>
                    <a:pt x="133" y="0"/>
                  </a:cubicBezTo>
                  <a:cubicBezTo>
                    <a:pt x="106" y="29"/>
                    <a:pt x="106" y="29"/>
                    <a:pt x="106" y="29"/>
                  </a:cubicBezTo>
                  <a:cubicBezTo>
                    <a:pt x="78" y="0"/>
                    <a:pt x="78" y="0"/>
                    <a:pt x="78" y="0"/>
                  </a:cubicBezTo>
                  <a:cubicBezTo>
                    <a:pt x="46" y="5"/>
                    <a:pt x="23" y="22"/>
                    <a:pt x="23" y="59"/>
                  </a:cubicBezTo>
                  <a:close/>
                  <a:moveTo>
                    <a:pt x="44" y="54"/>
                  </a:moveTo>
                  <a:cubicBezTo>
                    <a:pt x="44" y="51"/>
                    <a:pt x="46" y="49"/>
                    <a:pt x="49" y="49"/>
                  </a:cubicBezTo>
                  <a:cubicBezTo>
                    <a:pt x="164" y="49"/>
                    <a:pt x="164" y="49"/>
                    <a:pt x="164" y="49"/>
                  </a:cubicBezTo>
                  <a:cubicBezTo>
                    <a:pt x="166" y="49"/>
                    <a:pt x="169" y="51"/>
                    <a:pt x="169" y="54"/>
                  </a:cubicBezTo>
                  <a:cubicBezTo>
                    <a:pt x="169" y="131"/>
                    <a:pt x="169" y="131"/>
                    <a:pt x="169" y="131"/>
                  </a:cubicBezTo>
                  <a:cubicBezTo>
                    <a:pt x="44" y="131"/>
                    <a:pt x="44" y="131"/>
                    <a:pt x="44" y="131"/>
                  </a:cubicBezTo>
                  <a:lnTo>
                    <a:pt x="4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07" name="Oval 75">
              <a:extLst>
                <a:ext uri="{FF2B5EF4-FFF2-40B4-BE49-F238E27FC236}">
                  <a16:creationId xmlns:a16="http://schemas.microsoft.com/office/drawing/2014/main" id="{DDB3962F-D75F-4F9F-9555-AE13131B770F}"/>
                </a:ext>
              </a:extLst>
            </p:cNvPr>
            <p:cNvSpPr>
              <a:spLocks noChangeArrowheads="1"/>
            </p:cNvSpPr>
            <p:nvPr/>
          </p:nvSpPr>
          <p:spPr bwMode="auto">
            <a:xfrm>
              <a:off x="5564188" y="3044825"/>
              <a:ext cx="234950" cy="238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sp>
          <p:nvSpPr>
            <p:cNvPr id="108" name="Oval 76">
              <a:extLst>
                <a:ext uri="{FF2B5EF4-FFF2-40B4-BE49-F238E27FC236}">
                  <a16:creationId xmlns:a16="http://schemas.microsoft.com/office/drawing/2014/main" id="{BC620951-A479-46F4-BF13-25DFC843DF7D}"/>
                </a:ext>
              </a:extLst>
            </p:cNvPr>
            <p:cNvSpPr>
              <a:spLocks noChangeArrowheads="1"/>
            </p:cNvSpPr>
            <p:nvPr/>
          </p:nvSpPr>
          <p:spPr bwMode="auto">
            <a:xfrm>
              <a:off x="5653088" y="3519488"/>
              <a:ext cx="55562"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5" tIns="46645" rIns="93285" bIns="46645" numCol="1" anchor="t" anchorCtr="0" compatLnSpc="1">
              <a:prstTxWarp prst="textNoShape">
                <a:avLst/>
              </a:prstTxWarp>
            </a:bodyPr>
            <a:lstStyle/>
            <a:p>
              <a:endParaRPr lang="en-US" sz="1630"/>
            </a:p>
          </p:txBody>
        </p:sp>
      </p:grpSp>
      <p:cxnSp>
        <p:nvCxnSpPr>
          <p:cNvPr id="6" name="Connector: Elbow 5">
            <a:extLst>
              <a:ext uri="{FF2B5EF4-FFF2-40B4-BE49-F238E27FC236}">
                <a16:creationId xmlns:a16="http://schemas.microsoft.com/office/drawing/2014/main" id="{B4914A09-CA2D-41F7-8DD7-6758BB64D86E}"/>
              </a:ext>
            </a:extLst>
          </p:cNvPr>
          <p:cNvCxnSpPr>
            <a:cxnSpLocks/>
            <a:stCxn id="92" idx="3"/>
          </p:cNvCxnSpPr>
          <p:nvPr/>
        </p:nvCxnSpPr>
        <p:spPr>
          <a:xfrm>
            <a:off x="3420838" y="2310110"/>
            <a:ext cx="1070145" cy="828911"/>
          </a:xfrm>
          <a:prstGeom prst="bentConnector3">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5A2BF084-AAB3-4AB7-8089-38DE3A1CD845}"/>
              </a:ext>
            </a:extLst>
          </p:cNvPr>
          <p:cNvCxnSpPr>
            <a:cxnSpLocks/>
            <a:stCxn id="97" idx="3"/>
          </p:cNvCxnSpPr>
          <p:nvPr/>
        </p:nvCxnSpPr>
        <p:spPr>
          <a:xfrm>
            <a:off x="3135076" y="3843037"/>
            <a:ext cx="1127541" cy="796159"/>
          </a:xfrm>
          <a:prstGeom prst="bentConnector3">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DB0CACE8-A6A2-4F45-A860-FA07CA741C2A}"/>
              </a:ext>
            </a:extLst>
          </p:cNvPr>
          <p:cNvCxnSpPr>
            <a:cxnSpLocks/>
            <a:stCxn id="96" idx="3"/>
          </p:cNvCxnSpPr>
          <p:nvPr/>
        </p:nvCxnSpPr>
        <p:spPr>
          <a:xfrm>
            <a:off x="3968016" y="5447275"/>
            <a:ext cx="2038660" cy="273188"/>
          </a:xfrm>
          <a:prstGeom prst="bentConnector3">
            <a:avLst>
              <a:gd name="adj1" fmla="val 50000"/>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8B1576AB-C11E-49FE-BD3C-2882333ADA84}"/>
              </a:ext>
            </a:extLst>
          </p:cNvPr>
          <p:cNvCxnSpPr>
            <a:cxnSpLocks/>
            <a:endCxn id="93" idx="1"/>
          </p:cNvCxnSpPr>
          <p:nvPr/>
        </p:nvCxnSpPr>
        <p:spPr>
          <a:xfrm>
            <a:off x="6509714" y="1811835"/>
            <a:ext cx="1821561" cy="423193"/>
          </a:xfrm>
          <a:prstGeom prst="bentConnector3">
            <a:avLst>
              <a:gd name="adj1" fmla="val 50000"/>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4809A9EE-D2FA-4267-BF84-8CF5B1845695}"/>
              </a:ext>
            </a:extLst>
          </p:cNvPr>
          <p:cNvCxnSpPr>
            <a:cxnSpLocks/>
            <a:endCxn id="94" idx="1"/>
          </p:cNvCxnSpPr>
          <p:nvPr/>
        </p:nvCxnSpPr>
        <p:spPr>
          <a:xfrm>
            <a:off x="7983396" y="3312807"/>
            <a:ext cx="1590402" cy="403413"/>
          </a:xfrm>
          <a:prstGeom prst="bentConnector3">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1A527D91-FC50-41CF-8ED6-0E000A0039AB}"/>
              </a:ext>
            </a:extLst>
          </p:cNvPr>
          <p:cNvCxnSpPr>
            <a:cxnSpLocks/>
            <a:endCxn id="95" idx="1"/>
          </p:cNvCxnSpPr>
          <p:nvPr/>
        </p:nvCxnSpPr>
        <p:spPr>
          <a:xfrm>
            <a:off x="7583332" y="5024082"/>
            <a:ext cx="1910350" cy="380724"/>
          </a:xfrm>
          <a:prstGeom prst="bentConnector3">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2" name="Arrow: Chevron 131">
            <a:extLst>
              <a:ext uri="{FF2B5EF4-FFF2-40B4-BE49-F238E27FC236}">
                <a16:creationId xmlns:a16="http://schemas.microsoft.com/office/drawing/2014/main" id="{D62A72DE-80D3-4299-839F-15C015A53A29}"/>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138" name="Arrow: Chevron 137">
            <a:extLst>
              <a:ext uri="{FF2B5EF4-FFF2-40B4-BE49-F238E27FC236}">
                <a16:creationId xmlns:a16="http://schemas.microsoft.com/office/drawing/2014/main" id="{5AD59BB8-4F81-4C76-A2DF-7CC8AF81F30E}"/>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139" name="Arrow: Pentagon 138">
            <a:extLst>
              <a:ext uri="{FF2B5EF4-FFF2-40B4-BE49-F238E27FC236}">
                <a16:creationId xmlns:a16="http://schemas.microsoft.com/office/drawing/2014/main" id="{D2F08DD4-2971-434C-9292-38E3D24230F2}"/>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140" name="Arrow: Chevron 139">
            <a:extLst>
              <a:ext uri="{FF2B5EF4-FFF2-40B4-BE49-F238E27FC236}">
                <a16:creationId xmlns:a16="http://schemas.microsoft.com/office/drawing/2014/main" id="{6AC4B068-AB91-4BA0-B390-51231D98A603}"/>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141" name="Flowchart: Process 140">
            <a:extLst>
              <a:ext uri="{FF2B5EF4-FFF2-40B4-BE49-F238E27FC236}">
                <a16:creationId xmlns:a16="http://schemas.microsoft.com/office/drawing/2014/main" id="{42CD199C-15E2-4ABB-99E4-331D46DE6623}"/>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142" name="Arrow: Chevron 141">
            <a:extLst>
              <a:ext uri="{FF2B5EF4-FFF2-40B4-BE49-F238E27FC236}">
                <a16:creationId xmlns:a16="http://schemas.microsoft.com/office/drawing/2014/main" id="{A4B25D1D-8957-4BA1-99AD-777F9A98DDAF}"/>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854539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73580945"/>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56322" name="think-cell Slide" r:id="rId12" imgW="353" imgH="353" progId="TCLayout.ActiveDocument.1">
                  <p:embed/>
                </p:oleObj>
              </mc:Choice>
              <mc:Fallback>
                <p:oleObj name="think-cell Slide" r:id="rId12" imgW="353" imgH="353" progId="TCLayout.ActiveDocument.1">
                  <p:embed/>
                  <p:pic>
                    <p:nvPicPr>
                      <p:cNvPr id="4" name="Object 3" hidden="1"/>
                      <p:cNvPicPr/>
                      <p:nvPr/>
                    </p:nvPicPr>
                    <p:blipFill>
                      <a:blip r:embed="rId13"/>
                      <a:stretch>
                        <a:fillRect/>
                      </a:stretch>
                    </p:blipFill>
                    <p:spPr>
                      <a:xfrm>
                        <a:off x="1526432" y="2027"/>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271E256-A3CE-411C-A8ED-00B212407A64}"/>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Product teams should observe certain ground rules to get the maximum value out of user testing</a:t>
            </a:r>
          </a:p>
        </p:txBody>
      </p:sp>
      <p:grpSp>
        <p:nvGrpSpPr>
          <p:cNvPr id="5" name="Group 4">
            <a:extLst>
              <a:ext uri="{FF2B5EF4-FFF2-40B4-BE49-F238E27FC236}">
                <a16:creationId xmlns:a16="http://schemas.microsoft.com/office/drawing/2014/main" id="{ADE0F059-563B-40CE-BC3B-5476D9555DA1}"/>
              </a:ext>
            </a:extLst>
          </p:cNvPr>
          <p:cNvGrpSpPr/>
          <p:nvPr/>
        </p:nvGrpSpPr>
        <p:grpSpPr>
          <a:xfrm>
            <a:off x="419108" y="1551487"/>
            <a:ext cx="11369973" cy="266643"/>
            <a:chOff x="419108" y="1551487"/>
            <a:chExt cx="11369973" cy="266643"/>
          </a:xfrm>
        </p:grpSpPr>
        <p:cxnSp>
          <p:nvCxnSpPr>
            <p:cNvPr id="53" name="Straight Connector 52">
              <a:extLst>
                <a:ext uri="{FF2B5EF4-FFF2-40B4-BE49-F238E27FC236}">
                  <a16:creationId xmlns:a16="http://schemas.microsoft.com/office/drawing/2014/main" id="{0E04EE58-3E4F-489D-A0A5-BEBD2267C2FD}"/>
                </a:ext>
              </a:extLst>
            </p:cNvPr>
            <p:cNvCxnSpPr>
              <a:cxnSpLocks/>
            </p:cNvCxnSpPr>
            <p:nvPr/>
          </p:nvCxnSpPr>
          <p:spPr>
            <a:xfrm>
              <a:off x="419108" y="1818130"/>
              <a:ext cx="1136997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Box 18"/>
            <p:cNvSpPr txBox="1">
              <a:spLocks/>
            </p:cNvSpPr>
            <p:nvPr/>
          </p:nvSpPr>
          <p:spPr>
            <a:xfrm>
              <a:off x="419108" y="1551487"/>
              <a:ext cx="11369973" cy="246221"/>
            </a:xfrm>
            <a:prstGeom prst="rect">
              <a:avLst/>
            </a:prstGeom>
            <a:noFill/>
            <a:ln w="19050">
              <a:noFill/>
              <a:miter lim="800000"/>
              <a:headEnd/>
              <a:tailEnd/>
            </a:ln>
            <a:effectLst/>
            <a:extLst/>
          </p:spPr>
          <p:txBody>
            <a:bodyPr vert="horz" wrap="square" lIns="0" tIns="0" rIns="0" bIns="0" numCol="1" anchor="ctr" anchorCtr="0" compatLnSpc="1">
              <a:prstTxWarp prst="textNoShape">
                <a:avLst/>
              </a:prstTxWarp>
              <a:no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b="1" dirty="0">
                  <a:solidFill>
                    <a:schemeClr val="tx2"/>
                  </a:solidFill>
                </a:rPr>
                <a:t>Some ground rules to make sure empathy stays front and center</a:t>
              </a:r>
            </a:p>
          </p:txBody>
        </p:sp>
      </p:grpSp>
      <p:sp>
        <p:nvSpPr>
          <p:cNvPr id="50" name="TextBox 49"/>
          <p:cNvSpPr txBox="1">
            <a:spLocks/>
          </p:cNvSpPr>
          <p:nvPr/>
        </p:nvSpPr>
        <p:spPr>
          <a:xfrm>
            <a:off x="7915275" y="1969125"/>
            <a:ext cx="3867150" cy="2708434"/>
          </a:xfrm>
          <a:prstGeom prst="rect">
            <a:avLst/>
          </a:prstGeom>
          <a:noFill/>
          <a:ln w="19050">
            <a:noFill/>
            <a:miter lim="800000"/>
            <a:headEnd/>
            <a:tailEnd/>
          </a:ln>
          <a:effectLs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pPr marL="45342">
              <a:buClr>
                <a:schemeClr val="lt1"/>
              </a:buClr>
            </a:pPr>
            <a:r>
              <a:rPr lang="en-US" sz="1600" b="1" dirty="0">
                <a:solidFill>
                  <a:schemeClr val="tx2"/>
                </a:solidFill>
              </a:rPr>
              <a:t>User testing is qualitative research and is not a survey. It is not meant to be objective or exhaustive – it is meant to provide inspiration and direction forward in the design process. It can provide color, context, some great questions to ask, and even sometimes some answers. The “secret sauce” of this kind of research is that it involves real people talking about their real lives. Accordingly, empathy is required.</a:t>
            </a:r>
          </a:p>
        </p:txBody>
      </p:sp>
      <p:grpSp>
        <p:nvGrpSpPr>
          <p:cNvPr id="62" name="Group 61"/>
          <p:cNvGrpSpPr/>
          <p:nvPr/>
        </p:nvGrpSpPr>
        <p:grpSpPr>
          <a:xfrm>
            <a:off x="10671663" y="4829655"/>
            <a:ext cx="1023670" cy="1040214"/>
            <a:chOff x="-1754281" y="140548"/>
            <a:chExt cx="596297" cy="605934"/>
          </a:xfrm>
          <a:solidFill>
            <a:schemeClr val="accent4"/>
          </a:solidFill>
        </p:grpSpPr>
        <p:grpSp>
          <p:nvGrpSpPr>
            <p:cNvPr id="63" name="Group 62"/>
            <p:cNvGrpSpPr/>
            <p:nvPr/>
          </p:nvGrpSpPr>
          <p:grpSpPr>
            <a:xfrm>
              <a:off x="-1679268" y="140548"/>
              <a:ext cx="215422" cy="280894"/>
              <a:chOff x="-2340115" y="1458739"/>
              <a:chExt cx="243494" cy="317500"/>
            </a:xfrm>
            <a:grpFill/>
          </p:grpSpPr>
          <p:sp>
            <p:nvSpPr>
              <p:cNvPr id="74" name="Rectangle 73"/>
              <p:cNvSpPr/>
              <p:nvPr>
                <p:custDataLst>
                  <p:tags r:id="rId8"/>
                </p:custDataLst>
              </p:nvPr>
            </p:nvSpPr>
            <p:spPr bwMode="auto">
              <a:xfrm>
                <a:off x="-2340115" y="1458739"/>
                <a:ext cx="243494" cy="317500"/>
              </a:xfrm>
              <a:prstGeom prst="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algn="ctr" defTabSz="913332">
                  <a:buClr>
                    <a:schemeClr val="tx2"/>
                  </a:buClr>
                </a:pPr>
                <a:endParaRPr lang="en-US" sz="1600" b="1">
                  <a:solidFill>
                    <a:schemeClr val="tx2"/>
                  </a:solidFill>
                </a:endParaRPr>
              </a:p>
            </p:txBody>
          </p:sp>
          <p:grpSp>
            <p:nvGrpSpPr>
              <p:cNvPr id="75" name="Group 74"/>
              <p:cNvGrpSpPr/>
              <p:nvPr>
                <p:custDataLst>
                  <p:tags r:id="rId9"/>
                </p:custDataLst>
              </p:nvPr>
            </p:nvGrpSpPr>
            <p:grpSpPr>
              <a:xfrm>
                <a:off x="-2300217" y="1538934"/>
                <a:ext cx="163700" cy="119014"/>
                <a:chOff x="7439436" y="1065751"/>
                <a:chExt cx="163701" cy="119014"/>
              </a:xfrm>
              <a:grpFill/>
            </p:grpSpPr>
            <p:cxnSp>
              <p:nvCxnSpPr>
                <p:cNvPr id="76" name="Straight Connector 75"/>
                <p:cNvCxnSpPr/>
                <p:nvPr/>
              </p:nvCxnSpPr>
              <p:spPr>
                <a:xfrm>
                  <a:off x="7439436" y="1065751"/>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439436" y="1105422"/>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39436" y="1145093"/>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439436" y="1184765"/>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grpSp>
          <p:nvGrpSpPr>
            <p:cNvPr id="64" name="Group 63"/>
            <p:cNvGrpSpPr/>
            <p:nvPr/>
          </p:nvGrpSpPr>
          <p:grpSpPr>
            <a:xfrm flipH="1">
              <a:off x="-1551232" y="291727"/>
              <a:ext cx="393248" cy="304736"/>
              <a:chOff x="-3165755" y="2020615"/>
              <a:chExt cx="589335" cy="456689"/>
            </a:xfrm>
            <a:grpFill/>
          </p:grpSpPr>
          <p:sp>
            <p:nvSpPr>
              <p:cNvPr id="72" name="AutoShape 68"/>
              <p:cNvSpPr>
                <a:spLocks noChangeArrowheads="1"/>
              </p:cNvSpPr>
              <p:nvPr>
                <p:custDataLst>
                  <p:tags r:id="rId6"/>
                </p:custDataLst>
              </p:nvPr>
            </p:nvSpPr>
            <p:spPr bwMode="gray">
              <a:xfrm rot="19013785">
                <a:off x="-3165755" y="2423422"/>
                <a:ext cx="329554" cy="53882"/>
              </a:xfrm>
              <a:prstGeom prst="roundRect">
                <a:avLst>
                  <a:gd name="adj" fmla="val 50000"/>
                </a:avLst>
              </a:prstGeom>
              <a:solidFill>
                <a:schemeClr val="tx2"/>
              </a:solidFill>
              <a:ln w="9525">
                <a:solidFill>
                  <a:schemeClr val="accent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solidFill>
                    <a:schemeClr val="tx2"/>
                  </a:solidFill>
                </a:endParaRPr>
              </a:p>
            </p:txBody>
          </p:sp>
          <p:sp>
            <p:nvSpPr>
              <p:cNvPr id="73" name="Oval 66"/>
              <p:cNvSpPr>
                <a:spLocks noChangeArrowheads="1"/>
              </p:cNvSpPr>
              <p:nvPr>
                <p:custDataLst>
                  <p:tags r:id="rId7"/>
                </p:custDataLst>
              </p:nvPr>
            </p:nvSpPr>
            <p:spPr bwMode="gray">
              <a:xfrm>
                <a:off x="-2958078" y="2020615"/>
                <a:ext cx="381658" cy="379628"/>
              </a:xfrm>
              <a:prstGeom prst="ellipse">
                <a:avLst/>
              </a:prstGeom>
              <a:noFill/>
              <a:ln w="28575">
                <a:solidFill>
                  <a:schemeClr val="accent4"/>
                </a:solidFill>
                <a:round/>
                <a:headEnd/>
                <a:tailEnd/>
              </a:ln>
              <a:effectLst/>
              <a:extLst/>
            </p:spPr>
            <p:txBody>
              <a:bodyPr wrap="none" anchor="ctr"/>
              <a:lstStyle/>
              <a:p>
                <a:endParaRPr lang="en-US" sz="1600">
                  <a:solidFill>
                    <a:schemeClr val="tx2"/>
                  </a:solidFill>
                </a:endParaRPr>
              </a:p>
            </p:txBody>
          </p:sp>
        </p:grpSp>
        <p:grpSp>
          <p:nvGrpSpPr>
            <p:cNvPr id="65" name="Group 64"/>
            <p:cNvGrpSpPr/>
            <p:nvPr/>
          </p:nvGrpSpPr>
          <p:grpSpPr>
            <a:xfrm>
              <a:off x="-1754281" y="465588"/>
              <a:ext cx="215422" cy="280894"/>
              <a:chOff x="-2340115" y="1458739"/>
              <a:chExt cx="243494" cy="317500"/>
            </a:xfrm>
            <a:grpFill/>
          </p:grpSpPr>
          <p:sp>
            <p:nvSpPr>
              <p:cNvPr id="66" name="Rectangle 65"/>
              <p:cNvSpPr/>
              <p:nvPr>
                <p:custDataLst>
                  <p:tags r:id="rId4"/>
                </p:custDataLst>
              </p:nvPr>
            </p:nvSpPr>
            <p:spPr bwMode="auto">
              <a:xfrm>
                <a:off x="-2340115" y="1458739"/>
                <a:ext cx="243494" cy="317500"/>
              </a:xfrm>
              <a:prstGeom prst="rect">
                <a:avLst/>
              </a:prstGeom>
              <a:solidFill>
                <a:schemeClr val="bg1"/>
              </a:solidFill>
              <a:ln w="28575" cap="flat" cmpd="sng" algn="ctr">
                <a:solidFill>
                  <a:schemeClr val="accent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algn="ctr" defTabSz="913332">
                  <a:buClr>
                    <a:schemeClr val="tx2"/>
                  </a:buClr>
                </a:pPr>
                <a:endParaRPr lang="en-US" sz="1600" b="1">
                  <a:solidFill>
                    <a:schemeClr val="tx2"/>
                  </a:solidFill>
                </a:endParaRPr>
              </a:p>
            </p:txBody>
          </p:sp>
          <p:grpSp>
            <p:nvGrpSpPr>
              <p:cNvPr id="67" name="Group 66"/>
              <p:cNvGrpSpPr/>
              <p:nvPr>
                <p:custDataLst>
                  <p:tags r:id="rId5"/>
                </p:custDataLst>
              </p:nvPr>
            </p:nvGrpSpPr>
            <p:grpSpPr>
              <a:xfrm>
                <a:off x="-2300217" y="1538934"/>
                <a:ext cx="163700" cy="119014"/>
                <a:chOff x="7439436" y="1065751"/>
                <a:chExt cx="163701" cy="119014"/>
              </a:xfrm>
              <a:grpFill/>
            </p:grpSpPr>
            <p:cxnSp>
              <p:nvCxnSpPr>
                <p:cNvPr id="68" name="Straight Connector 67"/>
                <p:cNvCxnSpPr/>
                <p:nvPr/>
              </p:nvCxnSpPr>
              <p:spPr>
                <a:xfrm>
                  <a:off x="7439436" y="1065751"/>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439436" y="1105422"/>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439436" y="1145093"/>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439436" y="1184765"/>
                  <a:ext cx="163701" cy="0"/>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grpSp>
      <p:grpSp>
        <p:nvGrpSpPr>
          <p:cNvPr id="10" name="Group 9">
            <a:extLst>
              <a:ext uri="{FF2B5EF4-FFF2-40B4-BE49-F238E27FC236}">
                <a16:creationId xmlns:a16="http://schemas.microsoft.com/office/drawing/2014/main" id="{B01F45BF-4173-4790-B171-AA1488FDC052}"/>
              </a:ext>
            </a:extLst>
          </p:cNvPr>
          <p:cNvGrpSpPr/>
          <p:nvPr/>
        </p:nvGrpSpPr>
        <p:grpSpPr>
          <a:xfrm>
            <a:off x="412452" y="2453808"/>
            <a:ext cx="6934479" cy="492443"/>
            <a:chOff x="412452" y="2489983"/>
            <a:chExt cx="6934479" cy="492443"/>
          </a:xfrm>
        </p:grpSpPr>
        <p:sp>
          <p:nvSpPr>
            <p:cNvPr id="17" name="Oval 85"/>
            <p:cNvSpPr>
              <a:spLocks noChangeArrowheads="1"/>
            </p:cNvSpPr>
            <p:nvPr/>
          </p:nvSpPr>
          <p:spPr bwMode="gray">
            <a:xfrm>
              <a:off x="412452" y="2489983"/>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2</a:t>
              </a:r>
            </a:p>
          </p:txBody>
        </p:sp>
        <p:sp>
          <p:nvSpPr>
            <p:cNvPr id="23" name="TextBox 22"/>
            <p:cNvSpPr txBox="1">
              <a:spLocks/>
            </p:cNvSpPr>
            <p:nvPr/>
          </p:nvSpPr>
          <p:spPr>
            <a:xfrm>
              <a:off x="727652" y="2489983"/>
              <a:ext cx="661927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This is about the user, not us. They drive the conversation, which means some questions might not get asked.</a:t>
              </a:r>
            </a:p>
          </p:txBody>
        </p:sp>
      </p:grpSp>
      <p:grpSp>
        <p:nvGrpSpPr>
          <p:cNvPr id="11" name="Group 10">
            <a:extLst>
              <a:ext uri="{FF2B5EF4-FFF2-40B4-BE49-F238E27FC236}">
                <a16:creationId xmlns:a16="http://schemas.microsoft.com/office/drawing/2014/main" id="{5EDB128C-AB06-4CD9-A40A-CFE062597500}"/>
              </a:ext>
            </a:extLst>
          </p:cNvPr>
          <p:cNvGrpSpPr/>
          <p:nvPr/>
        </p:nvGrpSpPr>
        <p:grpSpPr>
          <a:xfrm>
            <a:off x="412452" y="3184713"/>
            <a:ext cx="6934479" cy="738664"/>
            <a:chOff x="412452" y="3208488"/>
            <a:chExt cx="6934479" cy="738664"/>
          </a:xfrm>
        </p:grpSpPr>
        <p:sp>
          <p:nvSpPr>
            <p:cNvPr id="16" name="Oval 84"/>
            <p:cNvSpPr>
              <a:spLocks noChangeArrowheads="1"/>
            </p:cNvSpPr>
            <p:nvPr/>
          </p:nvSpPr>
          <p:spPr bwMode="gray">
            <a:xfrm>
              <a:off x="412452" y="3208488"/>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3</a:t>
              </a:r>
            </a:p>
          </p:txBody>
        </p:sp>
        <p:sp>
          <p:nvSpPr>
            <p:cNvPr id="25" name="TextBox 24"/>
            <p:cNvSpPr txBox="1">
              <a:spLocks/>
            </p:cNvSpPr>
            <p:nvPr/>
          </p:nvSpPr>
          <p:spPr>
            <a:xfrm>
              <a:off x="727652" y="3208488"/>
              <a:ext cx="661927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All questions should be filtered through the moderator, who will turn to us at prescribed times and ask if we have questions. Outside of those times, please stay silent.</a:t>
              </a:r>
            </a:p>
          </p:txBody>
        </p:sp>
      </p:grpSp>
      <p:grpSp>
        <p:nvGrpSpPr>
          <p:cNvPr id="20" name="Group 19">
            <a:extLst>
              <a:ext uri="{FF2B5EF4-FFF2-40B4-BE49-F238E27FC236}">
                <a16:creationId xmlns:a16="http://schemas.microsoft.com/office/drawing/2014/main" id="{73FE4FB0-6A12-4D71-BBF4-0B97252FD6CC}"/>
              </a:ext>
            </a:extLst>
          </p:cNvPr>
          <p:cNvGrpSpPr/>
          <p:nvPr/>
        </p:nvGrpSpPr>
        <p:grpSpPr>
          <a:xfrm>
            <a:off x="412452" y="4161839"/>
            <a:ext cx="6934479" cy="492443"/>
            <a:chOff x="412452" y="4142424"/>
            <a:chExt cx="6934479" cy="492443"/>
          </a:xfrm>
        </p:grpSpPr>
        <p:sp>
          <p:nvSpPr>
            <p:cNvPr id="15" name="Oval 83"/>
            <p:cNvSpPr>
              <a:spLocks noChangeArrowheads="1"/>
            </p:cNvSpPr>
            <p:nvPr/>
          </p:nvSpPr>
          <p:spPr bwMode="gray">
            <a:xfrm>
              <a:off x="412452" y="4142424"/>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4</a:t>
              </a:r>
            </a:p>
          </p:txBody>
        </p:sp>
        <p:sp>
          <p:nvSpPr>
            <p:cNvPr id="27" name="TextBox 26"/>
            <p:cNvSpPr txBox="1">
              <a:spLocks/>
            </p:cNvSpPr>
            <p:nvPr/>
          </p:nvSpPr>
          <p:spPr>
            <a:xfrm>
              <a:off x="727652" y="4142424"/>
              <a:ext cx="661927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There are no wrong answers here. Even things that don’t sound right can still be enlightening. Never correct the user.</a:t>
              </a:r>
            </a:p>
          </p:txBody>
        </p:sp>
      </p:grpSp>
      <p:grpSp>
        <p:nvGrpSpPr>
          <p:cNvPr id="22" name="Group 21">
            <a:extLst>
              <a:ext uri="{FF2B5EF4-FFF2-40B4-BE49-F238E27FC236}">
                <a16:creationId xmlns:a16="http://schemas.microsoft.com/office/drawing/2014/main" id="{65306293-F5F2-4073-8589-CD87CE1C1C80}"/>
              </a:ext>
            </a:extLst>
          </p:cNvPr>
          <p:cNvGrpSpPr/>
          <p:nvPr/>
        </p:nvGrpSpPr>
        <p:grpSpPr>
          <a:xfrm>
            <a:off x="412452" y="4892744"/>
            <a:ext cx="6934479" cy="492443"/>
            <a:chOff x="412452" y="4860929"/>
            <a:chExt cx="6934479" cy="492443"/>
          </a:xfrm>
        </p:grpSpPr>
        <p:sp>
          <p:nvSpPr>
            <p:cNvPr id="14" name="Oval 82"/>
            <p:cNvSpPr>
              <a:spLocks noChangeArrowheads="1"/>
            </p:cNvSpPr>
            <p:nvPr/>
          </p:nvSpPr>
          <p:spPr bwMode="gray">
            <a:xfrm>
              <a:off x="412452" y="4860929"/>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5</a:t>
              </a:r>
            </a:p>
          </p:txBody>
        </p:sp>
        <p:sp>
          <p:nvSpPr>
            <p:cNvPr id="29" name="TextBox 28"/>
            <p:cNvSpPr txBox="1">
              <a:spLocks/>
            </p:cNvSpPr>
            <p:nvPr/>
          </p:nvSpPr>
          <p:spPr>
            <a:xfrm>
              <a:off x="727652" y="4860929"/>
              <a:ext cx="6619279"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Pay attention to everything. Often, it’s not what people say or do that is interesting, it’s what they don’t say or don’t do.</a:t>
              </a:r>
            </a:p>
          </p:txBody>
        </p:sp>
      </p:grpSp>
      <p:grpSp>
        <p:nvGrpSpPr>
          <p:cNvPr id="24" name="Group 23">
            <a:extLst>
              <a:ext uri="{FF2B5EF4-FFF2-40B4-BE49-F238E27FC236}">
                <a16:creationId xmlns:a16="http://schemas.microsoft.com/office/drawing/2014/main" id="{8369C4A9-BB74-49B1-AFAC-5E0F227562F3}"/>
              </a:ext>
            </a:extLst>
          </p:cNvPr>
          <p:cNvGrpSpPr/>
          <p:nvPr/>
        </p:nvGrpSpPr>
        <p:grpSpPr>
          <a:xfrm>
            <a:off x="412452" y="5623648"/>
            <a:ext cx="6934479" cy="246221"/>
            <a:chOff x="412452" y="5579433"/>
            <a:chExt cx="6934479" cy="246221"/>
          </a:xfrm>
        </p:grpSpPr>
        <p:sp>
          <p:nvSpPr>
            <p:cNvPr id="13" name="Oval 81"/>
            <p:cNvSpPr>
              <a:spLocks noChangeArrowheads="1"/>
            </p:cNvSpPr>
            <p:nvPr/>
          </p:nvSpPr>
          <p:spPr bwMode="gray">
            <a:xfrm>
              <a:off x="412452" y="5579433"/>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6</a:t>
              </a:r>
            </a:p>
          </p:txBody>
        </p:sp>
        <p:sp>
          <p:nvSpPr>
            <p:cNvPr id="31" name="TextBox 30"/>
            <p:cNvSpPr txBox="1">
              <a:spLocks/>
            </p:cNvSpPr>
            <p:nvPr/>
          </p:nvSpPr>
          <p:spPr>
            <a:xfrm>
              <a:off x="727652" y="5579433"/>
              <a:ext cx="661927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These users could be our product end users, so treat them with respect.</a:t>
              </a:r>
            </a:p>
          </p:txBody>
        </p:sp>
      </p:grpSp>
      <p:cxnSp>
        <p:nvCxnSpPr>
          <p:cNvPr id="38" name="Straight Connector 37"/>
          <p:cNvCxnSpPr>
            <a:cxnSpLocks/>
          </p:cNvCxnSpPr>
          <p:nvPr/>
        </p:nvCxnSpPr>
        <p:spPr>
          <a:xfrm>
            <a:off x="419108" y="2334577"/>
            <a:ext cx="6927823" cy="0"/>
          </a:xfrm>
          <a:prstGeom prst="line">
            <a:avLst/>
          </a:prstGeom>
          <a:noFill/>
          <a:ln w="9525">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a:cxnSpLocks/>
          </p:cNvCxnSpPr>
          <p:nvPr/>
        </p:nvCxnSpPr>
        <p:spPr>
          <a:xfrm>
            <a:off x="419108" y="3065482"/>
            <a:ext cx="6927823" cy="0"/>
          </a:xfrm>
          <a:prstGeom prst="line">
            <a:avLst/>
          </a:prstGeom>
          <a:noFill/>
          <a:ln w="9525">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a:cxnSpLocks/>
          </p:cNvCxnSpPr>
          <p:nvPr/>
        </p:nvCxnSpPr>
        <p:spPr>
          <a:xfrm>
            <a:off x="419108" y="4042608"/>
            <a:ext cx="6927823" cy="0"/>
          </a:xfrm>
          <a:prstGeom prst="line">
            <a:avLst/>
          </a:prstGeom>
          <a:noFill/>
          <a:ln w="9525">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a:cxnSpLocks/>
          </p:cNvCxnSpPr>
          <p:nvPr/>
        </p:nvCxnSpPr>
        <p:spPr>
          <a:xfrm>
            <a:off x="419108" y="4773513"/>
            <a:ext cx="6927823" cy="0"/>
          </a:xfrm>
          <a:prstGeom prst="line">
            <a:avLst/>
          </a:prstGeom>
          <a:noFill/>
          <a:ln w="9525">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Straight Connector 42"/>
          <p:cNvCxnSpPr>
            <a:cxnSpLocks/>
          </p:cNvCxnSpPr>
          <p:nvPr/>
        </p:nvCxnSpPr>
        <p:spPr>
          <a:xfrm>
            <a:off x="419108" y="5504418"/>
            <a:ext cx="6927823" cy="0"/>
          </a:xfrm>
          <a:prstGeom prst="line">
            <a:avLst/>
          </a:prstGeom>
          <a:noFill/>
          <a:ln w="9525">
            <a:solidFill>
              <a:schemeClr val="bg1">
                <a:lumMod val="50000"/>
              </a:schemeClr>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Group 8">
            <a:extLst>
              <a:ext uri="{FF2B5EF4-FFF2-40B4-BE49-F238E27FC236}">
                <a16:creationId xmlns:a16="http://schemas.microsoft.com/office/drawing/2014/main" id="{CE70218F-75A5-4957-8867-63D8F2CD2A1A}"/>
              </a:ext>
            </a:extLst>
          </p:cNvPr>
          <p:cNvGrpSpPr/>
          <p:nvPr/>
        </p:nvGrpSpPr>
        <p:grpSpPr>
          <a:xfrm>
            <a:off x="412452" y="1969125"/>
            <a:ext cx="6934479" cy="246221"/>
            <a:chOff x="412452" y="1969125"/>
            <a:chExt cx="6934479" cy="246221"/>
          </a:xfrm>
        </p:grpSpPr>
        <p:sp>
          <p:nvSpPr>
            <p:cNvPr id="21" name="TextBox 20"/>
            <p:cNvSpPr txBox="1">
              <a:spLocks/>
            </p:cNvSpPr>
            <p:nvPr/>
          </p:nvSpPr>
          <p:spPr>
            <a:xfrm>
              <a:off x="727652" y="1969125"/>
              <a:ext cx="661927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600" dirty="0">
                  <a:solidFill>
                    <a:schemeClr val="tx2"/>
                  </a:solidFill>
                </a:rPr>
                <a:t>We are here to learn, not to sell. Have an open mind.</a:t>
              </a:r>
            </a:p>
          </p:txBody>
        </p:sp>
        <p:sp>
          <p:nvSpPr>
            <p:cNvPr id="18" name="Oval 86"/>
            <p:cNvSpPr>
              <a:spLocks noChangeArrowheads="1"/>
            </p:cNvSpPr>
            <p:nvPr/>
          </p:nvSpPr>
          <p:spPr bwMode="gray">
            <a:xfrm>
              <a:off x="412452" y="1969125"/>
              <a:ext cx="246528" cy="244087"/>
            </a:xfrm>
            <a:prstGeom prst="ellipse">
              <a:avLst/>
            </a:prstGeom>
            <a:solidFill>
              <a:schemeClr val="accent1"/>
            </a:solidFill>
            <a:ln w="9525">
              <a:noFill/>
              <a:round/>
              <a:headEnd/>
              <a:tailEnd/>
            </a:ln>
            <a:effectLst/>
            <a:extLst/>
          </p:spPr>
          <p:txBody>
            <a:bodyPr wrap="none" lIns="0" tIns="0" rIns="0" bIns="0" anchor="ctr" anchorCtr="1">
              <a:noAutofit/>
            </a:bodyPr>
            <a:lstStyle/>
            <a:p>
              <a:pPr algn="ctr">
                <a:buClr>
                  <a:schemeClr val="lt1"/>
                </a:buClr>
              </a:pPr>
              <a:r>
                <a:rPr lang="en-US" sz="1600" dirty="0">
                  <a:solidFill>
                    <a:schemeClr val="tx2"/>
                  </a:solidFill>
                  <a:latin typeface="+mn-lt"/>
                </a:rPr>
                <a:t>1</a:t>
              </a:r>
            </a:p>
          </p:txBody>
        </p:sp>
      </p:grpSp>
      <p:cxnSp>
        <p:nvCxnSpPr>
          <p:cNvPr id="60" name="Straight Connector 59">
            <a:extLst>
              <a:ext uri="{FF2B5EF4-FFF2-40B4-BE49-F238E27FC236}">
                <a16:creationId xmlns:a16="http://schemas.microsoft.com/office/drawing/2014/main" id="{755CE191-3433-426C-85D2-0AB1FFA9EEBE}"/>
              </a:ext>
            </a:extLst>
          </p:cNvPr>
          <p:cNvCxnSpPr>
            <a:cxnSpLocks/>
          </p:cNvCxnSpPr>
          <p:nvPr/>
        </p:nvCxnSpPr>
        <p:spPr>
          <a:xfrm flipV="1">
            <a:off x="7631106" y="1969125"/>
            <a:ext cx="0" cy="3900744"/>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7D5FEF31-C6EF-498B-B45F-FE2F42832867}"/>
              </a:ext>
            </a:extLst>
          </p:cNvPr>
          <p:cNvGrpSpPr/>
          <p:nvPr/>
        </p:nvGrpSpPr>
        <p:grpSpPr>
          <a:xfrm rot="16200000">
            <a:off x="7405314" y="3788920"/>
            <a:ext cx="451564" cy="261145"/>
            <a:chOff x="4346200" y="4984725"/>
            <a:chExt cx="451590" cy="261161"/>
          </a:xfrm>
        </p:grpSpPr>
        <p:sp>
          <p:nvSpPr>
            <p:cNvPr id="80" name="TextBox 79">
              <a:extLst>
                <a:ext uri="{FF2B5EF4-FFF2-40B4-BE49-F238E27FC236}">
                  <a16:creationId xmlns:a16="http://schemas.microsoft.com/office/drawing/2014/main" id="{524C408F-2BFD-4C97-AEC7-84D1C21E8D9D}"/>
                </a:ext>
              </a:extLst>
            </p:cNvPr>
            <p:cNvSpPr txBox="1">
              <a:spLocks/>
            </p:cNvSpPr>
            <p:nvPr/>
          </p:nvSpPr>
          <p:spPr>
            <a:xfrm rot="5400000">
              <a:off x="4441414" y="4889511"/>
              <a:ext cx="261161" cy="451590"/>
            </a:xfrm>
            <a:prstGeom prst="rect">
              <a:avLst/>
            </a:prstGeom>
            <a:solidFill>
              <a:schemeClr val="bg1"/>
            </a:solidFill>
          </p:spPr>
          <p:txBody>
            <a:bodyPr vert="horz" wrap="square" lIns="0" tIns="0" rIns="0" bIns="0" rtlCol="0">
              <a:no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nSpc>
                  <a:spcPct val="125000"/>
                </a:lnSpc>
              </a:pPr>
              <a:endParaRPr lang="en-US" sz="1600" b="1" dirty="0">
                <a:solidFill>
                  <a:schemeClr val="tx2"/>
                </a:solidFill>
              </a:endParaRPr>
            </a:p>
          </p:txBody>
        </p:sp>
        <p:sp>
          <p:nvSpPr>
            <p:cNvPr id="84" name="Chevron 203">
              <a:extLst>
                <a:ext uri="{FF2B5EF4-FFF2-40B4-BE49-F238E27FC236}">
                  <a16:creationId xmlns:a16="http://schemas.microsoft.com/office/drawing/2014/main" id="{FE8FB89B-5FE4-4341-B932-39F1306C262B}"/>
                </a:ext>
              </a:extLst>
            </p:cNvPr>
            <p:cNvSpPr>
              <a:spLocks/>
            </p:cNvSpPr>
            <p:nvPr/>
          </p:nvSpPr>
          <p:spPr>
            <a:xfrm rot="5400000">
              <a:off x="4462833" y="4944403"/>
              <a:ext cx="218334" cy="341780"/>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2"/>
                </a:solidFill>
              </a:endParaRPr>
            </a:p>
          </p:txBody>
        </p:sp>
      </p:grpSp>
      <p:sp>
        <p:nvSpPr>
          <p:cNvPr id="82" name="Arrow: Chevron 81">
            <a:extLst>
              <a:ext uri="{FF2B5EF4-FFF2-40B4-BE49-F238E27FC236}">
                <a16:creationId xmlns:a16="http://schemas.microsoft.com/office/drawing/2014/main" id="{3C883EC4-92A6-4927-A2DF-7C1C6E07DAD8}"/>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83" name="Arrow: Chevron 82">
            <a:extLst>
              <a:ext uri="{FF2B5EF4-FFF2-40B4-BE49-F238E27FC236}">
                <a16:creationId xmlns:a16="http://schemas.microsoft.com/office/drawing/2014/main" id="{36ABAB4C-9636-4A59-A9AA-3015138DA4B8}"/>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85" name="Arrow: Pentagon 84">
            <a:extLst>
              <a:ext uri="{FF2B5EF4-FFF2-40B4-BE49-F238E27FC236}">
                <a16:creationId xmlns:a16="http://schemas.microsoft.com/office/drawing/2014/main" id="{63D342CF-D8F5-4DAC-AADE-0448BF813096}"/>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86" name="Arrow: Chevron 85">
            <a:extLst>
              <a:ext uri="{FF2B5EF4-FFF2-40B4-BE49-F238E27FC236}">
                <a16:creationId xmlns:a16="http://schemas.microsoft.com/office/drawing/2014/main" id="{A6211F05-4700-4C5E-A5F0-33D0A6FF5500}"/>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87" name="Flowchart: Process 86">
            <a:extLst>
              <a:ext uri="{FF2B5EF4-FFF2-40B4-BE49-F238E27FC236}">
                <a16:creationId xmlns:a16="http://schemas.microsoft.com/office/drawing/2014/main" id="{7218D835-6FC9-45D6-BD4C-8FCC6C633D3C}"/>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88" name="Arrow: Chevron 87">
            <a:extLst>
              <a:ext uri="{FF2B5EF4-FFF2-40B4-BE49-F238E27FC236}">
                <a16:creationId xmlns:a16="http://schemas.microsoft.com/office/drawing/2014/main" id="{FE378F23-B20D-418B-818A-31C88FE1911F}"/>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18224725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Object 38" hidden="1">
            <a:extLst>
              <a:ext uri="{FF2B5EF4-FFF2-40B4-BE49-F238E27FC236}">
                <a16:creationId xmlns:a16="http://schemas.microsoft.com/office/drawing/2014/main" id="{0E96989C-DF95-46B8-909A-5E5375A80D9A}"/>
              </a:ext>
            </a:extLst>
          </p:cNvPr>
          <p:cNvGraphicFramePr>
            <a:graphicFrameLocks noChangeAspect="1"/>
          </p:cNvGraphicFramePr>
          <p:nvPr>
            <p:custDataLst>
              <p:tags r:id="rId2"/>
            </p:custDataLst>
            <p:extLst>
              <p:ext uri="{D42A27DB-BD31-4B8C-83A1-F6EECF244321}">
                <p14:modId xmlns:p14="http://schemas.microsoft.com/office/powerpoint/2010/main" val="947812517"/>
              </p:ext>
            </p:extLst>
          </p:nvPr>
        </p:nvGraphicFramePr>
        <p:xfrm>
          <a:off x="1711" y="1621"/>
          <a:ext cx="1619" cy="1619"/>
        </p:xfrm>
        <a:graphic>
          <a:graphicData uri="http://schemas.openxmlformats.org/presentationml/2006/ole">
            <mc:AlternateContent xmlns:mc="http://schemas.openxmlformats.org/markup-compatibility/2006">
              <mc:Choice xmlns:v="urn:schemas-microsoft-com:vml" Requires="v">
                <p:oleObj spid="_x0000_s57346" name="think-cell Slide" r:id="rId5" imgW="472" imgH="473" progId="TCLayout.ActiveDocument.1">
                  <p:embed/>
                </p:oleObj>
              </mc:Choice>
              <mc:Fallback>
                <p:oleObj name="think-cell Slide" r:id="rId5" imgW="472" imgH="473" progId="TCLayout.ActiveDocument.1">
                  <p:embed/>
                  <p:pic>
                    <p:nvPicPr>
                      <p:cNvPr id="39" name="Object 38" hidden="1">
                        <a:extLst>
                          <a:ext uri="{FF2B5EF4-FFF2-40B4-BE49-F238E27FC236}">
                            <a16:creationId xmlns:a16="http://schemas.microsoft.com/office/drawing/2014/main" id="{0E96989C-DF95-46B8-909A-5E5375A80D9A}"/>
                          </a:ext>
                        </a:extLst>
                      </p:cNvPr>
                      <p:cNvPicPr/>
                      <p:nvPr/>
                    </p:nvPicPr>
                    <p:blipFill>
                      <a:blip/>
                      <a:stretch>
                        <a:fillRect/>
                      </a:stretch>
                    </p:blipFill>
                    <p:spPr>
                      <a:xfrm>
                        <a:off x="1711" y="1621"/>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5997E68-99DE-4904-AAB2-735BF406650D}"/>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326584AA-B5FB-4E70-A248-C0DD9B2FB584}"/>
              </a:ext>
            </a:extLst>
          </p:cNvPr>
          <p:cNvSpPr>
            <a:spLocks noGrp="1"/>
          </p:cNvSpPr>
          <p:nvPr>
            <p:ph type="title"/>
          </p:nvPr>
        </p:nvSpPr>
        <p:spPr>
          <a:xfrm>
            <a:off x="404038" y="513351"/>
            <a:ext cx="9901498"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Checklist for preparing to run a user-testing session</a:t>
            </a:r>
          </a:p>
        </p:txBody>
      </p:sp>
      <p:cxnSp>
        <p:nvCxnSpPr>
          <p:cNvPr id="28" name="Straight Connector 27">
            <a:extLst>
              <a:ext uri="{FF2B5EF4-FFF2-40B4-BE49-F238E27FC236}">
                <a16:creationId xmlns:a16="http://schemas.microsoft.com/office/drawing/2014/main" id="{9E12717F-A574-4E68-BB18-8A739CD86DBF}"/>
              </a:ext>
            </a:extLst>
          </p:cNvPr>
          <p:cNvCxnSpPr>
            <a:cxnSpLocks/>
          </p:cNvCxnSpPr>
          <p:nvPr/>
        </p:nvCxnSpPr>
        <p:spPr>
          <a:xfrm flipH="1">
            <a:off x="1962840" y="4678791"/>
            <a:ext cx="9696189" cy="0"/>
          </a:xfrm>
          <a:prstGeom prst="line">
            <a:avLst/>
          </a:prstGeom>
          <a:ln w="9525">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F4CC86-27A4-4AD8-BE08-5726BB08FD15}"/>
              </a:ext>
            </a:extLst>
          </p:cNvPr>
          <p:cNvCxnSpPr>
            <a:cxnSpLocks/>
          </p:cNvCxnSpPr>
          <p:nvPr/>
        </p:nvCxnSpPr>
        <p:spPr>
          <a:xfrm flipH="1">
            <a:off x="1962840" y="3378220"/>
            <a:ext cx="9696189" cy="0"/>
          </a:xfrm>
          <a:prstGeom prst="line">
            <a:avLst/>
          </a:prstGeom>
          <a:ln w="9525">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p:cNvSpPr txBox="1">
            <a:spLocks/>
          </p:cNvSpPr>
          <p:nvPr/>
        </p:nvSpPr>
        <p:spPr>
          <a:xfrm>
            <a:off x="1962840" y="1711462"/>
            <a:ext cx="9696189" cy="1600438"/>
          </a:xfrm>
          <a:prstGeom prst="rect">
            <a:avLst/>
          </a:prstGeom>
        </p:spPr>
        <p:txBody>
          <a:bodyPr vert="horz" wrap="square" lIns="0" tIns="0" rIns="0" bIns="0" rtlCol="0" anchor="t" anchorCtr="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marL="294790" lvl="2" indent="-294790">
              <a:spcBef>
                <a:spcPts val="306"/>
              </a:spcBef>
              <a:spcAft>
                <a:spcPts val="306"/>
              </a:spcAft>
              <a:buFont typeface="Wingdings" panose="05000000000000000000" pitchFamily="2" charset="2"/>
              <a:buChar char="q"/>
            </a:pPr>
            <a:r>
              <a:rPr lang="en-US" sz="1400" dirty="0"/>
              <a:t>Define and select the key moments (or features) to test (from MVP Workshop)</a:t>
            </a:r>
          </a:p>
          <a:p>
            <a:pPr marL="294790" lvl="2" indent="-294790">
              <a:spcBef>
                <a:spcPts val="306"/>
              </a:spcBef>
              <a:spcAft>
                <a:spcPts val="306"/>
              </a:spcAft>
              <a:buFont typeface="Wingdings" panose="05000000000000000000" pitchFamily="2" charset="2"/>
              <a:buChar char="q"/>
            </a:pPr>
            <a:r>
              <a:rPr lang="en-US" sz="1400" dirty="0"/>
              <a:t>Create sketches for the the key moments, storyboard concepts or define the user flows</a:t>
            </a:r>
            <a:br>
              <a:rPr lang="en-US" sz="1400" dirty="0"/>
            </a:br>
            <a:r>
              <a:rPr lang="en-US" sz="1400" dirty="0"/>
              <a:t>(from MVP Workshop)</a:t>
            </a:r>
          </a:p>
          <a:p>
            <a:pPr marL="294790" lvl="2" indent="-294790">
              <a:spcBef>
                <a:spcPts val="306"/>
              </a:spcBef>
              <a:spcAft>
                <a:spcPts val="306"/>
              </a:spcAft>
              <a:buFont typeface="Wingdings" panose="05000000000000000000" pitchFamily="2" charset="2"/>
              <a:buChar char="q"/>
            </a:pPr>
            <a:r>
              <a:rPr lang="en-US" sz="1400" dirty="0"/>
              <a:t>Prototype the key moments based on the sketches and storyboarding activities (can be low-tech “prototypes”)</a:t>
            </a:r>
          </a:p>
          <a:p>
            <a:pPr marL="294790" lvl="2" indent="-294790">
              <a:spcBef>
                <a:spcPts val="306"/>
              </a:spcBef>
              <a:spcAft>
                <a:spcPts val="306"/>
              </a:spcAft>
              <a:buFont typeface="Wingdings" panose="05000000000000000000" pitchFamily="2" charset="2"/>
              <a:buChar char="q"/>
            </a:pPr>
            <a:r>
              <a:rPr lang="en-US" sz="1400" dirty="0"/>
              <a:t>Recruit and schedule people for user testing </a:t>
            </a:r>
          </a:p>
          <a:p>
            <a:pPr marL="294790" lvl="2" indent="-294790">
              <a:spcBef>
                <a:spcPts val="306"/>
              </a:spcBef>
              <a:spcAft>
                <a:spcPts val="306"/>
              </a:spcAft>
              <a:buFont typeface="Wingdings" panose="05000000000000000000" pitchFamily="2" charset="2"/>
              <a:buChar char="q"/>
            </a:pPr>
            <a:r>
              <a:rPr lang="en-US" sz="1400" dirty="0"/>
              <a:t>Establish a key set of questions to ask, and key A/B scenarios to test</a:t>
            </a:r>
          </a:p>
        </p:txBody>
      </p:sp>
      <p:grpSp>
        <p:nvGrpSpPr>
          <p:cNvPr id="3" name="Group 2"/>
          <p:cNvGrpSpPr/>
          <p:nvPr/>
        </p:nvGrpSpPr>
        <p:grpSpPr>
          <a:xfrm>
            <a:off x="1257499" y="2372971"/>
            <a:ext cx="419838" cy="419838"/>
            <a:chOff x="1348226" y="1152328"/>
            <a:chExt cx="411480" cy="411480"/>
          </a:xfrm>
        </p:grpSpPr>
        <p:sp>
          <p:nvSpPr>
            <p:cNvPr id="31" name="Freeform 5">
              <a:extLst>
                <a:ext uri="{FF2B5EF4-FFF2-40B4-BE49-F238E27FC236}">
                  <a16:creationId xmlns:a16="http://schemas.microsoft.com/office/drawing/2014/main" id="{FE5B8CFE-0A01-4348-BED0-6405ACB5BDC4}"/>
                </a:ext>
              </a:extLst>
            </p:cNvPr>
            <p:cNvSpPr>
              <a:spLocks noEditPoints="1"/>
            </p:cNvSpPr>
            <p:nvPr/>
          </p:nvSpPr>
          <p:spPr bwMode="auto">
            <a:xfrm>
              <a:off x="1348226" y="1152328"/>
              <a:ext cx="411480" cy="411480"/>
            </a:xfrm>
            <a:custGeom>
              <a:avLst/>
              <a:gdLst>
                <a:gd name="T0" fmla="*/ 212 w 425"/>
                <a:gd name="T1" fmla="*/ 426 h 426"/>
                <a:gd name="T2" fmla="*/ 130 w 425"/>
                <a:gd name="T3" fmla="*/ 409 h 426"/>
                <a:gd name="T4" fmla="*/ 62 w 425"/>
                <a:gd name="T5" fmla="*/ 364 h 426"/>
                <a:gd name="T6" fmla="*/ 16 w 425"/>
                <a:gd name="T7" fmla="*/ 296 h 426"/>
                <a:gd name="T8" fmla="*/ 0 w 425"/>
                <a:gd name="T9" fmla="*/ 213 h 426"/>
                <a:gd name="T10" fmla="*/ 16 w 425"/>
                <a:gd name="T11" fmla="*/ 130 h 426"/>
                <a:gd name="T12" fmla="*/ 62 w 425"/>
                <a:gd name="T13" fmla="*/ 62 h 426"/>
                <a:gd name="T14" fmla="*/ 130 w 425"/>
                <a:gd name="T15" fmla="*/ 16 h 426"/>
                <a:gd name="T16" fmla="*/ 212 w 425"/>
                <a:gd name="T17" fmla="*/ 0 h 426"/>
                <a:gd name="T18" fmla="*/ 295 w 425"/>
                <a:gd name="T19" fmla="*/ 16 h 426"/>
                <a:gd name="T20" fmla="*/ 363 w 425"/>
                <a:gd name="T21" fmla="*/ 62 h 426"/>
                <a:gd name="T22" fmla="*/ 408 w 425"/>
                <a:gd name="T23" fmla="*/ 130 h 426"/>
                <a:gd name="T24" fmla="*/ 425 w 425"/>
                <a:gd name="T25" fmla="*/ 213 h 426"/>
                <a:gd name="T26" fmla="*/ 408 w 425"/>
                <a:gd name="T27" fmla="*/ 296 h 426"/>
                <a:gd name="T28" fmla="*/ 363 w 425"/>
                <a:gd name="T29" fmla="*/ 364 h 426"/>
                <a:gd name="T30" fmla="*/ 295 w 425"/>
                <a:gd name="T31" fmla="*/ 409 h 426"/>
                <a:gd name="T32" fmla="*/ 212 w 425"/>
                <a:gd name="T33" fmla="*/ 426 h 426"/>
                <a:gd name="T34" fmla="*/ 212 w 425"/>
                <a:gd name="T35" fmla="*/ 17 h 426"/>
                <a:gd name="T36" fmla="*/ 17 w 425"/>
                <a:gd name="T37" fmla="*/ 213 h 426"/>
                <a:gd name="T38" fmla="*/ 212 w 425"/>
                <a:gd name="T39" fmla="*/ 408 h 426"/>
                <a:gd name="T40" fmla="*/ 407 w 425"/>
                <a:gd name="T41" fmla="*/ 213 h 426"/>
                <a:gd name="T42" fmla="*/ 212 w 425"/>
                <a:gd name="T43" fmla="*/ 1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5" h="426">
                  <a:moveTo>
                    <a:pt x="212" y="426"/>
                  </a:moveTo>
                  <a:cubicBezTo>
                    <a:pt x="184" y="426"/>
                    <a:pt x="156" y="420"/>
                    <a:pt x="130" y="409"/>
                  </a:cubicBezTo>
                  <a:cubicBezTo>
                    <a:pt x="104" y="398"/>
                    <a:pt x="81" y="383"/>
                    <a:pt x="62" y="364"/>
                  </a:cubicBezTo>
                  <a:cubicBezTo>
                    <a:pt x="42" y="344"/>
                    <a:pt x="27" y="321"/>
                    <a:pt x="16" y="296"/>
                  </a:cubicBezTo>
                  <a:cubicBezTo>
                    <a:pt x="5" y="270"/>
                    <a:pt x="0" y="242"/>
                    <a:pt x="0" y="213"/>
                  </a:cubicBezTo>
                  <a:cubicBezTo>
                    <a:pt x="0" y="184"/>
                    <a:pt x="5" y="156"/>
                    <a:pt x="16" y="130"/>
                  </a:cubicBezTo>
                  <a:cubicBezTo>
                    <a:pt x="27" y="104"/>
                    <a:pt x="42" y="82"/>
                    <a:pt x="62" y="62"/>
                  </a:cubicBezTo>
                  <a:cubicBezTo>
                    <a:pt x="81" y="43"/>
                    <a:pt x="104" y="27"/>
                    <a:pt x="130" y="16"/>
                  </a:cubicBezTo>
                  <a:cubicBezTo>
                    <a:pt x="156" y="5"/>
                    <a:pt x="184" y="0"/>
                    <a:pt x="212" y="0"/>
                  </a:cubicBezTo>
                  <a:cubicBezTo>
                    <a:pt x="241" y="0"/>
                    <a:pt x="269" y="5"/>
                    <a:pt x="295" y="16"/>
                  </a:cubicBezTo>
                  <a:cubicBezTo>
                    <a:pt x="320" y="27"/>
                    <a:pt x="343" y="43"/>
                    <a:pt x="363" y="62"/>
                  </a:cubicBezTo>
                  <a:cubicBezTo>
                    <a:pt x="382" y="82"/>
                    <a:pt x="398" y="104"/>
                    <a:pt x="408" y="130"/>
                  </a:cubicBezTo>
                  <a:cubicBezTo>
                    <a:pt x="419" y="156"/>
                    <a:pt x="425" y="184"/>
                    <a:pt x="425" y="213"/>
                  </a:cubicBezTo>
                  <a:cubicBezTo>
                    <a:pt x="425" y="242"/>
                    <a:pt x="419" y="270"/>
                    <a:pt x="408" y="296"/>
                  </a:cubicBezTo>
                  <a:cubicBezTo>
                    <a:pt x="398" y="321"/>
                    <a:pt x="382" y="344"/>
                    <a:pt x="363" y="364"/>
                  </a:cubicBezTo>
                  <a:cubicBezTo>
                    <a:pt x="343" y="383"/>
                    <a:pt x="320" y="398"/>
                    <a:pt x="295" y="409"/>
                  </a:cubicBezTo>
                  <a:cubicBezTo>
                    <a:pt x="269" y="420"/>
                    <a:pt x="241" y="426"/>
                    <a:pt x="212" y="426"/>
                  </a:cubicBezTo>
                  <a:close/>
                  <a:moveTo>
                    <a:pt x="212" y="17"/>
                  </a:moveTo>
                  <a:cubicBezTo>
                    <a:pt x="105" y="17"/>
                    <a:pt x="17" y="105"/>
                    <a:pt x="17" y="213"/>
                  </a:cubicBezTo>
                  <a:cubicBezTo>
                    <a:pt x="17" y="321"/>
                    <a:pt x="105" y="408"/>
                    <a:pt x="212" y="408"/>
                  </a:cubicBezTo>
                  <a:cubicBezTo>
                    <a:pt x="320" y="408"/>
                    <a:pt x="407" y="321"/>
                    <a:pt x="407" y="213"/>
                  </a:cubicBezTo>
                  <a:cubicBezTo>
                    <a:pt x="407" y="105"/>
                    <a:pt x="320" y="17"/>
                    <a:pt x="212" y="17"/>
                  </a:cubicBezTo>
                  <a:close/>
                </a:path>
              </a:pathLst>
            </a:custGeom>
            <a:solidFill>
              <a:schemeClr val="tx2"/>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sp>
          <p:nvSpPr>
            <p:cNvPr id="32" name="Freeform 6">
              <a:extLst>
                <a:ext uri="{FF2B5EF4-FFF2-40B4-BE49-F238E27FC236}">
                  <a16:creationId xmlns:a16="http://schemas.microsoft.com/office/drawing/2014/main" id="{CC2378EE-5EC1-4144-ADA8-673F9DD2DE9F}"/>
                </a:ext>
              </a:extLst>
            </p:cNvPr>
            <p:cNvSpPr>
              <a:spLocks/>
            </p:cNvSpPr>
            <p:nvPr/>
          </p:nvSpPr>
          <p:spPr bwMode="auto">
            <a:xfrm>
              <a:off x="1445696" y="1287720"/>
              <a:ext cx="224925" cy="146944"/>
            </a:xfrm>
            <a:custGeom>
              <a:avLst/>
              <a:gdLst>
                <a:gd name="T0" fmla="*/ 86 w 249"/>
                <a:gd name="T1" fmla="*/ 172 h 172"/>
                <a:gd name="T2" fmla="*/ 80 w 249"/>
                <a:gd name="T3" fmla="*/ 169 h 172"/>
                <a:gd name="T4" fmla="*/ 4 w 249"/>
                <a:gd name="T5" fmla="*/ 93 h 172"/>
                <a:gd name="T6" fmla="*/ 4 w 249"/>
                <a:gd name="T7" fmla="*/ 80 h 172"/>
                <a:gd name="T8" fmla="*/ 16 w 249"/>
                <a:gd name="T9" fmla="*/ 80 h 172"/>
                <a:gd name="T10" fmla="*/ 86 w 249"/>
                <a:gd name="T11" fmla="*/ 150 h 172"/>
                <a:gd name="T12" fmla="*/ 233 w 249"/>
                <a:gd name="T13" fmla="*/ 4 h 172"/>
                <a:gd name="T14" fmla="*/ 245 w 249"/>
                <a:gd name="T15" fmla="*/ 4 h 172"/>
                <a:gd name="T16" fmla="*/ 245 w 249"/>
                <a:gd name="T17" fmla="*/ 17 h 172"/>
                <a:gd name="T18" fmla="*/ 93 w 249"/>
                <a:gd name="T19" fmla="*/ 169 h 172"/>
                <a:gd name="T20" fmla="*/ 86 w 249"/>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86" y="172"/>
                  </a:moveTo>
                  <a:cubicBezTo>
                    <a:pt x="84" y="172"/>
                    <a:pt x="82" y="171"/>
                    <a:pt x="80" y="169"/>
                  </a:cubicBezTo>
                  <a:cubicBezTo>
                    <a:pt x="4" y="93"/>
                    <a:pt x="4" y="93"/>
                    <a:pt x="4" y="93"/>
                  </a:cubicBezTo>
                  <a:cubicBezTo>
                    <a:pt x="0" y="89"/>
                    <a:pt x="0" y="84"/>
                    <a:pt x="4" y="80"/>
                  </a:cubicBezTo>
                  <a:cubicBezTo>
                    <a:pt x="7" y="77"/>
                    <a:pt x="13" y="77"/>
                    <a:pt x="16" y="80"/>
                  </a:cubicBezTo>
                  <a:cubicBezTo>
                    <a:pt x="86" y="150"/>
                    <a:pt x="86" y="150"/>
                    <a:pt x="86" y="150"/>
                  </a:cubicBezTo>
                  <a:cubicBezTo>
                    <a:pt x="233" y="4"/>
                    <a:pt x="233" y="4"/>
                    <a:pt x="233" y="4"/>
                  </a:cubicBezTo>
                  <a:cubicBezTo>
                    <a:pt x="236" y="0"/>
                    <a:pt x="242" y="0"/>
                    <a:pt x="245" y="4"/>
                  </a:cubicBezTo>
                  <a:cubicBezTo>
                    <a:pt x="249" y="7"/>
                    <a:pt x="249" y="13"/>
                    <a:pt x="245" y="17"/>
                  </a:cubicBezTo>
                  <a:cubicBezTo>
                    <a:pt x="93" y="169"/>
                    <a:pt x="93" y="169"/>
                    <a:pt x="93" y="169"/>
                  </a:cubicBezTo>
                  <a:cubicBezTo>
                    <a:pt x="91" y="171"/>
                    <a:pt x="88" y="172"/>
                    <a:pt x="86" y="172"/>
                  </a:cubicBezTo>
                  <a:close/>
                </a:path>
              </a:pathLst>
            </a:custGeom>
            <a:solidFill>
              <a:schemeClr val="accent3"/>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grpSp>
      <p:sp>
        <p:nvSpPr>
          <p:cNvPr id="33" name="TextBox 32"/>
          <p:cNvSpPr txBox="1"/>
          <p:nvPr/>
        </p:nvSpPr>
        <p:spPr>
          <a:xfrm>
            <a:off x="336242" y="2331668"/>
            <a:ext cx="1062068" cy="430887"/>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buClr>
                <a:schemeClr val="bg1"/>
              </a:buClr>
            </a:pPr>
            <a:r>
              <a:rPr lang="en-US" sz="1400" dirty="0">
                <a:solidFill>
                  <a:schemeClr val="tx2"/>
                </a:solidFill>
              </a:rPr>
              <a:t>Discovery activities</a:t>
            </a:r>
          </a:p>
        </p:txBody>
      </p:sp>
      <p:cxnSp>
        <p:nvCxnSpPr>
          <p:cNvPr id="34" name="Straight Connector 33"/>
          <p:cNvCxnSpPr>
            <a:cxnSpLocks/>
          </p:cNvCxnSpPr>
          <p:nvPr/>
        </p:nvCxnSpPr>
        <p:spPr>
          <a:xfrm>
            <a:off x="1830747" y="1711462"/>
            <a:ext cx="0" cy="1600438"/>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TextBox 34"/>
          <p:cNvSpPr txBox="1">
            <a:spLocks/>
          </p:cNvSpPr>
          <p:nvPr/>
        </p:nvSpPr>
        <p:spPr>
          <a:xfrm>
            <a:off x="1962840" y="4821898"/>
            <a:ext cx="9527282" cy="1092607"/>
          </a:xfrm>
          <a:prstGeom prst="rect">
            <a:avLst/>
          </a:prstGeom>
        </p:spPr>
        <p:txBody>
          <a:bodyPr vert="horz" wrap="square" lIns="0" tIns="0" rIns="0" bIns="0" rtlCol="0" anchor="t" anchorCtr="0">
            <a:spAutoFit/>
          </a:bodyPr>
          <a:lstStyle>
            <a:defPPr>
              <a:defRPr lang="en-US"/>
            </a:defPPr>
            <a:lvl1pPr marL="0" lvl="0" indent="0" defTabSz="1193860" eaLnBrk="1" latinLnBrk="0" hangingPunct="1">
              <a:spcBef>
                <a:spcPts val="600"/>
              </a:spcBef>
              <a:spcAft>
                <a:spcPts val="600"/>
              </a:spcAft>
              <a:buClr>
                <a:schemeClr val="tx2"/>
              </a:buClr>
              <a:buSzPct val="100000"/>
              <a:defRPr b="1" baseline="0">
                <a:latin typeface="+mn-lt"/>
              </a:defRPr>
            </a:lvl1pPr>
            <a:lvl2pPr marL="2116" lvl="1" indent="0" defTabSz="1193860" eaLnBrk="1" latinLnBrk="0" hangingPunct="1">
              <a:spcBef>
                <a:spcPts val="600"/>
              </a:spcBef>
              <a:spcAft>
                <a:spcPts val="600"/>
              </a:spcAft>
              <a:buClr>
                <a:schemeClr val="tx2"/>
              </a:buClr>
              <a:buSzPct val="125000"/>
              <a:buFontTx/>
              <a:buNone/>
              <a:defRPr b="0" baseline="0">
                <a:latin typeface="+mn-lt"/>
              </a:defRPr>
            </a:lvl2pPr>
            <a:lvl3pPr marL="288925" lvl="2" indent="-288925" defTabSz="1193860" eaLnBrk="1" latinLnBrk="0" hangingPunct="1">
              <a:spcBef>
                <a:spcPct val="25000"/>
              </a:spcBef>
              <a:spcAft>
                <a:spcPts val="600"/>
              </a:spcAft>
              <a:buClrTx/>
              <a:buSzPct val="100000"/>
              <a:buFont typeface="Wingdings" panose="05000000000000000000" pitchFamily="2" charset="2"/>
              <a:buChar char="q"/>
              <a:defRPr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lvl="2">
              <a:spcBef>
                <a:spcPts val="306"/>
              </a:spcBef>
              <a:spcAft>
                <a:spcPts val="306"/>
              </a:spcAft>
            </a:pPr>
            <a:r>
              <a:rPr lang="en-US" sz="1400" dirty="0"/>
              <a:t>When possible, use an interactive prototype</a:t>
            </a:r>
          </a:p>
          <a:p>
            <a:pPr lvl="2">
              <a:spcBef>
                <a:spcPts val="306"/>
              </a:spcBef>
              <a:spcAft>
                <a:spcPts val="306"/>
              </a:spcAft>
            </a:pPr>
            <a:r>
              <a:rPr lang="en-US" sz="1400" dirty="0"/>
              <a:t>Write a user testing script to walk users through the scenario or flow that corresponds with the prototype</a:t>
            </a:r>
          </a:p>
          <a:p>
            <a:pPr lvl="2">
              <a:spcBef>
                <a:spcPts val="306"/>
              </a:spcBef>
              <a:spcAft>
                <a:spcPts val="306"/>
              </a:spcAft>
            </a:pPr>
            <a:r>
              <a:rPr lang="en-US" sz="1400" dirty="0"/>
              <a:t>For remote testing set up a screen-sharing tool in advance</a:t>
            </a:r>
          </a:p>
          <a:p>
            <a:pPr lvl="2">
              <a:spcBef>
                <a:spcPts val="306"/>
              </a:spcBef>
              <a:spcAft>
                <a:spcPts val="306"/>
              </a:spcAft>
            </a:pPr>
            <a:r>
              <a:rPr lang="en-US" sz="1400" dirty="0"/>
              <a:t>Project the test on a large monitor so all observers can view the subject’s shared screen</a:t>
            </a:r>
          </a:p>
        </p:txBody>
      </p:sp>
      <p:grpSp>
        <p:nvGrpSpPr>
          <p:cNvPr id="5" name="Group 4"/>
          <p:cNvGrpSpPr/>
          <p:nvPr/>
        </p:nvGrpSpPr>
        <p:grpSpPr>
          <a:xfrm>
            <a:off x="1257499" y="5161424"/>
            <a:ext cx="419838" cy="419838"/>
            <a:chOff x="1348226" y="5241702"/>
            <a:chExt cx="411480" cy="411480"/>
          </a:xfrm>
        </p:grpSpPr>
        <p:sp>
          <p:nvSpPr>
            <p:cNvPr id="36" name="Freeform 5">
              <a:extLst>
                <a:ext uri="{FF2B5EF4-FFF2-40B4-BE49-F238E27FC236}">
                  <a16:creationId xmlns:a16="http://schemas.microsoft.com/office/drawing/2014/main" id="{02733864-7B3C-4200-B64A-A99F7F3BA593}"/>
                </a:ext>
              </a:extLst>
            </p:cNvPr>
            <p:cNvSpPr>
              <a:spLocks noEditPoints="1"/>
            </p:cNvSpPr>
            <p:nvPr/>
          </p:nvSpPr>
          <p:spPr bwMode="auto">
            <a:xfrm>
              <a:off x="1348226" y="5241702"/>
              <a:ext cx="411480" cy="411480"/>
            </a:xfrm>
            <a:custGeom>
              <a:avLst/>
              <a:gdLst>
                <a:gd name="T0" fmla="*/ 212 w 425"/>
                <a:gd name="T1" fmla="*/ 426 h 426"/>
                <a:gd name="T2" fmla="*/ 130 w 425"/>
                <a:gd name="T3" fmla="*/ 409 h 426"/>
                <a:gd name="T4" fmla="*/ 62 w 425"/>
                <a:gd name="T5" fmla="*/ 364 h 426"/>
                <a:gd name="T6" fmla="*/ 16 w 425"/>
                <a:gd name="T7" fmla="*/ 296 h 426"/>
                <a:gd name="T8" fmla="*/ 0 w 425"/>
                <a:gd name="T9" fmla="*/ 213 h 426"/>
                <a:gd name="T10" fmla="*/ 16 w 425"/>
                <a:gd name="T11" fmla="*/ 130 h 426"/>
                <a:gd name="T12" fmla="*/ 62 w 425"/>
                <a:gd name="T13" fmla="*/ 62 h 426"/>
                <a:gd name="T14" fmla="*/ 130 w 425"/>
                <a:gd name="T15" fmla="*/ 16 h 426"/>
                <a:gd name="T16" fmla="*/ 212 w 425"/>
                <a:gd name="T17" fmla="*/ 0 h 426"/>
                <a:gd name="T18" fmla="*/ 295 w 425"/>
                <a:gd name="T19" fmla="*/ 16 h 426"/>
                <a:gd name="T20" fmla="*/ 363 w 425"/>
                <a:gd name="T21" fmla="*/ 62 h 426"/>
                <a:gd name="T22" fmla="*/ 408 w 425"/>
                <a:gd name="T23" fmla="*/ 130 h 426"/>
                <a:gd name="T24" fmla="*/ 425 w 425"/>
                <a:gd name="T25" fmla="*/ 213 h 426"/>
                <a:gd name="T26" fmla="*/ 408 w 425"/>
                <a:gd name="T27" fmla="*/ 296 h 426"/>
                <a:gd name="T28" fmla="*/ 363 w 425"/>
                <a:gd name="T29" fmla="*/ 364 h 426"/>
                <a:gd name="T30" fmla="*/ 295 w 425"/>
                <a:gd name="T31" fmla="*/ 409 h 426"/>
                <a:gd name="T32" fmla="*/ 212 w 425"/>
                <a:gd name="T33" fmla="*/ 426 h 426"/>
                <a:gd name="T34" fmla="*/ 212 w 425"/>
                <a:gd name="T35" fmla="*/ 17 h 426"/>
                <a:gd name="T36" fmla="*/ 17 w 425"/>
                <a:gd name="T37" fmla="*/ 213 h 426"/>
                <a:gd name="T38" fmla="*/ 212 w 425"/>
                <a:gd name="T39" fmla="*/ 408 h 426"/>
                <a:gd name="T40" fmla="*/ 407 w 425"/>
                <a:gd name="T41" fmla="*/ 213 h 426"/>
                <a:gd name="T42" fmla="*/ 212 w 425"/>
                <a:gd name="T43" fmla="*/ 1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5" h="426">
                  <a:moveTo>
                    <a:pt x="212" y="426"/>
                  </a:moveTo>
                  <a:cubicBezTo>
                    <a:pt x="184" y="426"/>
                    <a:pt x="156" y="420"/>
                    <a:pt x="130" y="409"/>
                  </a:cubicBezTo>
                  <a:cubicBezTo>
                    <a:pt x="104" y="398"/>
                    <a:pt x="81" y="383"/>
                    <a:pt x="62" y="364"/>
                  </a:cubicBezTo>
                  <a:cubicBezTo>
                    <a:pt x="42" y="344"/>
                    <a:pt x="27" y="321"/>
                    <a:pt x="16" y="296"/>
                  </a:cubicBezTo>
                  <a:cubicBezTo>
                    <a:pt x="5" y="270"/>
                    <a:pt x="0" y="242"/>
                    <a:pt x="0" y="213"/>
                  </a:cubicBezTo>
                  <a:cubicBezTo>
                    <a:pt x="0" y="184"/>
                    <a:pt x="5" y="156"/>
                    <a:pt x="16" y="130"/>
                  </a:cubicBezTo>
                  <a:cubicBezTo>
                    <a:pt x="27" y="104"/>
                    <a:pt x="42" y="82"/>
                    <a:pt x="62" y="62"/>
                  </a:cubicBezTo>
                  <a:cubicBezTo>
                    <a:pt x="81" y="43"/>
                    <a:pt x="104" y="27"/>
                    <a:pt x="130" y="16"/>
                  </a:cubicBezTo>
                  <a:cubicBezTo>
                    <a:pt x="156" y="5"/>
                    <a:pt x="184" y="0"/>
                    <a:pt x="212" y="0"/>
                  </a:cubicBezTo>
                  <a:cubicBezTo>
                    <a:pt x="241" y="0"/>
                    <a:pt x="269" y="5"/>
                    <a:pt x="295" y="16"/>
                  </a:cubicBezTo>
                  <a:cubicBezTo>
                    <a:pt x="320" y="27"/>
                    <a:pt x="343" y="43"/>
                    <a:pt x="363" y="62"/>
                  </a:cubicBezTo>
                  <a:cubicBezTo>
                    <a:pt x="382" y="82"/>
                    <a:pt x="398" y="104"/>
                    <a:pt x="408" y="130"/>
                  </a:cubicBezTo>
                  <a:cubicBezTo>
                    <a:pt x="419" y="156"/>
                    <a:pt x="425" y="184"/>
                    <a:pt x="425" y="213"/>
                  </a:cubicBezTo>
                  <a:cubicBezTo>
                    <a:pt x="425" y="242"/>
                    <a:pt x="419" y="270"/>
                    <a:pt x="408" y="296"/>
                  </a:cubicBezTo>
                  <a:cubicBezTo>
                    <a:pt x="398" y="321"/>
                    <a:pt x="382" y="344"/>
                    <a:pt x="363" y="364"/>
                  </a:cubicBezTo>
                  <a:cubicBezTo>
                    <a:pt x="343" y="383"/>
                    <a:pt x="320" y="398"/>
                    <a:pt x="295" y="409"/>
                  </a:cubicBezTo>
                  <a:cubicBezTo>
                    <a:pt x="269" y="420"/>
                    <a:pt x="241" y="426"/>
                    <a:pt x="212" y="426"/>
                  </a:cubicBezTo>
                  <a:close/>
                  <a:moveTo>
                    <a:pt x="212" y="17"/>
                  </a:moveTo>
                  <a:cubicBezTo>
                    <a:pt x="105" y="17"/>
                    <a:pt x="17" y="105"/>
                    <a:pt x="17" y="213"/>
                  </a:cubicBezTo>
                  <a:cubicBezTo>
                    <a:pt x="17" y="321"/>
                    <a:pt x="105" y="408"/>
                    <a:pt x="212" y="408"/>
                  </a:cubicBezTo>
                  <a:cubicBezTo>
                    <a:pt x="320" y="408"/>
                    <a:pt x="407" y="321"/>
                    <a:pt x="407" y="213"/>
                  </a:cubicBezTo>
                  <a:cubicBezTo>
                    <a:pt x="407" y="105"/>
                    <a:pt x="320" y="17"/>
                    <a:pt x="212" y="17"/>
                  </a:cubicBezTo>
                  <a:close/>
                </a:path>
              </a:pathLst>
            </a:custGeom>
            <a:solidFill>
              <a:schemeClr val="tx2"/>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sp>
          <p:nvSpPr>
            <p:cNvPr id="38" name="Freeform 6">
              <a:extLst>
                <a:ext uri="{FF2B5EF4-FFF2-40B4-BE49-F238E27FC236}">
                  <a16:creationId xmlns:a16="http://schemas.microsoft.com/office/drawing/2014/main" id="{9CC8283E-06B4-4166-82CC-02723AB47969}"/>
                </a:ext>
              </a:extLst>
            </p:cNvPr>
            <p:cNvSpPr>
              <a:spLocks/>
            </p:cNvSpPr>
            <p:nvPr/>
          </p:nvSpPr>
          <p:spPr bwMode="auto">
            <a:xfrm>
              <a:off x="1445696" y="5377094"/>
              <a:ext cx="224925" cy="146944"/>
            </a:xfrm>
            <a:custGeom>
              <a:avLst/>
              <a:gdLst>
                <a:gd name="T0" fmla="*/ 86 w 249"/>
                <a:gd name="T1" fmla="*/ 172 h 172"/>
                <a:gd name="T2" fmla="*/ 80 w 249"/>
                <a:gd name="T3" fmla="*/ 169 h 172"/>
                <a:gd name="T4" fmla="*/ 4 w 249"/>
                <a:gd name="T5" fmla="*/ 93 h 172"/>
                <a:gd name="T6" fmla="*/ 4 w 249"/>
                <a:gd name="T7" fmla="*/ 80 h 172"/>
                <a:gd name="T8" fmla="*/ 16 w 249"/>
                <a:gd name="T9" fmla="*/ 80 h 172"/>
                <a:gd name="T10" fmla="*/ 86 w 249"/>
                <a:gd name="T11" fmla="*/ 150 h 172"/>
                <a:gd name="T12" fmla="*/ 233 w 249"/>
                <a:gd name="T13" fmla="*/ 4 h 172"/>
                <a:gd name="T14" fmla="*/ 245 w 249"/>
                <a:gd name="T15" fmla="*/ 4 h 172"/>
                <a:gd name="T16" fmla="*/ 245 w 249"/>
                <a:gd name="T17" fmla="*/ 17 h 172"/>
                <a:gd name="T18" fmla="*/ 93 w 249"/>
                <a:gd name="T19" fmla="*/ 169 h 172"/>
                <a:gd name="T20" fmla="*/ 86 w 249"/>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86" y="172"/>
                  </a:moveTo>
                  <a:cubicBezTo>
                    <a:pt x="84" y="172"/>
                    <a:pt x="82" y="171"/>
                    <a:pt x="80" y="169"/>
                  </a:cubicBezTo>
                  <a:cubicBezTo>
                    <a:pt x="4" y="93"/>
                    <a:pt x="4" y="93"/>
                    <a:pt x="4" y="93"/>
                  </a:cubicBezTo>
                  <a:cubicBezTo>
                    <a:pt x="0" y="89"/>
                    <a:pt x="0" y="84"/>
                    <a:pt x="4" y="80"/>
                  </a:cubicBezTo>
                  <a:cubicBezTo>
                    <a:pt x="7" y="77"/>
                    <a:pt x="13" y="77"/>
                    <a:pt x="16" y="80"/>
                  </a:cubicBezTo>
                  <a:cubicBezTo>
                    <a:pt x="86" y="150"/>
                    <a:pt x="86" y="150"/>
                    <a:pt x="86" y="150"/>
                  </a:cubicBezTo>
                  <a:cubicBezTo>
                    <a:pt x="233" y="4"/>
                    <a:pt x="233" y="4"/>
                    <a:pt x="233" y="4"/>
                  </a:cubicBezTo>
                  <a:cubicBezTo>
                    <a:pt x="236" y="0"/>
                    <a:pt x="242" y="0"/>
                    <a:pt x="245" y="4"/>
                  </a:cubicBezTo>
                  <a:cubicBezTo>
                    <a:pt x="249" y="7"/>
                    <a:pt x="249" y="13"/>
                    <a:pt x="245" y="17"/>
                  </a:cubicBezTo>
                  <a:cubicBezTo>
                    <a:pt x="93" y="169"/>
                    <a:pt x="93" y="169"/>
                    <a:pt x="93" y="169"/>
                  </a:cubicBezTo>
                  <a:cubicBezTo>
                    <a:pt x="91" y="171"/>
                    <a:pt x="88" y="172"/>
                    <a:pt x="86" y="172"/>
                  </a:cubicBezTo>
                  <a:close/>
                </a:path>
              </a:pathLst>
            </a:custGeom>
            <a:solidFill>
              <a:schemeClr val="accent3"/>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grpSp>
      <p:sp>
        <p:nvSpPr>
          <p:cNvPr id="46" name="TextBox 45"/>
          <p:cNvSpPr txBox="1"/>
          <p:nvPr/>
        </p:nvSpPr>
        <p:spPr>
          <a:xfrm>
            <a:off x="336242" y="5245733"/>
            <a:ext cx="1062068" cy="215444"/>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buClr>
                <a:schemeClr val="bg1"/>
              </a:buClr>
            </a:pPr>
            <a:r>
              <a:rPr lang="en-US" sz="1400" dirty="0">
                <a:solidFill>
                  <a:schemeClr val="tx2"/>
                </a:solidFill>
              </a:rPr>
              <a:t>Materials</a:t>
            </a:r>
          </a:p>
        </p:txBody>
      </p:sp>
      <p:cxnSp>
        <p:nvCxnSpPr>
          <p:cNvPr id="48" name="Straight Connector 47"/>
          <p:cNvCxnSpPr>
            <a:cxnSpLocks/>
          </p:cNvCxnSpPr>
          <p:nvPr/>
        </p:nvCxnSpPr>
        <p:spPr>
          <a:xfrm>
            <a:off x="1830747" y="4751138"/>
            <a:ext cx="0" cy="124041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50" name="TextBox 49"/>
          <p:cNvSpPr txBox="1">
            <a:spLocks/>
          </p:cNvSpPr>
          <p:nvPr/>
        </p:nvSpPr>
        <p:spPr>
          <a:xfrm>
            <a:off x="1962840" y="3533992"/>
            <a:ext cx="9696189" cy="1015663"/>
          </a:xfrm>
          <a:prstGeom prst="rect">
            <a:avLst/>
          </a:prstGeom>
        </p:spPr>
        <p:txBody>
          <a:bodyPr vert="horz" wrap="square" lIns="0" tIns="0" rIns="0" bIns="0" rtlCol="0" anchor="t" anchorCtr="0">
            <a:spAutoFit/>
          </a:bodyPr>
          <a:lstStyle>
            <a:defPPr>
              <a:defRPr lang="en-US"/>
            </a:defPPr>
            <a:lvl1pPr marL="0" lvl="0" indent="0" defTabSz="1193860" eaLnBrk="1" latinLnBrk="0" hangingPunct="1">
              <a:spcBef>
                <a:spcPts val="600"/>
              </a:spcBef>
              <a:spcAft>
                <a:spcPts val="600"/>
              </a:spcAft>
              <a:buClr>
                <a:schemeClr val="tx2"/>
              </a:buClr>
              <a:buSzPct val="100000"/>
              <a:defRPr b="1" baseline="0">
                <a:latin typeface="+mn-lt"/>
              </a:defRPr>
            </a:lvl1pPr>
            <a:lvl2pPr marL="2116" lvl="1" indent="0" defTabSz="1193860" eaLnBrk="1" latinLnBrk="0" hangingPunct="1">
              <a:spcBef>
                <a:spcPts val="600"/>
              </a:spcBef>
              <a:spcAft>
                <a:spcPts val="600"/>
              </a:spcAft>
              <a:buClr>
                <a:schemeClr val="tx2"/>
              </a:buClr>
              <a:buSzPct val="125000"/>
              <a:buFontTx/>
              <a:buNone/>
              <a:defRPr b="0" baseline="0">
                <a:latin typeface="+mn-lt"/>
              </a:defRPr>
            </a:lvl2pPr>
            <a:lvl3pPr marL="288925" lvl="2" indent="-288925" defTabSz="1193860" eaLnBrk="1" latinLnBrk="0" hangingPunct="1">
              <a:spcBef>
                <a:spcPct val="25000"/>
              </a:spcBef>
              <a:spcAft>
                <a:spcPts val="600"/>
              </a:spcAft>
              <a:buClrTx/>
              <a:buSzPct val="100000"/>
              <a:buFont typeface="Wingdings" panose="05000000000000000000" pitchFamily="2" charset="2"/>
              <a:buChar char="q"/>
              <a:defRPr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sz="2133" baseline="0">
                <a:latin typeface="+mn-lt"/>
              </a:defRPr>
            </a:lvl6pPr>
            <a:lvl7pPr marL="999794" indent="-173575" defTabSz="1193860" fontAlgn="base">
              <a:spcBef>
                <a:spcPct val="0"/>
              </a:spcBef>
              <a:spcAft>
                <a:spcPct val="0"/>
              </a:spcAft>
              <a:buClr>
                <a:schemeClr val="tx2"/>
              </a:buClr>
              <a:buSzPct val="89000"/>
              <a:buFont typeface="Arial" charset="0"/>
              <a:buChar char="-"/>
              <a:defRPr sz="2133" baseline="0">
                <a:latin typeface="+mn-lt"/>
              </a:defRPr>
            </a:lvl7pPr>
            <a:lvl8pPr marL="999794" indent="-173575" defTabSz="1193860" fontAlgn="base">
              <a:spcBef>
                <a:spcPct val="0"/>
              </a:spcBef>
              <a:spcAft>
                <a:spcPct val="0"/>
              </a:spcAft>
              <a:buClr>
                <a:schemeClr val="tx2"/>
              </a:buClr>
              <a:buSzPct val="89000"/>
              <a:buFont typeface="Arial" charset="0"/>
              <a:buChar char="-"/>
              <a:defRPr sz="2133" baseline="0">
                <a:latin typeface="+mn-lt"/>
              </a:defRPr>
            </a:lvl8pPr>
            <a:lvl9pPr marL="999794" indent="-173575" defTabSz="1193860" fontAlgn="base">
              <a:spcBef>
                <a:spcPct val="0"/>
              </a:spcBef>
              <a:spcAft>
                <a:spcPct val="0"/>
              </a:spcAft>
              <a:buClr>
                <a:schemeClr val="tx2"/>
              </a:buClr>
              <a:buSzPct val="89000"/>
              <a:buFont typeface="Arial" charset="0"/>
              <a:buChar char="-"/>
              <a:defRPr sz="2133" baseline="0">
                <a:latin typeface="+mn-lt"/>
              </a:defRPr>
            </a:lvl9pPr>
          </a:lstStyle>
          <a:p>
            <a:pPr lvl="2">
              <a:spcBef>
                <a:spcPts val="306"/>
              </a:spcBef>
              <a:spcAft>
                <a:spcPts val="306"/>
              </a:spcAft>
            </a:pPr>
            <a:r>
              <a:rPr lang="en-US" sz="1400" dirty="0"/>
              <a:t>Select one or two moderator(s) to run the tests - two moderators allow you to run tests in parallel</a:t>
            </a:r>
          </a:p>
          <a:p>
            <a:pPr lvl="2">
              <a:spcBef>
                <a:spcPts val="306"/>
              </a:spcBef>
              <a:spcAft>
                <a:spcPts val="306"/>
              </a:spcAft>
            </a:pPr>
            <a:r>
              <a:rPr lang="en-US" sz="1400" dirty="0"/>
              <a:t>Convene members of the sprint team to observe the test and take notes</a:t>
            </a:r>
          </a:p>
          <a:p>
            <a:pPr lvl="2">
              <a:spcBef>
                <a:spcPts val="306"/>
              </a:spcBef>
              <a:spcAft>
                <a:spcPts val="306"/>
              </a:spcAft>
            </a:pPr>
            <a:r>
              <a:rPr lang="en-US" sz="1400" dirty="0"/>
              <a:t>Identify test subjects: These people are members of the product’s target user audience who are not part of the sprint team</a:t>
            </a:r>
          </a:p>
        </p:txBody>
      </p:sp>
      <p:sp>
        <p:nvSpPr>
          <p:cNvPr id="51" name="Freeform 5">
            <a:extLst>
              <a:ext uri="{FF2B5EF4-FFF2-40B4-BE49-F238E27FC236}">
                <a16:creationId xmlns:a16="http://schemas.microsoft.com/office/drawing/2014/main" id="{346A21D8-1CF5-45DF-93EC-4991AFC431C3}"/>
              </a:ext>
            </a:extLst>
          </p:cNvPr>
          <p:cNvSpPr>
            <a:spLocks noEditPoints="1"/>
          </p:cNvSpPr>
          <p:nvPr/>
        </p:nvSpPr>
        <p:spPr bwMode="auto">
          <a:xfrm>
            <a:off x="1257499" y="3815573"/>
            <a:ext cx="419838" cy="419838"/>
          </a:xfrm>
          <a:custGeom>
            <a:avLst/>
            <a:gdLst>
              <a:gd name="T0" fmla="*/ 212 w 425"/>
              <a:gd name="T1" fmla="*/ 426 h 426"/>
              <a:gd name="T2" fmla="*/ 130 w 425"/>
              <a:gd name="T3" fmla="*/ 409 h 426"/>
              <a:gd name="T4" fmla="*/ 62 w 425"/>
              <a:gd name="T5" fmla="*/ 364 h 426"/>
              <a:gd name="T6" fmla="*/ 16 w 425"/>
              <a:gd name="T7" fmla="*/ 296 h 426"/>
              <a:gd name="T8" fmla="*/ 0 w 425"/>
              <a:gd name="T9" fmla="*/ 213 h 426"/>
              <a:gd name="T10" fmla="*/ 16 w 425"/>
              <a:gd name="T11" fmla="*/ 130 h 426"/>
              <a:gd name="T12" fmla="*/ 62 w 425"/>
              <a:gd name="T13" fmla="*/ 62 h 426"/>
              <a:gd name="T14" fmla="*/ 130 w 425"/>
              <a:gd name="T15" fmla="*/ 16 h 426"/>
              <a:gd name="T16" fmla="*/ 212 w 425"/>
              <a:gd name="T17" fmla="*/ 0 h 426"/>
              <a:gd name="T18" fmla="*/ 295 w 425"/>
              <a:gd name="T19" fmla="*/ 16 h 426"/>
              <a:gd name="T20" fmla="*/ 363 w 425"/>
              <a:gd name="T21" fmla="*/ 62 h 426"/>
              <a:gd name="T22" fmla="*/ 408 w 425"/>
              <a:gd name="T23" fmla="*/ 130 h 426"/>
              <a:gd name="T24" fmla="*/ 425 w 425"/>
              <a:gd name="T25" fmla="*/ 213 h 426"/>
              <a:gd name="T26" fmla="*/ 408 w 425"/>
              <a:gd name="T27" fmla="*/ 296 h 426"/>
              <a:gd name="T28" fmla="*/ 363 w 425"/>
              <a:gd name="T29" fmla="*/ 364 h 426"/>
              <a:gd name="T30" fmla="*/ 295 w 425"/>
              <a:gd name="T31" fmla="*/ 409 h 426"/>
              <a:gd name="T32" fmla="*/ 212 w 425"/>
              <a:gd name="T33" fmla="*/ 426 h 426"/>
              <a:gd name="T34" fmla="*/ 212 w 425"/>
              <a:gd name="T35" fmla="*/ 17 h 426"/>
              <a:gd name="T36" fmla="*/ 17 w 425"/>
              <a:gd name="T37" fmla="*/ 213 h 426"/>
              <a:gd name="T38" fmla="*/ 212 w 425"/>
              <a:gd name="T39" fmla="*/ 408 h 426"/>
              <a:gd name="T40" fmla="*/ 407 w 425"/>
              <a:gd name="T41" fmla="*/ 213 h 426"/>
              <a:gd name="T42" fmla="*/ 212 w 425"/>
              <a:gd name="T43" fmla="*/ 1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5" h="426">
                <a:moveTo>
                  <a:pt x="212" y="426"/>
                </a:moveTo>
                <a:cubicBezTo>
                  <a:pt x="184" y="426"/>
                  <a:pt x="156" y="420"/>
                  <a:pt x="130" y="409"/>
                </a:cubicBezTo>
                <a:cubicBezTo>
                  <a:pt x="104" y="398"/>
                  <a:pt x="81" y="383"/>
                  <a:pt x="62" y="364"/>
                </a:cubicBezTo>
                <a:cubicBezTo>
                  <a:pt x="42" y="344"/>
                  <a:pt x="27" y="321"/>
                  <a:pt x="16" y="296"/>
                </a:cubicBezTo>
                <a:cubicBezTo>
                  <a:pt x="5" y="270"/>
                  <a:pt x="0" y="242"/>
                  <a:pt x="0" y="213"/>
                </a:cubicBezTo>
                <a:cubicBezTo>
                  <a:pt x="0" y="184"/>
                  <a:pt x="5" y="156"/>
                  <a:pt x="16" y="130"/>
                </a:cubicBezTo>
                <a:cubicBezTo>
                  <a:pt x="27" y="104"/>
                  <a:pt x="42" y="82"/>
                  <a:pt x="62" y="62"/>
                </a:cubicBezTo>
                <a:cubicBezTo>
                  <a:pt x="81" y="43"/>
                  <a:pt x="104" y="27"/>
                  <a:pt x="130" y="16"/>
                </a:cubicBezTo>
                <a:cubicBezTo>
                  <a:pt x="156" y="5"/>
                  <a:pt x="184" y="0"/>
                  <a:pt x="212" y="0"/>
                </a:cubicBezTo>
                <a:cubicBezTo>
                  <a:pt x="241" y="0"/>
                  <a:pt x="269" y="5"/>
                  <a:pt x="295" y="16"/>
                </a:cubicBezTo>
                <a:cubicBezTo>
                  <a:pt x="320" y="27"/>
                  <a:pt x="343" y="43"/>
                  <a:pt x="363" y="62"/>
                </a:cubicBezTo>
                <a:cubicBezTo>
                  <a:pt x="382" y="82"/>
                  <a:pt x="398" y="104"/>
                  <a:pt x="408" y="130"/>
                </a:cubicBezTo>
                <a:cubicBezTo>
                  <a:pt x="419" y="156"/>
                  <a:pt x="425" y="184"/>
                  <a:pt x="425" y="213"/>
                </a:cubicBezTo>
                <a:cubicBezTo>
                  <a:pt x="425" y="242"/>
                  <a:pt x="419" y="270"/>
                  <a:pt x="408" y="296"/>
                </a:cubicBezTo>
                <a:cubicBezTo>
                  <a:pt x="398" y="321"/>
                  <a:pt x="382" y="344"/>
                  <a:pt x="363" y="364"/>
                </a:cubicBezTo>
                <a:cubicBezTo>
                  <a:pt x="343" y="383"/>
                  <a:pt x="320" y="398"/>
                  <a:pt x="295" y="409"/>
                </a:cubicBezTo>
                <a:cubicBezTo>
                  <a:pt x="269" y="420"/>
                  <a:pt x="241" y="426"/>
                  <a:pt x="212" y="426"/>
                </a:cubicBezTo>
                <a:close/>
                <a:moveTo>
                  <a:pt x="212" y="17"/>
                </a:moveTo>
                <a:cubicBezTo>
                  <a:pt x="105" y="17"/>
                  <a:pt x="17" y="105"/>
                  <a:pt x="17" y="213"/>
                </a:cubicBezTo>
                <a:cubicBezTo>
                  <a:pt x="17" y="321"/>
                  <a:pt x="105" y="408"/>
                  <a:pt x="212" y="408"/>
                </a:cubicBezTo>
                <a:cubicBezTo>
                  <a:pt x="320" y="408"/>
                  <a:pt x="407" y="321"/>
                  <a:pt x="407" y="213"/>
                </a:cubicBezTo>
                <a:cubicBezTo>
                  <a:pt x="407" y="105"/>
                  <a:pt x="320" y="17"/>
                  <a:pt x="212" y="17"/>
                </a:cubicBezTo>
                <a:close/>
              </a:path>
            </a:pathLst>
          </a:custGeom>
          <a:solidFill>
            <a:schemeClr val="tx2"/>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sp>
        <p:nvSpPr>
          <p:cNvPr id="52" name="Freeform 6">
            <a:extLst>
              <a:ext uri="{FF2B5EF4-FFF2-40B4-BE49-F238E27FC236}">
                <a16:creationId xmlns:a16="http://schemas.microsoft.com/office/drawing/2014/main" id="{A80AAE08-2061-4064-9228-41688454E1DD}"/>
              </a:ext>
            </a:extLst>
          </p:cNvPr>
          <p:cNvSpPr>
            <a:spLocks/>
          </p:cNvSpPr>
          <p:nvPr/>
        </p:nvSpPr>
        <p:spPr bwMode="auto">
          <a:xfrm>
            <a:off x="1356949" y="3953715"/>
            <a:ext cx="229495" cy="149929"/>
          </a:xfrm>
          <a:custGeom>
            <a:avLst/>
            <a:gdLst>
              <a:gd name="T0" fmla="*/ 86 w 249"/>
              <a:gd name="T1" fmla="*/ 172 h 172"/>
              <a:gd name="T2" fmla="*/ 80 w 249"/>
              <a:gd name="T3" fmla="*/ 169 h 172"/>
              <a:gd name="T4" fmla="*/ 4 w 249"/>
              <a:gd name="T5" fmla="*/ 93 h 172"/>
              <a:gd name="T6" fmla="*/ 4 w 249"/>
              <a:gd name="T7" fmla="*/ 80 h 172"/>
              <a:gd name="T8" fmla="*/ 16 w 249"/>
              <a:gd name="T9" fmla="*/ 80 h 172"/>
              <a:gd name="T10" fmla="*/ 86 w 249"/>
              <a:gd name="T11" fmla="*/ 150 h 172"/>
              <a:gd name="T12" fmla="*/ 233 w 249"/>
              <a:gd name="T13" fmla="*/ 4 h 172"/>
              <a:gd name="T14" fmla="*/ 245 w 249"/>
              <a:gd name="T15" fmla="*/ 4 h 172"/>
              <a:gd name="T16" fmla="*/ 245 w 249"/>
              <a:gd name="T17" fmla="*/ 17 h 172"/>
              <a:gd name="T18" fmla="*/ 93 w 249"/>
              <a:gd name="T19" fmla="*/ 169 h 172"/>
              <a:gd name="T20" fmla="*/ 86 w 249"/>
              <a:gd name="T2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9" h="172">
                <a:moveTo>
                  <a:pt x="86" y="172"/>
                </a:moveTo>
                <a:cubicBezTo>
                  <a:pt x="84" y="172"/>
                  <a:pt x="82" y="171"/>
                  <a:pt x="80" y="169"/>
                </a:cubicBezTo>
                <a:cubicBezTo>
                  <a:pt x="4" y="93"/>
                  <a:pt x="4" y="93"/>
                  <a:pt x="4" y="93"/>
                </a:cubicBezTo>
                <a:cubicBezTo>
                  <a:pt x="0" y="89"/>
                  <a:pt x="0" y="84"/>
                  <a:pt x="4" y="80"/>
                </a:cubicBezTo>
                <a:cubicBezTo>
                  <a:pt x="7" y="77"/>
                  <a:pt x="13" y="77"/>
                  <a:pt x="16" y="80"/>
                </a:cubicBezTo>
                <a:cubicBezTo>
                  <a:pt x="86" y="150"/>
                  <a:pt x="86" y="150"/>
                  <a:pt x="86" y="150"/>
                </a:cubicBezTo>
                <a:cubicBezTo>
                  <a:pt x="233" y="4"/>
                  <a:pt x="233" y="4"/>
                  <a:pt x="233" y="4"/>
                </a:cubicBezTo>
                <a:cubicBezTo>
                  <a:pt x="236" y="0"/>
                  <a:pt x="242" y="0"/>
                  <a:pt x="245" y="4"/>
                </a:cubicBezTo>
                <a:cubicBezTo>
                  <a:pt x="249" y="7"/>
                  <a:pt x="249" y="13"/>
                  <a:pt x="245" y="17"/>
                </a:cubicBezTo>
                <a:cubicBezTo>
                  <a:pt x="93" y="169"/>
                  <a:pt x="93" y="169"/>
                  <a:pt x="93" y="169"/>
                </a:cubicBezTo>
                <a:cubicBezTo>
                  <a:pt x="91" y="171"/>
                  <a:pt x="88" y="172"/>
                  <a:pt x="86" y="172"/>
                </a:cubicBezTo>
                <a:close/>
              </a:path>
            </a:pathLst>
          </a:custGeom>
          <a:solidFill>
            <a:schemeClr val="accent3"/>
          </a:solidFill>
          <a:ln w="0" cap="flat" cmpd="sng" algn="ctr">
            <a:solidFill>
              <a:schemeClr val="accent4"/>
            </a:solidFill>
            <a:prstDash val="solid"/>
            <a:round/>
            <a:headEnd type="none" w="med" len="med"/>
            <a:tailEnd type="none" w="med" len="med"/>
          </a:ln>
          <a:extLst/>
        </p:spPr>
        <p:txBody>
          <a:bodyPr vert="horz" wrap="square" lIns="93297" tIns="46649" rIns="93297" bIns="46649" numCol="1" anchor="t" anchorCtr="0" compatLnSpc="1">
            <a:prstTxWarp prst="textNoShape">
              <a:avLst/>
            </a:prstTxWarp>
          </a:bodyPr>
          <a:lstStyle/>
          <a:p>
            <a:endParaRPr lang="en-US" sz="1400" dirty="0">
              <a:latin typeface="+mn-lt"/>
            </a:endParaRPr>
          </a:p>
        </p:txBody>
      </p:sp>
      <p:sp>
        <p:nvSpPr>
          <p:cNvPr id="53" name="TextBox 52"/>
          <p:cNvSpPr txBox="1"/>
          <p:nvPr/>
        </p:nvSpPr>
        <p:spPr>
          <a:xfrm>
            <a:off x="336242" y="3899882"/>
            <a:ext cx="1062068" cy="215444"/>
          </a:xfrm>
          <a:prstGeom prst="rect">
            <a:avLst/>
          </a:prstGeom>
        </p:spPr>
        <p:txBody>
          <a:bodyPr vert="horz" wrap="square" lIns="0" tIns="0" rIns="0" bIns="0" rtlCol="0">
            <a:spAutoFit/>
          </a:bodyPr>
          <a:lstStyle>
            <a:lvl1pPr marL="0" lvl="0" indent="0" defTabSz="1193860" eaLnBrk="1" latinLnBrk="0" hangingPunct="1">
              <a:spcBef>
                <a:spcPts val="600"/>
              </a:spcBef>
              <a:spcAft>
                <a:spcPts val="600"/>
              </a:spcAft>
              <a:buClr>
                <a:schemeClr val="tx2"/>
              </a:buClr>
              <a:buSzPct val="100000"/>
              <a:defRPr lang="x-none" b="1" baseline="0">
                <a:latin typeface="+mn-lt"/>
              </a:defRPr>
            </a:lvl1pPr>
            <a:lvl2pPr marL="2116" lvl="1" indent="0" defTabSz="1193860" eaLnBrk="1" latinLnBrk="0" hangingPunct="1">
              <a:spcBef>
                <a:spcPts val="600"/>
              </a:spcBef>
              <a:spcAft>
                <a:spcPts val="600"/>
              </a:spcAft>
              <a:buClr>
                <a:schemeClr val="tx2"/>
              </a:buClr>
              <a:buSzPct val="125000"/>
              <a:buFontTx/>
              <a:buNone/>
              <a:defRPr lang="x-none" b="0" baseline="0">
                <a:latin typeface="+mn-lt"/>
              </a:defRPr>
            </a:lvl2pPr>
            <a:lvl3pPr marL="168275" lvl="2" indent="-168275" defTabSz="1193860" eaLnBrk="1" latinLnBrk="0" hangingPunct="1">
              <a:spcAft>
                <a:spcPts val="600"/>
              </a:spcAft>
              <a:buClrTx/>
              <a:buSzPct val="100000"/>
              <a:buFont typeface="Arial" panose="020B0604020202020204" pitchFamily="34" charset="0"/>
              <a:buChar char="•"/>
              <a:defRPr lang="x-none" baseline="0">
                <a:latin typeface="+mn-lt"/>
              </a:defRPr>
            </a:lvl3pPr>
            <a:lvl4pPr marL="350838" lvl="3" indent="-182563" defTabSz="1193860" eaLnBrk="1" latinLnBrk="0" hangingPunct="1">
              <a:spcAft>
                <a:spcPts val="600"/>
              </a:spcAft>
              <a:buClr>
                <a:schemeClr val="accent6"/>
              </a:buClr>
              <a:buSzPct val="100000"/>
              <a:buFont typeface="Arial" panose="020B0604020202020204" pitchFamily="34" charset="0"/>
              <a:buChar char="•"/>
              <a:defRPr lang="x-none" baseline="0">
                <a:solidFill>
                  <a:schemeClr val="accent6"/>
                </a:solidFill>
                <a:latin typeface="+mn-lt"/>
              </a:defRPr>
            </a:lvl4pPr>
            <a:lvl5pPr marL="579438" lvl="4" indent="-228600" defTabSz="1193860" eaLnBrk="1" latinLnBrk="0" hangingPunct="1">
              <a:spcAft>
                <a:spcPts val="600"/>
              </a:spcAft>
              <a:buClr>
                <a:schemeClr val="accent6"/>
              </a:buClr>
              <a:buSzPct val="100000"/>
              <a:buFont typeface="Times New Roman" panose="02020603050405020304" pitchFamily="18" charset="0"/>
              <a:buChar char="─"/>
              <a:defRPr lang="x-none" baseline="0">
                <a:solidFill>
                  <a:schemeClr val="accent6"/>
                </a:solidFill>
                <a:latin typeface="+mn-lt"/>
              </a:defRPr>
            </a:lvl5pPr>
            <a:lvl6pPr marL="999794" indent="-173575" defTabSz="1193860" fontAlgn="base">
              <a:spcBef>
                <a:spcPct val="0"/>
              </a:spcBef>
              <a:spcAft>
                <a:spcPct val="0"/>
              </a:spcAft>
              <a:buClr>
                <a:schemeClr val="tx2"/>
              </a:buClr>
              <a:buSzPct val="89000"/>
              <a:buFont typeface="Arial" charset="0"/>
              <a:buChar char="-"/>
              <a:defRPr lang="x-none" sz="2133" baseline="0">
                <a:latin typeface="+mn-lt"/>
              </a:defRPr>
            </a:lvl6pPr>
            <a:lvl7pPr marL="999794" indent="-173575" defTabSz="1193860" fontAlgn="base">
              <a:spcBef>
                <a:spcPct val="0"/>
              </a:spcBef>
              <a:spcAft>
                <a:spcPct val="0"/>
              </a:spcAft>
              <a:buClr>
                <a:schemeClr val="tx2"/>
              </a:buClr>
              <a:buSzPct val="89000"/>
              <a:buFont typeface="Arial" charset="0"/>
              <a:buChar char="-"/>
              <a:defRPr lang="x-none" sz="2133" baseline="0">
                <a:latin typeface="+mn-lt"/>
              </a:defRPr>
            </a:lvl7pPr>
            <a:lvl8pPr marL="999794" indent="-173575" defTabSz="1193860" fontAlgn="base">
              <a:spcBef>
                <a:spcPct val="0"/>
              </a:spcBef>
              <a:spcAft>
                <a:spcPct val="0"/>
              </a:spcAft>
              <a:buClr>
                <a:schemeClr val="tx2"/>
              </a:buClr>
              <a:buSzPct val="89000"/>
              <a:buFont typeface="Arial" charset="0"/>
              <a:buChar char="-"/>
              <a:defRPr lang="x-none" sz="2133" baseline="0">
                <a:latin typeface="+mn-lt"/>
              </a:defRPr>
            </a:lvl8pPr>
            <a:lvl9pPr marL="999794" indent="-173575" defTabSz="1193860" fontAlgn="base">
              <a:spcBef>
                <a:spcPct val="0"/>
              </a:spcBef>
              <a:spcAft>
                <a:spcPct val="0"/>
              </a:spcAft>
              <a:buClr>
                <a:schemeClr val="tx2"/>
              </a:buClr>
              <a:buSzPct val="89000"/>
              <a:buFont typeface="Arial" charset="0"/>
              <a:buChar char="-"/>
              <a:defRPr lang="x-none" sz="2133" baseline="0">
                <a:latin typeface="+mn-lt"/>
              </a:defRPr>
            </a:lvl9pPr>
          </a:lstStyle>
          <a:p>
            <a:pPr>
              <a:buClr>
                <a:schemeClr val="bg1"/>
              </a:buClr>
            </a:pPr>
            <a:r>
              <a:rPr lang="en-US" sz="1400" dirty="0">
                <a:solidFill>
                  <a:schemeClr val="tx2"/>
                </a:solidFill>
              </a:rPr>
              <a:t>People</a:t>
            </a:r>
          </a:p>
        </p:txBody>
      </p:sp>
      <p:cxnSp>
        <p:nvCxnSpPr>
          <p:cNvPr id="54" name="Straight Connector 53">
            <a:extLst>
              <a:ext uri="{FF2B5EF4-FFF2-40B4-BE49-F238E27FC236}">
                <a16:creationId xmlns:a16="http://schemas.microsoft.com/office/drawing/2014/main" id="{5809EF02-FD53-4DF7-85BF-6EBB3E38BA75}"/>
              </a:ext>
            </a:extLst>
          </p:cNvPr>
          <p:cNvCxnSpPr>
            <a:cxnSpLocks/>
          </p:cNvCxnSpPr>
          <p:nvPr/>
        </p:nvCxnSpPr>
        <p:spPr>
          <a:xfrm>
            <a:off x="1830747" y="3444541"/>
            <a:ext cx="0" cy="11619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7" name="Arrow: Chevron 36">
            <a:extLst>
              <a:ext uri="{FF2B5EF4-FFF2-40B4-BE49-F238E27FC236}">
                <a16:creationId xmlns:a16="http://schemas.microsoft.com/office/drawing/2014/main" id="{5C2758A9-F3BB-4494-BA12-0178A3FEAA4C}"/>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40" name="Arrow: Chevron 39">
            <a:extLst>
              <a:ext uri="{FF2B5EF4-FFF2-40B4-BE49-F238E27FC236}">
                <a16:creationId xmlns:a16="http://schemas.microsoft.com/office/drawing/2014/main" id="{D4ADDB55-4CF1-4C2B-ACE7-7FBCF4F3B51A}"/>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41" name="Arrow: Pentagon 40">
            <a:extLst>
              <a:ext uri="{FF2B5EF4-FFF2-40B4-BE49-F238E27FC236}">
                <a16:creationId xmlns:a16="http://schemas.microsoft.com/office/drawing/2014/main" id="{38A1B9EC-2945-484E-B148-0DF653D3A373}"/>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42" name="Arrow: Chevron 41">
            <a:extLst>
              <a:ext uri="{FF2B5EF4-FFF2-40B4-BE49-F238E27FC236}">
                <a16:creationId xmlns:a16="http://schemas.microsoft.com/office/drawing/2014/main" id="{404842A1-DE80-4EE1-92E6-D3D446056DA7}"/>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43" name="Flowchart: Process 42">
            <a:extLst>
              <a:ext uri="{FF2B5EF4-FFF2-40B4-BE49-F238E27FC236}">
                <a16:creationId xmlns:a16="http://schemas.microsoft.com/office/drawing/2014/main" id="{72D68F45-1E4B-4AFC-8290-5846F3A692F8}"/>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44" name="Arrow: Chevron 43">
            <a:extLst>
              <a:ext uri="{FF2B5EF4-FFF2-40B4-BE49-F238E27FC236}">
                <a16:creationId xmlns:a16="http://schemas.microsoft.com/office/drawing/2014/main" id="{B34727DD-D742-4C72-975A-5D33324F996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26373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53881857"/>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58370" name="think-cell Slide" r:id="rId6" imgW="353" imgH="353" progId="TCLayout.ActiveDocument.1">
                  <p:embed/>
                </p:oleObj>
              </mc:Choice>
              <mc:Fallback>
                <p:oleObj name="think-cell Slide" r:id="rId6" imgW="353" imgH="353" progId="TCLayout.ActiveDocument.1">
                  <p:embed/>
                  <p:pic>
                    <p:nvPicPr>
                      <p:cNvPr id="3" name="Object 2" hidden="1"/>
                      <p:cNvPicPr/>
                      <p:nvPr/>
                    </p:nvPicPr>
                    <p:blipFill>
                      <a:blip r:embed="rId7"/>
                      <a:stretch>
                        <a:fillRect/>
                      </a:stretch>
                    </p:blipFill>
                    <p:spPr>
                      <a:xfrm>
                        <a:off x="1526432" y="2027"/>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8973FF5-ADB8-49C0-A53E-28B562360957}"/>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Following user testing, the Design team should synthesize their findings and share back with the team</a:t>
            </a:r>
          </a:p>
        </p:txBody>
      </p:sp>
      <p:pic>
        <p:nvPicPr>
          <p:cNvPr id="16" name="Picture 15"/>
          <p:cNvPicPr>
            <a:picLocks/>
          </p:cNvPicPr>
          <p:nvPr/>
        </p:nvPicPr>
        <p:blipFill>
          <a:blip r:embed="rId8" cstate="screen">
            <a:extLst>
              <a:ext uri="{28A0092B-C50C-407E-A947-70E740481C1C}">
                <a14:useLocalDpi xmlns:a14="http://schemas.microsoft.com/office/drawing/2010/main"/>
              </a:ext>
            </a:extLst>
          </a:blip>
          <a:stretch>
            <a:fillRect/>
          </a:stretch>
        </p:blipFill>
        <p:spPr>
          <a:xfrm>
            <a:off x="6149907" y="3847634"/>
            <a:ext cx="3213404" cy="2112284"/>
          </a:xfrm>
          <a:prstGeom prst="rect">
            <a:avLst/>
          </a:prstGeom>
          <a:solidFill>
            <a:schemeClr val="bg1"/>
          </a:solidFill>
          <a:ln>
            <a:solidFill>
              <a:schemeClr val="tx1"/>
            </a:solidFill>
          </a:ln>
          <a:effectLst/>
        </p:spPr>
      </p:pic>
      <p:pic>
        <p:nvPicPr>
          <p:cNvPr id="12" name="Picture 11"/>
          <p:cNvPicPr>
            <a:picLocks/>
          </p:cNvPicPr>
          <p:nvPr/>
        </p:nvPicPr>
        <p:blipFill rotWithShape="1">
          <a:blip r:embed="rId9" cstate="screen">
            <a:extLst>
              <a:ext uri="{28A0092B-C50C-407E-A947-70E740481C1C}">
                <a14:useLocalDpi xmlns:a14="http://schemas.microsoft.com/office/drawing/2010/main"/>
              </a:ext>
            </a:extLst>
          </a:blip>
          <a:srcRect/>
          <a:stretch/>
        </p:blipFill>
        <p:spPr>
          <a:xfrm>
            <a:off x="2820154" y="3847634"/>
            <a:ext cx="3213404" cy="2112284"/>
          </a:xfrm>
          <a:prstGeom prst="rect">
            <a:avLst/>
          </a:prstGeom>
          <a:ln>
            <a:solidFill>
              <a:schemeClr val="tx1"/>
            </a:solidFill>
          </a:ln>
        </p:spPr>
      </p:pic>
      <p:pic>
        <p:nvPicPr>
          <p:cNvPr id="43" name="Picture 42"/>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2820154" y="1610360"/>
            <a:ext cx="3213404" cy="2112284"/>
          </a:xfrm>
          <a:prstGeom prst="rect">
            <a:avLst/>
          </a:prstGeom>
          <a:ln>
            <a:solidFill>
              <a:schemeClr val="tx1"/>
            </a:solidFill>
          </a:ln>
        </p:spPr>
      </p:pic>
      <p:pic>
        <p:nvPicPr>
          <p:cNvPr id="38" name="Picture 37"/>
          <p:cNvPicPr>
            <a:picLocks/>
          </p:cNvPicPr>
          <p:nvPr/>
        </p:nvPicPr>
        <p:blipFill rotWithShape="1">
          <a:blip r:embed="rId11" cstate="print">
            <a:extLst>
              <a:ext uri="{28A0092B-C50C-407E-A947-70E740481C1C}">
                <a14:useLocalDpi xmlns:a14="http://schemas.microsoft.com/office/drawing/2010/main"/>
              </a:ext>
            </a:extLst>
          </a:blip>
          <a:srcRect t="-3793" r="-2965" b="-10359"/>
          <a:stretch/>
        </p:blipFill>
        <p:spPr>
          <a:xfrm>
            <a:off x="6149907" y="1610360"/>
            <a:ext cx="3213404" cy="2112284"/>
          </a:xfrm>
          <a:prstGeom prst="rect">
            <a:avLst/>
          </a:prstGeom>
          <a:solidFill>
            <a:schemeClr val="bg1"/>
          </a:solidFill>
          <a:ln>
            <a:solidFill>
              <a:schemeClr val="tx1"/>
            </a:solidFill>
          </a:ln>
          <a:effectLst/>
        </p:spPr>
      </p:pic>
      <p:sp>
        <p:nvSpPr>
          <p:cNvPr id="52" name="Arrow: Chevron 51">
            <a:extLst>
              <a:ext uri="{FF2B5EF4-FFF2-40B4-BE49-F238E27FC236}">
                <a16:creationId xmlns:a16="http://schemas.microsoft.com/office/drawing/2014/main" id="{0585B388-4A7D-4B3F-BC67-911F8466062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53" name="Arrow: Chevron 52">
            <a:extLst>
              <a:ext uri="{FF2B5EF4-FFF2-40B4-BE49-F238E27FC236}">
                <a16:creationId xmlns:a16="http://schemas.microsoft.com/office/drawing/2014/main" id="{4325FF99-842F-4275-A102-CE9A7726ACC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54" name="Arrow: Pentagon 53">
            <a:extLst>
              <a:ext uri="{FF2B5EF4-FFF2-40B4-BE49-F238E27FC236}">
                <a16:creationId xmlns:a16="http://schemas.microsoft.com/office/drawing/2014/main" id="{EB50BF41-F574-4961-A9F9-AB90A2F03DA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55" name="Arrow: Chevron 54">
            <a:extLst>
              <a:ext uri="{FF2B5EF4-FFF2-40B4-BE49-F238E27FC236}">
                <a16:creationId xmlns:a16="http://schemas.microsoft.com/office/drawing/2014/main" id="{3569610C-8862-407E-9C48-8A126031FE5D}"/>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56" name="Flowchart: Process 55">
            <a:extLst>
              <a:ext uri="{FF2B5EF4-FFF2-40B4-BE49-F238E27FC236}">
                <a16:creationId xmlns:a16="http://schemas.microsoft.com/office/drawing/2014/main" id="{3E6A5AB1-28F9-4F9E-823F-562B8E68D8B9}"/>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57" name="Arrow: Chevron 56">
            <a:extLst>
              <a:ext uri="{FF2B5EF4-FFF2-40B4-BE49-F238E27FC236}">
                <a16:creationId xmlns:a16="http://schemas.microsoft.com/office/drawing/2014/main" id="{F02AE5AB-C8B9-4DF6-A0F4-86E54D11AAD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1162026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F7B1B2-B44A-4B1D-9FE4-C8F9E19241E2}"/>
              </a:ext>
            </a:extLst>
          </p:cNvPr>
          <p:cNvGraphicFramePr>
            <a:graphicFrameLocks noChangeAspect="1"/>
          </p:cNvGraphicFramePr>
          <p:nvPr>
            <p:custDataLst>
              <p:tags r:id="rId2"/>
            </p:custDataLst>
            <p:extLst>
              <p:ext uri="{D42A27DB-BD31-4B8C-83A1-F6EECF244321}">
                <p14:modId xmlns:p14="http://schemas.microsoft.com/office/powerpoint/2010/main" val="35493829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4" name="think-cell Slide" r:id="rId6" imgW="631" imgH="631" progId="TCLayout.ActiveDocument.1">
                  <p:embed/>
                </p:oleObj>
              </mc:Choice>
              <mc:Fallback>
                <p:oleObj name="think-cell Slide" r:id="rId6" imgW="631" imgH="631" progId="TCLayout.ActiveDocument.1">
                  <p:embed/>
                  <p:pic>
                    <p:nvPicPr>
                      <p:cNvPr id="4" name="Object 3" hidden="1">
                        <a:extLst>
                          <a:ext uri="{FF2B5EF4-FFF2-40B4-BE49-F238E27FC236}">
                            <a16:creationId xmlns:a16="http://schemas.microsoft.com/office/drawing/2014/main" id="{F7F7B1B2-B44A-4B1D-9FE4-C8F9E19241E2}"/>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928F53-704C-47F5-9F77-3C103D4539F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2478B743-1AB7-4B06-9D72-D1B2278E4B27}"/>
              </a:ext>
            </a:extLst>
          </p:cNvPr>
          <p:cNvSpPr>
            <a:spLocks noGrp="1"/>
          </p:cNvSpPr>
          <p:nvPr>
            <p:ph type="title"/>
          </p:nvPr>
        </p:nvSpPr>
        <p:spPr>
          <a:xfrm>
            <a:off x="425302" y="513351"/>
            <a:ext cx="9880233" cy="861774"/>
          </a:xfrm>
        </p:spPr>
        <p:txBody>
          <a:bodyPr/>
          <a:lstStyle/>
          <a:p>
            <a:r>
              <a:rPr lang="en-US" dirty="0"/>
              <a:t>A detailed business case accompanied by targets aligned to trackable KPIs ensure business impact</a:t>
            </a:r>
          </a:p>
        </p:txBody>
      </p:sp>
      <p:sp>
        <p:nvSpPr>
          <p:cNvPr id="23" name="Arrow: Chevron 22">
            <a:extLst>
              <a:ext uri="{FF2B5EF4-FFF2-40B4-BE49-F238E27FC236}">
                <a16:creationId xmlns:a16="http://schemas.microsoft.com/office/drawing/2014/main" id="{D5BAC782-0F0A-4BB3-9EFF-AF61C96ABC40}"/>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24" name="Arrow: Chevron 23">
            <a:extLst>
              <a:ext uri="{FF2B5EF4-FFF2-40B4-BE49-F238E27FC236}">
                <a16:creationId xmlns:a16="http://schemas.microsoft.com/office/drawing/2014/main" id="{D76FF71F-C4BE-4FEA-B018-8020AF9CB657}"/>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5" name="Arrow: Pentagon 24">
            <a:extLst>
              <a:ext uri="{FF2B5EF4-FFF2-40B4-BE49-F238E27FC236}">
                <a16:creationId xmlns:a16="http://schemas.microsoft.com/office/drawing/2014/main" id="{CA35F034-00B2-4C7C-8C41-C2925B6BCBF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6" name="Arrow: Chevron 25">
            <a:extLst>
              <a:ext uri="{FF2B5EF4-FFF2-40B4-BE49-F238E27FC236}">
                <a16:creationId xmlns:a16="http://schemas.microsoft.com/office/drawing/2014/main" id="{0C9543A8-073E-4AC0-A137-6088EF2EB62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7" name="Flowchart: Process 26">
            <a:extLst>
              <a:ext uri="{FF2B5EF4-FFF2-40B4-BE49-F238E27FC236}">
                <a16:creationId xmlns:a16="http://schemas.microsoft.com/office/drawing/2014/main" id="{14AE15F1-DA2F-485B-950C-1D8DACC867EE}"/>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8" name="Arrow: Chevron 27">
            <a:extLst>
              <a:ext uri="{FF2B5EF4-FFF2-40B4-BE49-F238E27FC236}">
                <a16:creationId xmlns:a16="http://schemas.microsoft.com/office/drawing/2014/main" id="{2A23028D-5CA8-4884-A89F-4E41F48C7C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20" name="Rectangle 19">
            <a:extLst>
              <a:ext uri="{FF2B5EF4-FFF2-40B4-BE49-F238E27FC236}">
                <a16:creationId xmlns:a16="http://schemas.microsoft.com/office/drawing/2014/main" id="{24609CD2-00B7-4A48-A874-D50428DCBF53}"/>
              </a:ext>
            </a:extLst>
          </p:cNvPr>
          <p:cNvSpPr/>
          <p:nvPr/>
        </p:nvSpPr>
        <p:spPr>
          <a:xfrm>
            <a:off x="3722025" y="2163916"/>
            <a:ext cx="4747951" cy="295643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5" name="Rectangle 4">
            <a:extLst>
              <a:ext uri="{FF2B5EF4-FFF2-40B4-BE49-F238E27FC236}">
                <a16:creationId xmlns:a16="http://schemas.microsoft.com/office/drawing/2014/main" id="{AEC579BB-619D-4E44-BC8C-82491C5A274A}"/>
              </a:ext>
            </a:extLst>
          </p:cNvPr>
          <p:cNvSpPr/>
          <p:nvPr/>
        </p:nvSpPr>
        <p:spPr>
          <a:xfrm>
            <a:off x="3855379" y="2766887"/>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Design</a:t>
            </a:r>
          </a:p>
        </p:txBody>
      </p:sp>
      <p:sp>
        <p:nvSpPr>
          <p:cNvPr id="8" name="TextBox 7">
            <a:extLst>
              <a:ext uri="{FF2B5EF4-FFF2-40B4-BE49-F238E27FC236}">
                <a16:creationId xmlns:a16="http://schemas.microsoft.com/office/drawing/2014/main" id="{31F3AB8B-D354-4436-BB79-9FBE9EA7B5B1}"/>
              </a:ext>
            </a:extLst>
          </p:cNvPr>
          <p:cNvSpPr txBox="1"/>
          <p:nvPr/>
        </p:nvSpPr>
        <p:spPr>
          <a:xfrm>
            <a:off x="3855379" y="2298356"/>
            <a:ext cx="1648231"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Category</a:t>
            </a:r>
          </a:p>
        </p:txBody>
      </p:sp>
      <p:cxnSp>
        <p:nvCxnSpPr>
          <p:cNvPr id="14" name="Straight Connector 13">
            <a:extLst>
              <a:ext uri="{FF2B5EF4-FFF2-40B4-BE49-F238E27FC236}">
                <a16:creationId xmlns:a16="http://schemas.microsoft.com/office/drawing/2014/main" id="{BDB69ABE-CAA2-4F51-BA42-20855FAF3227}"/>
              </a:ext>
            </a:extLst>
          </p:cNvPr>
          <p:cNvCxnSpPr>
            <a:cxnSpLocks/>
          </p:cNvCxnSpPr>
          <p:nvPr/>
        </p:nvCxnSpPr>
        <p:spPr>
          <a:xfrm>
            <a:off x="3855379" y="2626873"/>
            <a:ext cx="164823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BF87815-8D56-4571-83A5-5CF64DE47C09}"/>
              </a:ext>
            </a:extLst>
          </p:cNvPr>
          <p:cNvGrpSpPr/>
          <p:nvPr/>
        </p:nvGrpSpPr>
        <p:grpSpPr>
          <a:xfrm>
            <a:off x="5651049" y="2298356"/>
            <a:ext cx="2607704" cy="328517"/>
            <a:chOff x="3916849" y="2148770"/>
            <a:chExt cx="6153971" cy="328517"/>
          </a:xfrm>
        </p:grpSpPr>
        <p:sp>
          <p:nvSpPr>
            <p:cNvPr id="9" name="TextBox 8">
              <a:extLst>
                <a:ext uri="{FF2B5EF4-FFF2-40B4-BE49-F238E27FC236}">
                  <a16:creationId xmlns:a16="http://schemas.microsoft.com/office/drawing/2014/main" id="{06665E42-22B1-4CAE-B787-EDA842FA5664}"/>
                </a:ext>
              </a:extLst>
            </p:cNvPr>
            <p:cNvSpPr txBox="1"/>
            <p:nvPr/>
          </p:nvSpPr>
          <p:spPr>
            <a:xfrm>
              <a:off x="3916849" y="2148770"/>
              <a:ext cx="615396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Validation element</a:t>
              </a:r>
            </a:p>
          </p:txBody>
        </p:sp>
        <p:cxnSp>
          <p:nvCxnSpPr>
            <p:cNvPr id="15" name="Straight Connector 14">
              <a:extLst>
                <a:ext uri="{FF2B5EF4-FFF2-40B4-BE49-F238E27FC236}">
                  <a16:creationId xmlns:a16="http://schemas.microsoft.com/office/drawing/2014/main" id="{2A2DED34-B702-4CDF-B078-EA048E608029}"/>
                </a:ext>
              </a:extLst>
            </p:cNvPr>
            <p:cNvCxnSpPr>
              <a:cxnSpLocks/>
            </p:cNvCxnSpPr>
            <p:nvPr/>
          </p:nvCxnSpPr>
          <p:spPr>
            <a:xfrm>
              <a:off x="3916850" y="247728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D3F697D-246E-4DB8-97F5-A5A53CEDDF32}"/>
              </a:ext>
            </a:extLst>
          </p:cNvPr>
          <p:cNvGrpSpPr/>
          <p:nvPr/>
        </p:nvGrpSpPr>
        <p:grpSpPr>
          <a:xfrm>
            <a:off x="5651049" y="3439103"/>
            <a:ext cx="2607703" cy="806540"/>
            <a:chOff x="3916850" y="3289517"/>
            <a:chExt cx="6153970" cy="806540"/>
          </a:xfrm>
        </p:grpSpPr>
        <p:cxnSp>
          <p:nvCxnSpPr>
            <p:cNvPr id="18" name="Straight Connector 17">
              <a:extLst>
                <a:ext uri="{FF2B5EF4-FFF2-40B4-BE49-F238E27FC236}">
                  <a16:creationId xmlns:a16="http://schemas.microsoft.com/office/drawing/2014/main" id="{4AE249F9-22B2-4E48-A507-0CA651EEE6A0}"/>
                </a:ext>
              </a:extLst>
            </p:cNvPr>
            <p:cNvCxnSpPr>
              <a:cxnSpLocks/>
            </p:cNvCxnSpPr>
            <p:nvPr/>
          </p:nvCxnSpPr>
          <p:spPr>
            <a:xfrm>
              <a:off x="3916850" y="328951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9BD302-26F8-403B-AA14-A1560FA5E535}"/>
                </a:ext>
              </a:extLst>
            </p:cNvPr>
            <p:cNvCxnSpPr>
              <a:cxnSpLocks/>
            </p:cNvCxnSpPr>
            <p:nvPr/>
          </p:nvCxnSpPr>
          <p:spPr>
            <a:xfrm>
              <a:off x="3916850" y="409605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BA45249-628F-4336-8A96-1532D112C9BC}"/>
              </a:ext>
            </a:extLst>
          </p:cNvPr>
          <p:cNvSpPr txBox="1"/>
          <p:nvPr/>
        </p:nvSpPr>
        <p:spPr>
          <a:xfrm>
            <a:off x="5651049" y="2766887"/>
            <a:ext cx="2607703"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User testing</a:t>
            </a:r>
          </a:p>
        </p:txBody>
      </p:sp>
      <p:sp>
        <p:nvSpPr>
          <p:cNvPr id="6" name="Rectangle 5">
            <a:extLst>
              <a:ext uri="{FF2B5EF4-FFF2-40B4-BE49-F238E27FC236}">
                <a16:creationId xmlns:a16="http://schemas.microsoft.com/office/drawing/2014/main" id="{9478A26D-DDBD-46CD-839B-913C610F7F4A}"/>
              </a:ext>
            </a:extLst>
          </p:cNvPr>
          <p:cNvSpPr/>
          <p:nvPr/>
        </p:nvSpPr>
        <p:spPr>
          <a:xfrm>
            <a:off x="3855379" y="3545254"/>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Business</a:t>
            </a:r>
          </a:p>
        </p:txBody>
      </p:sp>
      <p:sp>
        <p:nvSpPr>
          <p:cNvPr id="29" name="TextBox 28">
            <a:extLst>
              <a:ext uri="{FF2B5EF4-FFF2-40B4-BE49-F238E27FC236}">
                <a16:creationId xmlns:a16="http://schemas.microsoft.com/office/drawing/2014/main" id="{6BD53C09-2D38-48E8-90A2-24F679194848}"/>
              </a:ext>
            </a:extLst>
          </p:cNvPr>
          <p:cNvSpPr txBox="1"/>
          <p:nvPr>
            <p:custDataLst>
              <p:tags r:id="rId4"/>
            </p:custDataLst>
          </p:nvPr>
        </p:nvSpPr>
        <p:spPr>
          <a:xfrm>
            <a:off x="5568903" y="3506197"/>
            <a:ext cx="2689850" cy="637867"/>
          </a:xfrm>
          <a:prstGeom prst="rect">
            <a:avLst/>
          </a:prstGeom>
          <a:solidFill>
            <a:schemeClr val="accent1"/>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b="1" dirty="0"/>
              <a:t>Detailed business case</a:t>
            </a:r>
          </a:p>
          <a:p>
            <a:pPr lvl="1">
              <a:spcBef>
                <a:spcPct val="25000"/>
              </a:spcBef>
            </a:pPr>
            <a:r>
              <a:rPr lang="en-US" b="1" dirty="0"/>
              <a:t>Key KPIs with targets</a:t>
            </a:r>
          </a:p>
        </p:txBody>
      </p:sp>
      <p:sp>
        <p:nvSpPr>
          <p:cNvPr id="7" name="Rectangle 6">
            <a:extLst>
              <a:ext uri="{FF2B5EF4-FFF2-40B4-BE49-F238E27FC236}">
                <a16:creationId xmlns:a16="http://schemas.microsoft.com/office/drawing/2014/main" id="{B0E90C66-B0B6-4A57-AE61-45CF0CB0E371}"/>
              </a:ext>
            </a:extLst>
          </p:cNvPr>
          <p:cNvSpPr/>
          <p:nvPr/>
        </p:nvSpPr>
        <p:spPr>
          <a:xfrm>
            <a:off x="3855379" y="4330789"/>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Technology</a:t>
            </a:r>
          </a:p>
        </p:txBody>
      </p:sp>
      <p:sp>
        <p:nvSpPr>
          <p:cNvPr id="31" name="TextBox 30">
            <a:extLst>
              <a:ext uri="{FF2B5EF4-FFF2-40B4-BE49-F238E27FC236}">
                <a16:creationId xmlns:a16="http://schemas.microsoft.com/office/drawing/2014/main" id="{BB2DD839-0D84-4400-8BC8-49385B13825E}"/>
              </a:ext>
            </a:extLst>
          </p:cNvPr>
          <p:cNvSpPr txBox="1"/>
          <p:nvPr/>
        </p:nvSpPr>
        <p:spPr>
          <a:xfrm>
            <a:off x="5651049" y="4330789"/>
            <a:ext cx="2607703" cy="49244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Detailed technical impact assessment</a:t>
            </a:r>
          </a:p>
        </p:txBody>
      </p:sp>
    </p:spTree>
    <p:extLst>
      <p:ext uri="{BB962C8B-B14F-4D97-AF65-F5344CB8AC3E}">
        <p14:creationId xmlns:p14="http://schemas.microsoft.com/office/powerpoint/2010/main" val="67857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39361322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19" imgW="631" imgH="631" progId="TCLayout.ActiveDocument.1">
                  <p:embed/>
                </p:oleObj>
              </mc:Choice>
              <mc:Fallback>
                <p:oleObj name="think-cell Slide" r:id="rId19"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tabLst/>
            </a:pPr>
            <a:r>
              <a:rPr lang="en-US" sz="2400" dirty="0"/>
              <a:t>New product ideas will have to go through the Lab’s intake process, including two key decision points with Lab leadership</a:t>
            </a:r>
          </a:p>
        </p:txBody>
      </p:sp>
      <p:sp>
        <p:nvSpPr>
          <p:cNvPr id="68" name="TextBox 67">
            <a:extLst>
              <a:ext uri="{FF2B5EF4-FFF2-40B4-BE49-F238E27FC236}">
                <a16:creationId xmlns:a16="http://schemas.microsoft.com/office/drawing/2014/main" id="{6DB58908-D82E-4A09-8499-12FB367BF3D4}"/>
              </a:ext>
            </a:extLst>
          </p:cNvPr>
          <p:cNvSpPr txBox="1">
            <a:spLocks/>
          </p:cNvSpPr>
          <p:nvPr/>
        </p:nvSpPr>
        <p:spPr>
          <a:xfrm>
            <a:off x="11021750" y="1262891"/>
            <a:ext cx="955136" cy="138499"/>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900" dirty="0"/>
              <a:t>Process</a:t>
            </a:r>
          </a:p>
        </p:txBody>
      </p:sp>
      <p:sp>
        <p:nvSpPr>
          <p:cNvPr id="71" name="Rectangle 70">
            <a:extLst>
              <a:ext uri="{FF2B5EF4-FFF2-40B4-BE49-F238E27FC236}">
                <a16:creationId xmlns:a16="http://schemas.microsoft.com/office/drawing/2014/main" id="{1C9E59CB-C45E-4058-A976-0FC756E4D8BF}"/>
              </a:ext>
            </a:extLst>
          </p:cNvPr>
          <p:cNvSpPr/>
          <p:nvPr/>
        </p:nvSpPr>
        <p:spPr>
          <a:xfrm>
            <a:off x="1370805" y="1478883"/>
            <a:ext cx="8240390" cy="29207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Intake process (subset of Product lifecycle)</a:t>
            </a:r>
            <a:r>
              <a:rPr lang="en-CA" sz="1000" b="1" baseline="30000" dirty="0">
                <a:solidFill>
                  <a:schemeClr val="tx1"/>
                </a:solidFill>
              </a:rPr>
              <a:t>1</a:t>
            </a:r>
            <a:r>
              <a:rPr lang="en-CA" sz="1000" b="1" dirty="0">
                <a:solidFill>
                  <a:schemeClr val="tx1"/>
                </a:solidFill>
              </a:rPr>
              <a:t> </a:t>
            </a:r>
          </a:p>
        </p:txBody>
      </p:sp>
      <p:sp>
        <p:nvSpPr>
          <p:cNvPr id="70" name="TextBox 69">
            <a:extLst>
              <a:ext uri="{FF2B5EF4-FFF2-40B4-BE49-F238E27FC236}">
                <a16:creationId xmlns:a16="http://schemas.microsoft.com/office/drawing/2014/main" id="{431A1385-1ECC-40F6-BC0A-E3781A1C618B}"/>
              </a:ext>
            </a:extLst>
          </p:cNvPr>
          <p:cNvSpPr txBox="1">
            <a:spLocks/>
          </p:cNvSpPr>
          <p:nvPr/>
        </p:nvSpPr>
        <p:spPr>
          <a:xfrm>
            <a:off x="11021750" y="1033104"/>
            <a:ext cx="955136" cy="138499"/>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900" dirty="0"/>
              <a:t>Key decision point</a:t>
            </a:r>
          </a:p>
        </p:txBody>
      </p:sp>
      <p:sp>
        <p:nvSpPr>
          <p:cNvPr id="12" name="Rectangle 11">
            <a:extLst>
              <a:ext uri="{FF2B5EF4-FFF2-40B4-BE49-F238E27FC236}">
                <a16:creationId xmlns:a16="http://schemas.microsoft.com/office/drawing/2014/main" id="{B48CEFC3-ED7D-427C-AA3E-80A88CCA0611}"/>
              </a:ext>
            </a:extLst>
          </p:cNvPr>
          <p:cNvSpPr/>
          <p:nvPr/>
        </p:nvSpPr>
        <p:spPr>
          <a:xfrm>
            <a:off x="10788631" y="1038763"/>
            <a:ext cx="127180" cy="12718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3" name="Rectangle 2">
            <a:extLst>
              <a:ext uri="{FF2B5EF4-FFF2-40B4-BE49-F238E27FC236}">
                <a16:creationId xmlns:a16="http://schemas.microsoft.com/office/drawing/2014/main" id="{180B58F3-9369-41C4-8927-402582849A22}"/>
              </a:ext>
            </a:extLst>
          </p:cNvPr>
          <p:cNvSpPr/>
          <p:nvPr/>
        </p:nvSpPr>
        <p:spPr>
          <a:xfrm>
            <a:off x="4690695" y="1841080"/>
            <a:ext cx="1021974"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r>
              <a:rPr lang="en-CA" sz="1000" b="1" dirty="0">
                <a:solidFill>
                  <a:schemeClr val="bg1"/>
                </a:solidFill>
              </a:rPr>
              <a:t>PLC Review </a:t>
            </a:r>
          </a:p>
        </p:txBody>
      </p:sp>
      <p:sp>
        <p:nvSpPr>
          <p:cNvPr id="116" name="Flowchart: Decision 115">
            <a:extLst>
              <a:ext uri="{FF2B5EF4-FFF2-40B4-BE49-F238E27FC236}">
                <a16:creationId xmlns:a16="http://schemas.microsoft.com/office/drawing/2014/main" id="{5B9E215E-D1D5-49D8-9971-B6940FC2A71A}"/>
              </a:ext>
            </a:extLst>
          </p:cNvPr>
          <p:cNvSpPr/>
          <p:nvPr/>
        </p:nvSpPr>
        <p:spPr>
          <a:xfrm>
            <a:off x="4435083" y="1778848"/>
            <a:ext cx="398776"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1</a:t>
            </a:r>
          </a:p>
        </p:txBody>
      </p:sp>
      <p:sp>
        <p:nvSpPr>
          <p:cNvPr id="118" name="Rectangle 117">
            <a:extLst>
              <a:ext uri="{FF2B5EF4-FFF2-40B4-BE49-F238E27FC236}">
                <a16:creationId xmlns:a16="http://schemas.microsoft.com/office/drawing/2014/main" id="{83B18913-3A62-48DF-BD1B-C2F7D2DD5095}"/>
              </a:ext>
            </a:extLst>
          </p:cNvPr>
          <p:cNvSpPr/>
          <p:nvPr/>
        </p:nvSpPr>
        <p:spPr>
          <a:xfrm>
            <a:off x="7533557" y="1841080"/>
            <a:ext cx="1021974"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r>
              <a:rPr lang="en-CA" sz="1000" b="1" dirty="0">
                <a:solidFill>
                  <a:schemeClr val="bg1"/>
                </a:solidFill>
              </a:rPr>
              <a:t>PLC Review </a:t>
            </a:r>
          </a:p>
        </p:txBody>
      </p:sp>
      <p:sp>
        <p:nvSpPr>
          <p:cNvPr id="119" name="Flowchart: Decision 118">
            <a:extLst>
              <a:ext uri="{FF2B5EF4-FFF2-40B4-BE49-F238E27FC236}">
                <a16:creationId xmlns:a16="http://schemas.microsoft.com/office/drawing/2014/main" id="{71AF28DC-FF7D-43EC-9CCB-E863C554F7CC}"/>
              </a:ext>
            </a:extLst>
          </p:cNvPr>
          <p:cNvSpPr/>
          <p:nvPr/>
        </p:nvSpPr>
        <p:spPr>
          <a:xfrm>
            <a:off x="7277945" y="1778848"/>
            <a:ext cx="398776"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2</a:t>
            </a:r>
          </a:p>
        </p:txBody>
      </p:sp>
      <p:grpSp>
        <p:nvGrpSpPr>
          <p:cNvPr id="9" name="Group 8">
            <a:extLst>
              <a:ext uri="{FF2B5EF4-FFF2-40B4-BE49-F238E27FC236}">
                <a16:creationId xmlns:a16="http://schemas.microsoft.com/office/drawing/2014/main" id="{464B6FCE-BB69-4815-BC2D-506CF335907F}"/>
              </a:ext>
            </a:extLst>
          </p:cNvPr>
          <p:cNvGrpSpPr/>
          <p:nvPr/>
        </p:nvGrpSpPr>
        <p:grpSpPr>
          <a:xfrm>
            <a:off x="1367726" y="2739214"/>
            <a:ext cx="6117805" cy="3165387"/>
            <a:chOff x="1367726" y="2739214"/>
            <a:chExt cx="6117805" cy="3213889"/>
          </a:xfrm>
        </p:grpSpPr>
        <p:cxnSp>
          <p:nvCxnSpPr>
            <p:cNvPr id="75" name="Straight Connector 74">
              <a:extLst>
                <a:ext uri="{FF2B5EF4-FFF2-40B4-BE49-F238E27FC236}">
                  <a16:creationId xmlns:a16="http://schemas.microsoft.com/office/drawing/2014/main" id="{49DF355C-8AA8-454A-9A45-9F7E73280423}"/>
                </a:ext>
              </a:extLst>
            </p:cNvPr>
            <p:cNvCxnSpPr>
              <a:cxnSpLocks/>
            </p:cNvCxnSpPr>
            <p:nvPr/>
          </p:nvCxnSpPr>
          <p:spPr>
            <a:xfrm>
              <a:off x="1367726" y="2739214"/>
              <a:ext cx="0" cy="321388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1139A58-8603-428C-B55D-B67BBFC4C9A9}"/>
                </a:ext>
              </a:extLst>
            </p:cNvPr>
            <p:cNvCxnSpPr>
              <a:cxnSpLocks/>
            </p:cNvCxnSpPr>
            <p:nvPr/>
          </p:nvCxnSpPr>
          <p:spPr>
            <a:xfrm>
              <a:off x="4650031" y="2739214"/>
              <a:ext cx="0" cy="321388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ED93A1-05C2-4699-B2D6-8E8F00E13827}"/>
                </a:ext>
              </a:extLst>
            </p:cNvPr>
            <p:cNvCxnSpPr>
              <a:cxnSpLocks/>
            </p:cNvCxnSpPr>
            <p:nvPr/>
          </p:nvCxnSpPr>
          <p:spPr>
            <a:xfrm>
              <a:off x="7485531" y="2739214"/>
              <a:ext cx="0" cy="321388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56BF868-3442-491D-8F42-DB96DDBA9E85}"/>
                </a:ext>
              </a:extLst>
            </p:cNvPr>
            <p:cNvCxnSpPr>
              <a:cxnSpLocks/>
            </p:cNvCxnSpPr>
            <p:nvPr/>
          </p:nvCxnSpPr>
          <p:spPr>
            <a:xfrm>
              <a:off x="2735432" y="2739214"/>
              <a:ext cx="0" cy="321388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8" name="4. Footnote">
            <a:extLst>
              <a:ext uri="{FF2B5EF4-FFF2-40B4-BE49-F238E27FC236}">
                <a16:creationId xmlns:a16="http://schemas.microsoft.com/office/drawing/2014/main" id="{A2378391-51E8-43BE-B84B-EFA710A1F787}"/>
              </a:ext>
            </a:extLst>
          </p:cNvPr>
          <p:cNvSpPr txBox="1">
            <a:spLocks noChangeArrowheads="1"/>
          </p:cNvSpPr>
          <p:nvPr/>
        </p:nvSpPr>
        <p:spPr bwMode="auto">
          <a:xfrm>
            <a:off x="419101" y="6105923"/>
            <a:ext cx="1135380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CA" sz="1000" dirty="0">
                <a:solidFill>
                  <a:srgbClr val="7F7F7F"/>
                </a:solidFill>
                <a:latin typeface="+mn-lt"/>
                <a:ea typeface="+mn-ea"/>
              </a:rPr>
              <a:t>1 Product refers to digital products and/or software, not just widgets</a:t>
            </a:r>
          </a:p>
          <a:p>
            <a:pPr marL="104806" indent="-104806">
              <a:defRPr/>
            </a:pPr>
            <a:r>
              <a:rPr lang="en-CA" sz="1000" dirty="0">
                <a:solidFill>
                  <a:srgbClr val="7F7F7F"/>
                </a:solidFill>
                <a:latin typeface="+mn-lt"/>
                <a:ea typeface="+mn-ea"/>
              </a:rPr>
              <a:t>2 Please see appendix for delineation between LP and non-LP products during the ideate phase</a:t>
            </a:r>
          </a:p>
          <a:p>
            <a:pPr marL="104806" indent="-104806">
              <a:defRPr/>
            </a:pPr>
            <a:r>
              <a:rPr lang="en-CA" sz="1000" dirty="0">
                <a:solidFill>
                  <a:srgbClr val="7F7F7F"/>
                </a:solidFill>
                <a:latin typeface="+mn-lt"/>
                <a:ea typeface="+mn-ea"/>
              </a:rPr>
              <a:t>3 PO during Discovery may not remain as PO after PLC Review 2</a:t>
            </a:r>
          </a:p>
          <a:p>
            <a:pPr marL="104806" indent="-104806">
              <a:defRPr/>
            </a:pPr>
            <a:r>
              <a:rPr lang="en-CA" sz="1000" dirty="0">
                <a:solidFill>
                  <a:srgbClr val="7F7F7F"/>
                </a:solidFill>
                <a:latin typeface="+mn-lt"/>
                <a:ea typeface="+mn-ea"/>
              </a:rPr>
              <a:t>4 Scrum Master role is dependent on team needs. Role may be shared across multiple agile teams</a:t>
            </a:r>
            <a:endParaRPr lang="en-US" sz="1000" dirty="0">
              <a:solidFill>
                <a:srgbClr val="7F7F7F"/>
              </a:solidFill>
              <a:latin typeface="+mn-lt"/>
              <a:ea typeface="+mn-ea"/>
            </a:endParaRPr>
          </a:p>
        </p:txBody>
      </p:sp>
      <p:sp>
        <p:nvSpPr>
          <p:cNvPr id="61" name="Rectangle 60">
            <a:extLst>
              <a:ext uri="{FF2B5EF4-FFF2-40B4-BE49-F238E27FC236}">
                <a16:creationId xmlns:a16="http://schemas.microsoft.com/office/drawing/2014/main" id="{52E47280-19B6-4815-A90B-D97C2561F8A8}"/>
              </a:ext>
            </a:extLst>
          </p:cNvPr>
          <p:cNvSpPr/>
          <p:nvPr/>
        </p:nvSpPr>
        <p:spPr>
          <a:xfrm>
            <a:off x="9792929" y="5009660"/>
            <a:ext cx="2183957" cy="1298397"/>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lstStyle/>
          <a:p>
            <a:pPr>
              <a:spcAft>
                <a:spcPts val="600"/>
              </a:spcAft>
            </a:pPr>
            <a:r>
              <a:rPr lang="en-CA" sz="1000" dirty="0">
                <a:solidFill>
                  <a:schemeClr val="bg1"/>
                </a:solidFill>
              </a:rPr>
              <a:t>The PLC Review 1 and PLC Review 2 act as separate stage gate steps of the intake process, however they will be conducted at the same monthly meeting</a:t>
            </a:r>
          </a:p>
        </p:txBody>
      </p:sp>
      <p:sp>
        <p:nvSpPr>
          <p:cNvPr id="11" name="Rectangle 10">
            <a:extLst>
              <a:ext uri="{FF2B5EF4-FFF2-40B4-BE49-F238E27FC236}">
                <a16:creationId xmlns:a16="http://schemas.microsoft.com/office/drawing/2014/main" id="{54E1153A-C3E0-40D7-BC30-1750C24D4F4C}"/>
              </a:ext>
            </a:extLst>
          </p:cNvPr>
          <p:cNvSpPr/>
          <p:nvPr/>
        </p:nvSpPr>
        <p:spPr>
          <a:xfrm>
            <a:off x="9792929" y="3165148"/>
            <a:ext cx="2183957" cy="1888377"/>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lstStyle/>
          <a:p>
            <a:pPr marL="227013">
              <a:spcAft>
                <a:spcPts val="600"/>
              </a:spcAft>
            </a:pPr>
            <a:r>
              <a:rPr lang="en-CA" sz="1000" b="1" dirty="0">
                <a:solidFill>
                  <a:schemeClr val="bg1"/>
                </a:solidFill>
              </a:rPr>
              <a:t>Commit to MVP</a:t>
            </a:r>
          </a:p>
          <a:p>
            <a:pPr marL="117475" indent="-117475">
              <a:buFont typeface="Wingdings" panose="05000000000000000000" pitchFamily="2" charset="2"/>
              <a:buChar char="§"/>
            </a:pPr>
            <a:r>
              <a:rPr lang="en-CA" sz="1000" dirty="0">
                <a:solidFill>
                  <a:schemeClr val="bg1"/>
                </a:solidFill>
              </a:rPr>
              <a:t>Approve MVP design</a:t>
            </a:r>
          </a:p>
          <a:p>
            <a:pPr marL="117475" indent="-117475">
              <a:buFont typeface="Wingdings" panose="05000000000000000000" pitchFamily="2" charset="2"/>
              <a:buChar char="§"/>
            </a:pPr>
            <a:r>
              <a:rPr lang="en-US" sz="1000" dirty="0">
                <a:solidFill>
                  <a:schemeClr val="bg1"/>
                </a:solidFill>
              </a:rPr>
              <a:t>Define aspirational impact with detailed </a:t>
            </a:r>
            <a:r>
              <a:rPr lang="en-US" sz="1000" dirty="0" err="1">
                <a:solidFill>
                  <a:schemeClr val="bg1"/>
                </a:solidFill>
              </a:rPr>
              <a:t>KPIs</a:t>
            </a:r>
            <a:r>
              <a:rPr lang="en-US" sz="1000" dirty="0">
                <a:solidFill>
                  <a:schemeClr val="bg1"/>
                </a:solidFill>
              </a:rPr>
              <a:t> to track</a:t>
            </a:r>
          </a:p>
          <a:p>
            <a:pPr marL="117475" indent="-117475">
              <a:buFont typeface="Wingdings" panose="05000000000000000000" pitchFamily="2" charset="2"/>
              <a:buChar char="§"/>
            </a:pPr>
            <a:r>
              <a:rPr lang="en-US" sz="1000" dirty="0">
                <a:solidFill>
                  <a:schemeClr val="bg1"/>
                </a:solidFill>
              </a:rPr>
              <a:t>Ensure that product design and build aspirations will deliver on aligned impact</a:t>
            </a:r>
          </a:p>
          <a:p>
            <a:pPr marL="117475" indent="-117475">
              <a:buFont typeface="Wingdings" panose="05000000000000000000" pitchFamily="2" charset="2"/>
              <a:buChar char="§"/>
            </a:pPr>
            <a:r>
              <a:rPr lang="en-US" sz="1000" dirty="0">
                <a:solidFill>
                  <a:schemeClr val="bg1"/>
                </a:solidFill>
              </a:rPr>
              <a:t>Balance resources required with other portfolio commitments</a:t>
            </a:r>
          </a:p>
        </p:txBody>
      </p:sp>
      <p:sp>
        <p:nvSpPr>
          <p:cNvPr id="63" name="Rectangle 62">
            <a:extLst>
              <a:ext uri="{FF2B5EF4-FFF2-40B4-BE49-F238E27FC236}">
                <a16:creationId xmlns:a16="http://schemas.microsoft.com/office/drawing/2014/main" id="{27796B19-8FF9-46B8-9C15-DE9108D7C2C4}"/>
              </a:ext>
            </a:extLst>
          </p:cNvPr>
          <p:cNvSpPr>
            <a:spLocks/>
          </p:cNvSpPr>
          <p:nvPr/>
        </p:nvSpPr>
        <p:spPr>
          <a:xfrm>
            <a:off x="9792929" y="1478847"/>
            <a:ext cx="2183958" cy="1735702"/>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tlCol="0" anchor="t">
            <a:noAutofit/>
          </a:bodyPr>
          <a:lstStyle/>
          <a:p>
            <a:pPr marL="227013">
              <a:spcAft>
                <a:spcPts val="600"/>
              </a:spcAft>
            </a:pPr>
            <a:r>
              <a:rPr lang="en-CA" sz="1000" b="1" dirty="0">
                <a:solidFill>
                  <a:schemeClr val="bg1"/>
                </a:solidFill>
              </a:rPr>
              <a:t>Idea Review</a:t>
            </a:r>
          </a:p>
          <a:p>
            <a:pPr marL="117475" indent="-117475">
              <a:buFont typeface="Wingdings" panose="05000000000000000000" pitchFamily="2" charset="2"/>
              <a:buChar char="§"/>
            </a:pPr>
            <a:r>
              <a:rPr lang="en-CA" sz="1000" dirty="0">
                <a:solidFill>
                  <a:schemeClr val="bg1"/>
                </a:solidFill>
              </a:rPr>
              <a:t>Ensure product efforts are (a) tied to user / business impact, (b) conducive to agile, and (c) tactically ready to launch</a:t>
            </a:r>
          </a:p>
          <a:p>
            <a:pPr marL="117475" indent="-117475">
              <a:buFont typeface="Wingdings" panose="05000000000000000000" pitchFamily="2" charset="2"/>
              <a:buChar char="§"/>
            </a:pPr>
            <a:r>
              <a:rPr lang="en-CA" sz="1000" dirty="0">
                <a:solidFill>
                  <a:schemeClr val="bg1"/>
                </a:solidFill>
              </a:rPr>
              <a:t>Align exec vision with PO</a:t>
            </a:r>
          </a:p>
          <a:p>
            <a:pPr marL="117475" indent="-117475">
              <a:buFont typeface="Wingdings" panose="05000000000000000000" pitchFamily="2" charset="2"/>
              <a:buChar char="§"/>
            </a:pPr>
            <a:r>
              <a:rPr lang="en-CA" sz="1000" dirty="0">
                <a:solidFill>
                  <a:schemeClr val="bg1"/>
                </a:solidFill>
              </a:rPr>
              <a:t>Balance resources required with other portfolio commitments</a:t>
            </a:r>
          </a:p>
        </p:txBody>
      </p:sp>
      <p:sp>
        <p:nvSpPr>
          <p:cNvPr id="25" name="Flowchart: Decision 24">
            <a:extLst>
              <a:ext uri="{FF2B5EF4-FFF2-40B4-BE49-F238E27FC236}">
                <a16:creationId xmlns:a16="http://schemas.microsoft.com/office/drawing/2014/main" id="{B7777A12-2847-4489-A92C-79686CC435B9}"/>
              </a:ext>
            </a:extLst>
          </p:cNvPr>
          <p:cNvSpPr/>
          <p:nvPr/>
        </p:nvSpPr>
        <p:spPr>
          <a:xfrm>
            <a:off x="9896073" y="1594974"/>
            <a:ext cx="225099" cy="284211"/>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1</a:t>
            </a:r>
          </a:p>
        </p:txBody>
      </p:sp>
      <p:sp>
        <p:nvSpPr>
          <p:cNvPr id="48" name="Flowchart: Decision 47">
            <a:extLst>
              <a:ext uri="{FF2B5EF4-FFF2-40B4-BE49-F238E27FC236}">
                <a16:creationId xmlns:a16="http://schemas.microsoft.com/office/drawing/2014/main" id="{62868A4B-4271-4CBC-A490-4AA55DD922F6}"/>
              </a:ext>
            </a:extLst>
          </p:cNvPr>
          <p:cNvSpPr/>
          <p:nvPr/>
        </p:nvSpPr>
        <p:spPr>
          <a:xfrm>
            <a:off x="9896073" y="3272953"/>
            <a:ext cx="225099" cy="284211"/>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2</a:t>
            </a:r>
          </a:p>
        </p:txBody>
      </p:sp>
      <p:cxnSp>
        <p:nvCxnSpPr>
          <p:cNvPr id="13" name="Straight Connector 12">
            <a:extLst>
              <a:ext uri="{FF2B5EF4-FFF2-40B4-BE49-F238E27FC236}">
                <a16:creationId xmlns:a16="http://schemas.microsoft.com/office/drawing/2014/main" id="{3F964C48-8398-4FD1-B589-CC7EE6CF6E7E}"/>
              </a:ext>
            </a:extLst>
          </p:cNvPr>
          <p:cNvCxnSpPr/>
          <p:nvPr/>
        </p:nvCxnSpPr>
        <p:spPr>
          <a:xfrm>
            <a:off x="9915951" y="5043586"/>
            <a:ext cx="1961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0EC1BD8-F058-4705-9EE2-8EE5AF20C280}"/>
              </a:ext>
            </a:extLst>
          </p:cNvPr>
          <p:cNvSpPr txBox="1"/>
          <p:nvPr/>
        </p:nvSpPr>
        <p:spPr>
          <a:xfrm>
            <a:off x="609969" y="4028387"/>
            <a:ext cx="574584" cy="15388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Tasks:</a:t>
            </a:r>
          </a:p>
        </p:txBody>
      </p:sp>
      <p:pic>
        <p:nvPicPr>
          <p:cNvPr id="98" name="Graphic 97" descr="Gears">
            <a:extLst>
              <a:ext uri="{FF2B5EF4-FFF2-40B4-BE49-F238E27FC236}">
                <a16:creationId xmlns:a16="http://schemas.microsoft.com/office/drawing/2014/main" id="{7239282C-528E-491A-B109-7B95F894A16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0596" y="4028387"/>
            <a:ext cx="457195" cy="457195"/>
          </a:xfrm>
          <a:prstGeom prst="rect">
            <a:avLst/>
          </a:prstGeom>
        </p:spPr>
      </p:pic>
      <p:sp>
        <p:nvSpPr>
          <p:cNvPr id="80" name="TextBox 79">
            <a:extLst>
              <a:ext uri="{FF2B5EF4-FFF2-40B4-BE49-F238E27FC236}">
                <a16:creationId xmlns:a16="http://schemas.microsoft.com/office/drawing/2014/main" id="{06A67DA9-D52D-477C-BA6B-54E4B82FE298}"/>
              </a:ext>
            </a:extLst>
          </p:cNvPr>
          <p:cNvSpPr txBox="1">
            <a:spLocks/>
          </p:cNvSpPr>
          <p:nvPr>
            <p:custDataLst>
              <p:tags r:id="rId4"/>
            </p:custDataLst>
          </p:nvPr>
        </p:nvSpPr>
        <p:spPr>
          <a:xfrm>
            <a:off x="1426201" y="4028387"/>
            <a:ext cx="1242021" cy="107721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indent="-168275">
              <a:buFont typeface="Wingdings" panose="05000000000000000000" pitchFamily="2" charset="2"/>
              <a:buChar char="§"/>
            </a:pPr>
            <a:r>
              <a:rPr lang="en-CA" sz="1000" dirty="0"/>
              <a:t>Create initial idea with product path characterization</a:t>
            </a:r>
          </a:p>
          <a:p>
            <a:pPr marL="168275" indent="-168275">
              <a:buFont typeface="Wingdings" panose="05000000000000000000" pitchFamily="2" charset="2"/>
              <a:buChar char="§"/>
            </a:pPr>
            <a:r>
              <a:rPr lang="en-CA" sz="1000" dirty="0"/>
              <a:t>Build product concept designs (drawings, photos, description of use)</a:t>
            </a:r>
          </a:p>
        </p:txBody>
      </p:sp>
      <p:sp>
        <p:nvSpPr>
          <p:cNvPr id="101" name="TextBox 100">
            <a:extLst>
              <a:ext uri="{FF2B5EF4-FFF2-40B4-BE49-F238E27FC236}">
                <a16:creationId xmlns:a16="http://schemas.microsoft.com/office/drawing/2014/main" id="{F41B7206-6B9C-4D90-860D-FAE6271D46D4}"/>
              </a:ext>
            </a:extLst>
          </p:cNvPr>
          <p:cNvSpPr txBox="1">
            <a:spLocks/>
          </p:cNvSpPr>
          <p:nvPr>
            <p:custDataLst>
              <p:tags r:id="rId5"/>
            </p:custDataLst>
          </p:nvPr>
        </p:nvSpPr>
        <p:spPr>
          <a:xfrm>
            <a:off x="2818735" y="4028387"/>
            <a:ext cx="1759414" cy="92333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indent="-168275">
              <a:buFont typeface="Wingdings" panose="05000000000000000000" pitchFamily="2" charset="2"/>
              <a:buChar char="§"/>
            </a:pPr>
            <a:r>
              <a:rPr lang="en-CA" sz="1000" dirty="0"/>
              <a:t>Build business case for product path</a:t>
            </a:r>
          </a:p>
          <a:p>
            <a:pPr marL="168275" indent="-168275">
              <a:buFont typeface="Wingdings" panose="05000000000000000000" pitchFamily="2" charset="2"/>
              <a:buChar char="§"/>
            </a:pPr>
            <a:r>
              <a:rPr lang="en-CA" sz="1000" dirty="0"/>
              <a:t>Design go-forward plan for discovery</a:t>
            </a:r>
          </a:p>
          <a:p>
            <a:pPr marL="168275" indent="-168275">
              <a:buFont typeface="Wingdings" panose="05000000000000000000" pitchFamily="2" charset="2"/>
              <a:buChar char="§"/>
            </a:pPr>
            <a:r>
              <a:rPr lang="en-CA" sz="1000" dirty="0"/>
              <a:t>Conduct high-level technical impact assessment</a:t>
            </a:r>
          </a:p>
        </p:txBody>
      </p:sp>
      <p:sp>
        <p:nvSpPr>
          <p:cNvPr id="110" name="TextBox 109">
            <a:extLst>
              <a:ext uri="{FF2B5EF4-FFF2-40B4-BE49-F238E27FC236}">
                <a16:creationId xmlns:a16="http://schemas.microsoft.com/office/drawing/2014/main" id="{C772C246-FAF0-4DB6-AF7D-B306859C5FD5}"/>
              </a:ext>
            </a:extLst>
          </p:cNvPr>
          <p:cNvSpPr txBox="1"/>
          <p:nvPr>
            <p:custDataLst>
              <p:tags r:id="rId6"/>
            </p:custDataLst>
          </p:nvPr>
        </p:nvSpPr>
        <p:spPr>
          <a:xfrm>
            <a:off x="7552742" y="4028387"/>
            <a:ext cx="1820585" cy="1077218"/>
          </a:xfrm>
          <a:prstGeom prst="rect">
            <a:avLst/>
          </a:prstGeom>
        </p:spPr>
        <p:txBody>
          <a:bodyPr wrap="square" lIns="0" tIns="0" rIns="0" bIns="0">
            <a:spAutoFit/>
          </a:bodyPr>
          <a:lstStyle>
            <a:defPPr>
              <a:defRPr lang="en-US"/>
            </a:defPPr>
            <a:lvl1pPr marL="228600" indent="-228600">
              <a:spcBef>
                <a:spcPct val="20000"/>
              </a:spcBef>
              <a:buFont typeface="Wingdings" panose="05000000000000000000" pitchFamily="2" charset="2"/>
              <a:buChar char="§"/>
              <a:defRPr sz="1100"/>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indent="-168275">
              <a:spcBef>
                <a:spcPct val="0"/>
              </a:spcBef>
            </a:pPr>
            <a:r>
              <a:rPr lang="en-CA" sz="1000" dirty="0">
                <a:latin typeface="+mn-lt"/>
              </a:rPr>
              <a:t>Conduct major pre-sprint activities, e.g., mobilizing teams, setting up workstations and access, confirming space</a:t>
            </a:r>
          </a:p>
          <a:p>
            <a:pPr marL="168275" indent="-168275">
              <a:spcBef>
                <a:spcPct val="0"/>
              </a:spcBef>
            </a:pPr>
            <a:r>
              <a:rPr lang="en-CA" sz="1000" dirty="0">
                <a:latin typeface="+mn-lt"/>
              </a:rPr>
              <a:t>Develop backlog</a:t>
            </a:r>
          </a:p>
          <a:p>
            <a:pPr marL="168275" indent="-168275">
              <a:spcBef>
                <a:spcPct val="0"/>
              </a:spcBef>
            </a:pPr>
            <a:r>
              <a:rPr lang="en-CA" sz="1000" dirty="0">
                <a:latin typeface="+mn-lt"/>
              </a:rPr>
              <a:t>Conduct team kick-off</a:t>
            </a:r>
          </a:p>
        </p:txBody>
      </p:sp>
      <p:sp>
        <p:nvSpPr>
          <p:cNvPr id="2" name="TextBox 1">
            <a:extLst>
              <a:ext uri="{FF2B5EF4-FFF2-40B4-BE49-F238E27FC236}">
                <a16:creationId xmlns:a16="http://schemas.microsoft.com/office/drawing/2014/main" id="{258E5E03-C4AA-4A01-9E84-63CA95B79532}"/>
              </a:ext>
            </a:extLst>
          </p:cNvPr>
          <p:cNvSpPr txBox="1">
            <a:spLocks/>
          </p:cNvSpPr>
          <p:nvPr>
            <p:custDataLst>
              <p:tags r:id="rId7"/>
            </p:custDataLst>
          </p:nvPr>
        </p:nvSpPr>
        <p:spPr>
          <a:xfrm>
            <a:off x="4746913" y="4028387"/>
            <a:ext cx="2666729" cy="203902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lvl="1" indent="-168275"/>
            <a:r>
              <a:rPr lang="en-US" sz="1000" dirty="0"/>
              <a:t>Discovery Kickoff</a:t>
            </a:r>
          </a:p>
          <a:p>
            <a:pPr marL="168275" lvl="1" indent="-168275"/>
            <a:r>
              <a:rPr lang="en-US" sz="1000" dirty="0"/>
              <a:t>Mapping Current State</a:t>
            </a:r>
          </a:p>
          <a:p>
            <a:pPr marL="168275" lvl="1" indent="-168275"/>
            <a:r>
              <a:rPr lang="en-US" sz="1000" dirty="0"/>
              <a:t>Zero-Based Design Development</a:t>
            </a:r>
          </a:p>
          <a:p>
            <a:pPr marL="168275" lvl="1" indent="-168275"/>
            <a:r>
              <a:rPr lang="en-US" sz="1000" dirty="0"/>
              <a:t>Minimum Viable Product (MVP) Workshop</a:t>
            </a:r>
          </a:p>
          <a:p>
            <a:pPr marL="433609" lvl="2" indent="-168275"/>
            <a:r>
              <a:rPr lang="en-US" sz="1000" dirty="0"/>
              <a:t>Define priority features for MVP</a:t>
            </a:r>
          </a:p>
          <a:p>
            <a:pPr marL="433609" lvl="2" indent="-168275"/>
            <a:r>
              <a:rPr lang="en-US" sz="1000" dirty="0"/>
              <a:t>High-level MVP architecture</a:t>
            </a:r>
          </a:p>
          <a:p>
            <a:pPr marL="168275" lvl="1" indent="-168275"/>
            <a:r>
              <a:rPr lang="en-US" sz="1000" dirty="0"/>
              <a:t>Validation</a:t>
            </a:r>
          </a:p>
          <a:p>
            <a:pPr marL="433609" lvl="2" indent="-168275"/>
            <a:r>
              <a:rPr lang="en-US" sz="1000" dirty="0"/>
              <a:t>User testing</a:t>
            </a:r>
          </a:p>
          <a:p>
            <a:pPr marL="433609" lvl="2" indent="-168275"/>
            <a:r>
              <a:rPr lang="en-US" sz="1000" dirty="0"/>
              <a:t>Business case refinement (including resource requirements)</a:t>
            </a:r>
          </a:p>
          <a:p>
            <a:pPr marL="433609" lvl="2" indent="-168275"/>
            <a:r>
              <a:rPr lang="en-US" sz="1000" dirty="0" err="1"/>
              <a:t>KPIs</a:t>
            </a:r>
            <a:r>
              <a:rPr lang="en-US" sz="1000" dirty="0"/>
              <a:t> with targets</a:t>
            </a:r>
          </a:p>
          <a:p>
            <a:pPr marL="433609" lvl="2" indent="-168275"/>
            <a:r>
              <a:rPr lang="en-US" sz="1000" dirty="0"/>
              <a:t>Detailed technical impact assessment</a:t>
            </a:r>
          </a:p>
          <a:p>
            <a:pPr marL="168275" lvl="1" indent="-168275">
              <a:spcBef>
                <a:spcPct val="25000"/>
              </a:spcBef>
            </a:pPr>
            <a:endParaRPr lang="en-US" sz="1000" dirty="0"/>
          </a:p>
        </p:txBody>
      </p:sp>
      <p:grpSp>
        <p:nvGrpSpPr>
          <p:cNvPr id="10" name="Group 9">
            <a:extLst>
              <a:ext uri="{FF2B5EF4-FFF2-40B4-BE49-F238E27FC236}">
                <a16:creationId xmlns:a16="http://schemas.microsoft.com/office/drawing/2014/main" id="{64D8CDCB-A288-4B4E-A41B-1045FA884DC8}"/>
              </a:ext>
            </a:extLst>
          </p:cNvPr>
          <p:cNvGrpSpPr/>
          <p:nvPr/>
        </p:nvGrpSpPr>
        <p:grpSpPr>
          <a:xfrm>
            <a:off x="214182" y="3479425"/>
            <a:ext cx="9258950" cy="461665"/>
            <a:chOff x="214182" y="3458180"/>
            <a:chExt cx="9258950" cy="461665"/>
          </a:xfrm>
        </p:grpSpPr>
        <p:pic>
          <p:nvPicPr>
            <p:cNvPr id="6" name="Graphic 5" descr="Playbook">
              <a:extLst>
                <a:ext uri="{FF2B5EF4-FFF2-40B4-BE49-F238E27FC236}">
                  <a16:creationId xmlns:a16="http://schemas.microsoft.com/office/drawing/2014/main" id="{1227D63B-B500-406E-A0A9-8F52427C2671}"/>
                </a:ext>
              </a:extLst>
            </p:cNvPr>
            <p:cNvPicPr>
              <a:picLocks noChangeAspect="1"/>
            </p:cNvPicPr>
            <p:nvPr/>
          </p:nvPicPr>
          <p:blipFill rotWithShape="1">
            <a:blip r:embed="rId23" cstate="print">
              <a:extLst>
                <a:ext uri="{28A0092B-C50C-407E-A947-70E740481C1C}">
                  <a14:useLocalDpi xmlns:a14="http://schemas.microsoft.com/office/drawing/2010/main"/>
                </a:ext>
                <a:ext uri="{96DAC541-7B7A-43D3-8B79-37D633B846F1}">
                  <asvg:svgBlip xmlns:asvg="http://schemas.microsoft.com/office/drawing/2016/SVG/main" r:embed="rId24"/>
                </a:ext>
              </a:extLst>
            </a:blip>
            <a:srcRect l="13174" t="10301" r="9759" b="9162"/>
            <a:stretch/>
          </p:blipFill>
          <p:spPr>
            <a:xfrm>
              <a:off x="214182" y="3458180"/>
              <a:ext cx="337312" cy="352494"/>
            </a:xfrm>
            <a:prstGeom prst="rect">
              <a:avLst/>
            </a:prstGeom>
          </p:spPr>
        </p:pic>
        <p:sp>
          <p:nvSpPr>
            <p:cNvPr id="51" name="TextBox 50">
              <a:extLst>
                <a:ext uri="{FF2B5EF4-FFF2-40B4-BE49-F238E27FC236}">
                  <a16:creationId xmlns:a16="http://schemas.microsoft.com/office/drawing/2014/main" id="{E8151C98-4BAC-42E3-BF2D-5FBE3FF0B24D}"/>
                </a:ext>
              </a:extLst>
            </p:cNvPr>
            <p:cNvSpPr txBox="1"/>
            <p:nvPr/>
          </p:nvSpPr>
          <p:spPr>
            <a:xfrm>
              <a:off x="609968" y="3458180"/>
              <a:ext cx="737573"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Lab Support:</a:t>
              </a:r>
            </a:p>
          </p:txBody>
        </p:sp>
        <p:sp>
          <p:nvSpPr>
            <p:cNvPr id="52" name="Rectangle 51">
              <a:extLst>
                <a:ext uri="{FF2B5EF4-FFF2-40B4-BE49-F238E27FC236}">
                  <a16:creationId xmlns:a16="http://schemas.microsoft.com/office/drawing/2014/main" id="{30F1E444-AC1F-4FA4-963B-7D7F1245D45C}"/>
                </a:ext>
              </a:extLst>
            </p:cNvPr>
            <p:cNvSpPr>
              <a:spLocks/>
            </p:cNvSpPr>
            <p:nvPr>
              <p:custDataLst>
                <p:tags r:id="rId13"/>
              </p:custDataLst>
            </p:nvPr>
          </p:nvSpPr>
          <p:spPr>
            <a:xfrm>
              <a:off x="1426201" y="3458180"/>
              <a:ext cx="1242021" cy="153888"/>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N/A</a:t>
              </a:r>
            </a:p>
          </p:txBody>
        </p:sp>
        <p:sp>
          <p:nvSpPr>
            <p:cNvPr id="53" name="Rectangle 52">
              <a:extLst>
                <a:ext uri="{FF2B5EF4-FFF2-40B4-BE49-F238E27FC236}">
                  <a16:creationId xmlns:a16="http://schemas.microsoft.com/office/drawing/2014/main" id="{B8D66AE7-8F99-4C1F-B6F1-3782DEDE4D90}"/>
                </a:ext>
              </a:extLst>
            </p:cNvPr>
            <p:cNvSpPr>
              <a:spLocks/>
            </p:cNvSpPr>
            <p:nvPr>
              <p:custDataLst>
                <p:tags r:id="rId14"/>
              </p:custDataLst>
            </p:nvPr>
          </p:nvSpPr>
          <p:spPr>
            <a:xfrm>
              <a:off x="2818735" y="3458180"/>
              <a:ext cx="1759414" cy="461665"/>
            </a:xfrm>
            <a:prstGeom prst="rect">
              <a:avLst/>
            </a:prstGeom>
          </p:spPr>
          <p:txBody>
            <a:bodyPr wrap="square" lIns="0" tIns="0" rIns="0" bIns="0">
              <a:spAutoFit/>
            </a:bodyPr>
            <a:lstStyle/>
            <a:p>
              <a:pPr marL="168275" indent="-168275">
                <a:buFont typeface="Wingdings" panose="05000000000000000000" pitchFamily="2" charset="2"/>
                <a:buChar char="§"/>
              </a:pPr>
              <a:r>
                <a:rPr lang="en-CA" sz="1000" dirty="0">
                  <a:latin typeface="+mn-lt"/>
                </a:rPr>
                <a:t>Central finance support building business case (optional)</a:t>
              </a:r>
            </a:p>
          </p:txBody>
        </p:sp>
        <p:sp>
          <p:nvSpPr>
            <p:cNvPr id="55" name="Rectangle 54">
              <a:extLst>
                <a:ext uri="{FF2B5EF4-FFF2-40B4-BE49-F238E27FC236}">
                  <a16:creationId xmlns:a16="http://schemas.microsoft.com/office/drawing/2014/main" id="{43473475-2469-4A29-9A0F-6E070ECEBDD7}"/>
                </a:ext>
              </a:extLst>
            </p:cNvPr>
            <p:cNvSpPr>
              <a:spLocks/>
            </p:cNvSpPr>
            <p:nvPr>
              <p:custDataLst>
                <p:tags r:id="rId15"/>
              </p:custDataLst>
            </p:nvPr>
          </p:nvSpPr>
          <p:spPr>
            <a:xfrm>
              <a:off x="4746913" y="3458180"/>
              <a:ext cx="2430259" cy="461665"/>
            </a:xfrm>
            <a:prstGeom prst="rect">
              <a:avLst/>
            </a:prstGeom>
          </p:spPr>
          <p:txBody>
            <a:bodyPr wrap="square" lIns="0" tIns="0" rIns="0" bIns="0">
              <a:spAutoFit/>
            </a:bodyPr>
            <a:lstStyle/>
            <a:p>
              <a:pPr marL="168275" indent="-168275">
                <a:buFont typeface="Wingdings" panose="05000000000000000000" pitchFamily="2" charset="2"/>
                <a:buChar char="§"/>
              </a:pPr>
              <a:r>
                <a:rPr lang="en-CA" sz="1000" dirty="0">
                  <a:latin typeface="+mn-lt"/>
                </a:rPr>
                <a:t>Workshop support (e.g., Zero-Based Design Development, MVP workshop)</a:t>
              </a:r>
            </a:p>
            <a:p>
              <a:pPr marL="168275" indent="-168275">
                <a:buFont typeface="Wingdings" panose="05000000000000000000" pitchFamily="2" charset="2"/>
                <a:buChar char="§"/>
              </a:pPr>
              <a:r>
                <a:rPr lang="en-CA" sz="1000" dirty="0">
                  <a:latin typeface="+mn-lt"/>
                </a:rPr>
                <a:t>Guidance and feedback on validation</a:t>
              </a:r>
            </a:p>
          </p:txBody>
        </p:sp>
        <p:sp>
          <p:nvSpPr>
            <p:cNvPr id="56" name="Rectangle 55">
              <a:extLst>
                <a:ext uri="{FF2B5EF4-FFF2-40B4-BE49-F238E27FC236}">
                  <a16:creationId xmlns:a16="http://schemas.microsoft.com/office/drawing/2014/main" id="{972DE885-ADB9-4DBC-9D0B-9CDB3D3EF008}"/>
                </a:ext>
              </a:extLst>
            </p:cNvPr>
            <p:cNvSpPr/>
            <p:nvPr>
              <p:custDataLst>
                <p:tags r:id="rId16"/>
              </p:custDataLst>
            </p:nvPr>
          </p:nvSpPr>
          <p:spPr>
            <a:xfrm>
              <a:off x="7552742" y="3458180"/>
              <a:ext cx="1920390" cy="307777"/>
            </a:xfrm>
            <a:prstGeom prst="rect">
              <a:avLst/>
            </a:prstGeom>
          </p:spPr>
          <p:txBody>
            <a:bodyPr wrap="square" lIns="0" tIns="0" rIns="0" bIns="0">
              <a:spAutoFit/>
            </a:bodyPr>
            <a:lstStyle/>
            <a:p>
              <a:pPr marL="168275" indent="-168275">
                <a:buFont typeface="Wingdings" panose="05000000000000000000" pitchFamily="2" charset="2"/>
                <a:buChar char="§"/>
              </a:pPr>
              <a:r>
                <a:rPr lang="en-CA" sz="1000" dirty="0">
                  <a:latin typeface="+mn-lt"/>
                </a:rPr>
                <a:t>Access to full Lab resources and support</a:t>
              </a:r>
            </a:p>
          </p:txBody>
        </p:sp>
      </p:grpSp>
      <p:cxnSp>
        <p:nvCxnSpPr>
          <p:cNvPr id="99" name="Straight Connector 98">
            <a:extLst>
              <a:ext uri="{FF2B5EF4-FFF2-40B4-BE49-F238E27FC236}">
                <a16:creationId xmlns:a16="http://schemas.microsoft.com/office/drawing/2014/main" id="{BB82D567-1446-44A4-B82C-DDEB8C17CB0A}"/>
              </a:ext>
            </a:extLst>
          </p:cNvPr>
          <p:cNvCxnSpPr>
            <a:cxnSpLocks/>
          </p:cNvCxnSpPr>
          <p:nvPr/>
        </p:nvCxnSpPr>
        <p:spPr>
          <a:xfrm>
            <a:off x="190596" y="3984739"/>
            <a:ext cx="934655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6EA628-176A-4AF7-A288-7D3A6A498827}"/>
              </a:ext>
            </a:extLst>
          </p:cNvPr>
          <p:cNvCxnSpPr>
            <a:cxnSpLocks/>
          </p:cNvCxnSpPr>
          <p:nvPr/>
        </p:nvCxnSpPr>
        <p:spPr>
          <a:xfrm>
            <a:off x="190596" y="3435776"/>
            <a:ext cx="934655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C16C090-D43B-4B95-A9DD-F92DBD30AF24}"/>
              </a:ext>
            </a:extLst>
          </p:cNvPr>
          <p:cNvGrpSpPr/>
          <p:nvPr/>
        </p:nvGrpSpPr>
        <p:grpSpPr>
          <a:xfrm>
            <a:off x="190596" y="2739214"/>
            <a:ext cx="8955150" cy="615553"/>
            <a:chOff x="190596" y="2739215"/>
            <a:chExt cx="8955150" cy="615553"/>
          </a:xfrm>
        </p:grpSpPr>
        <p:sp>
          <p:nvSpPr>
            <p:cNvPr id="87" name="TextBox 86">
              <a:extLst>
                <a:ext uri="{FF2B5EF4-FFF2-40B4-BE49-F238E27FC236}">
                  <a16:creationId xmlns:a16="http://schemas.microsoft.com/office/drawing/2014/main" id="{A6F023C4-C3B7-49AF-B1E0-B29F46206357}"/>
                </a:ext>
              </a:extLst>
            </p:cNvPr>
            <p:cNvSpPr txBox="1"/>
            <p:nvPr/>
          </p:nvSpPr>
          <p:spPr>
            <a:xfrm>
              <a:off x="609969" y="2739215"/>
              <a:ext cx="640639"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Stake-</a:t>
              </a:r>
              <a:br>
                <a:rPr lang="en-CA" sz="1000" b="1" dirty="0"/>
              </a:br>
              <a:r>
                <a:rPr lang="en-CA" sz="1000" b="1" dirty="0"/>
                <a:t>holders:</a:t>
              </a:r>
            </a:p>
          </p:txBody>
        </p:sp>
        <p:pic>
          <p:nvPicPr>
            <p:cNvPr id="88" name="Graphic 87" descr="User">
              <a:extLst>
                <a:ext uri="{FF2B5EF4-FFF2-40B4-BE49-F238E27FC236}">
                  <a16:creationId xmlns:a16="http://schemas.microsoft.com/office/drawing/2014/main" id="{94720E1D-1817-40A4-9F4E-490E052A93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0596" y="2739215"/>
              <a:ext cx="457200" cy="457200"/>
            </a:xfrm>
            <a:prstGeom prst="rect">
              <a:avLst/>
            </a:prstGeom>
          </p:spPr>
        </p:pic>
        <p:sp>
          <p:nvSpPr>
            <p:cNvPr id="23" name="Rectangle 22">
              <a:extLst>
                <a:ext uri="{FF2B5EF4-FFF2-40B4-BE49-F238E27FC236}">
                  <a16:creationId xmlns:a16="http://schemas.microsoft.com/office/drawing/2014/main" id="{5E11547D-71F0-4BA2-A6BC-4193E6D76DAF}"/>
                </a:ext>
              </a:extLst>
            </p:cNvPr>
            <p:cNvSpPr>
              <a:spLocks/>
            </p:cNvSpPr>
            <p:nvPr>
              <p:custDataLst>
                <p:tags r:id="rId8"/>
              </p:custDataLst>
            </p:nvPr>
          </p:nvSpPr>
          <p:spPr>
            <a:xfrm>
              <a:off x="1426201" y="2739215"/>
              <a:ext cx="1291314" cy="538609"/>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Idea Owner</a:t>
              </a:r>
            </a:p>
            <a:p>
              <a:pPr marL="168275" indent="-168275">
                <a:buFont typeface="Wingdings" panose="05000000000000000000" pitchFamily="2" charset="2"/>
                <a:buChar char="§"/>
              </a:pPr>
              <a:r>
                <a:rPr lang="en-CA" sz="1000" dirty="0">
                  <a:latin typeface="+mn-lt"/>
                </a:rPr>
                <a:t>LP </a:t>
              </a:r>
              <a:r>
                <a:rPr lang="en-CA" sz="1000" dirty="0" err="1">
                  <a:latin typeface="+mn-lt"/>
                </a:rPr>
                <a:t>IRD</a:t>
              </a:r>
              <a:r>
                <a:rPr lang="en-CA" sz="1000" dirty="0">
                  <a:latin typeface="+mn-lt"/>
                </a:rPr>
                <a:t> or local R&amp;D</a:t>
              </a:r>
            </a:p>
            <a:p>
              <a:pPr marL="168275" indent="-168275">
                <a:buFont typeface="Wingdings" panose="05000000000000000000" pitchFamily="2" charset="2"/>
                <a:buChar char="§"/>
              </a:pPr>
              <a:r>
                <a:rPr lang="en-CA" sz="1000" dirty="0">
                  <a:latin typeface="+mn-lt"/>
                </a:rPr>
                <a:t>TIS BPs</a:t>
              </a:r>
            </a:p>
          </p:txBody>
        </p:sp>
        <p:sp>
          <p:nvSpPr>
            <p:cNvPr id="111" name="Rectangle 110">
              <a:extLst>
                <a:ext uri="{FF2B5EF4-FFF2-40B4-BE49-F238E27FC236}">
                  <a16:creationId xmlns:a16="http://schemas.microsoft.com/office/drawing/2014/main" id="{66F33C2C-DD7E-429A-A131-0B8F8EF5CF60}"/>
                </a:ext>
              </a:extLst>
            </p:cNvPr>
            <p:cNvSpPr/>
            <p:nvPr>
              <p:custDataLst>
                <p:tags r:id="rId9"/>
              </p:custDataLst>
            </p:nvPr>
          </p:nvSpPr>
          <p:spPr>
            <a:xfrm>
              <a:off x="7552742" y="2739215"/>
              <a:ext cx="1593004" cy="307777"/>
            </a:xfrm>
            <a:prstGeom prst="rect">
              <a:avLst/>
            </a:prstGeom>
          </p:spPr>
          <p:txBody>
            <a:bodyPr wrap="square" lIns="0" tIns="0" rIns="0" bIns="0">
              <a:spAutoFit/>
            </a:bodyPr>
            <a:lstStyle/>
            <a:p>
              <a:pPr marL="168275" indent="-168275">
                <a:buFont typeface="Wingdings" panose="05000000000000000000" pitchFamily="2" charset="2"/>
                <a:buChar char="§"/>
              </a:pPr>
              <a:r>
                <a:rPr lang="en-CA" sz="1000" dirty="0">
                  <a:latin typeface="+mn-lt"/>
                </a:rPr>
                <a:t>Product Owner</a:t>
              </a:r>
            </a:p>
            <a:p>
              <a:pPr marL="168275" indent="-168275">
                <a:buFont typeface="Wingdings" panose="05000000000000000000" pitchFamily="2" charset="2"/>
                <a:buChar char="§"/>
              </a:pPr>
              <a:r>
                <a:rPr lang="en-CA" sz="1000" dirty="0">
                  <a:latin typeface="+mn-lt"/>
                </a:rPr>
                <a:t>Agile Team</a:t>
              </a:r>
            </a:p>
          </p:txBody>
        </p:sp>
        <p:sp>
          <p:nvSpPr>
            <p:cNvPr id="106" name="Rectangle 105">
              <a:extLst>
                <a:ext uri="{FF2B5EF4-FFF2-40B4-BE49-F238E27FC236}">
                  <a16:creationId xmlns:a16="http://schemas.microsoft.com/office/drawing/2014/main" id="{ACB5CF3B-DB5D-44CF-A59F-900FBE7B5159}"/>
                </a:ext>
              </a:extLst>
            </p:cNvPr>
            <p:cNvSpPr>
              <a:spLocks/>
            </p:cNvSpPr>
            <p:nvPr>
              <p:custDataLst>
                <p:tags r:id="rId10"/>
              </p:custDataLst>
            </p:nvPr>
          </p:nvSpPr>
          <p:spPr>
            <a:xfrm>
              <a:off x="2818735" y="2739215"/>
              <a:ext cx="1759414" cy="615553"/>
            </a:xfrm>
            <a:prstGeom prst="rect">
              <a:avLst/>
            </a:prstGeom>
          </p:spPr>
          <p:txBody>
            <a:bodyPr wrap="square" lIns="0" tIns="0" rIns="0" bIns="0">
              <a:spAutoFit/>
            </a:bodyPr>
            <a:lstStyle/>
            <a:p>
              <a:pPr marL="168275" indent="-168275">
                <a:buFont typeface="Wingdings" panose="05000000000000000000" pitchFamily="2" charset="2"/>
                <a:buChar char="§"/>
              </a:pPr>
              <a:r>
                <a:rPr lang="en-CA" sz="1000" dirty="0">
                  <a:latin typeface="+mn-lt"/>
                </a:rPr>
                <a:t>Idea Owner </a:t>
              </a:r>
            </a:p>
            <a:p>
              <a:pPr marL="168275" indent="-168275">
                <a:buFont typeface="Wingdings" panose="05000000000000000000" pitchFamily="2" charset="2"/>
                <a:buChar char="§"/>
              </a:pPr>
              <a:r>
                <a:rPr lang="en-CA" sz="1000" dirty="0">
                  <a:latin typeface="+mn-lt"/>
                </a:rPr>
                <a:t>Relevant SMEs</a:t>
              </a:r>
            </a:p>
            <a:p>
              <a:pPr marL="168275" indent="-168275">
                <a:buFont typeface="Wingdings" panose="05000000000000000000" pitchFamily="2" charset="2"/>
                <a:buChar char="§"/>
              </a:pPr>
              <a:r>
                <a:rPr lang="en-CA" sz="1000" dirty="0">
                  <a:latin typeface="+mn-lt"/>
                </a:rPr>
                <a:t>Central Finance Rep</a:t>
              </a:r>
            </a:p>
            <a:p>
              <a:pPr marL="168275" indent="-168275">
                <a:buFont typeface="Wingdings" panose="05000000000000000000" pitchFamily="2" charset="2"/>
                <a:buChar char="§"/>
              </a:pPr>
              <a:r>
                <a:rPr lang="en-CA" sz="1000" dirty="0">
                  <a:latin typeface="+mn-lt"/>
                </a:rPr>
                <a:t>TIS BPs</a:t>
              </a:r>
            </a:p>
          </p:txBody>
        </p:sp>
        <p:sp>
          <p:nvSpPr>
            <p:cNvPr id="66" name="TextBox 65">
              <a:extLst>
                <a:ext uri="{FF2B5EF4-FFF2-40B4-BE49-F238E27FC236}">
                  <a16:creationId xmlns:a16="http://schemas.microsoft.com/office/drawing/2014/main" id="{83A0218B-E52A-4631-9C72-481AFD0B41DB}"/>
                </a:ext>
              </a:extLst>
            </p:cNvPr>
            <p:cNvSpPr txBox="1">
              <a:spLocks/>
            </p:cNvSpPr>
            <p:nvPr>
              <p:custDataLst>
                <p:tags r:id="rId11"/>
              </p:custDataLst>
            </p:nvPr>
          </p:nvSpPr>
          <p:spPr>
            <a:xfrm>
              <a:off x="4751252" y="2739215"/>
              <a:ext cx="1344746" cy="615553"/>
            </a:xfrm>
            <a:prstGeom prst="rect">
              <a:avLst/>
            </a:prstGeom>
          </p:spPr>
          <p:txBody>
            <a:bodyPr wrap="square" lIns="0" tIns="0" rIns="0" bIns="0">
              <a:spAutoFit/>
            </a:bodyPr>
            <a:lstStyle>
              <a:defPPr>
                <a:defRPr lang="en-US"/>
              </a:defPPr>
              <a:lvl1pPr marL="168275" indent="-168275">
                <a:spcBef>
                  <a:spcPct val="50000"/>
                </a:spcBef>
                <a:buFont typeface="Wingdings" panose="05000000000000000000" pitchFamily="2" charset="2"/>
                <a:buChar char="§"/>
                <a:defRPr sz="100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spcBef>
                  <a:spcPct val="0"/>
                </a:spcBef>
              </a:pPr>
              <a:r>
                <a:rPr lang="en-US" dirty="0"/>
                <a:t>Product Owner</a:t>
              </a:r>
              <a:r>
                <a:rPr lang="en-US" baseline="30000" dirty="0"/>
                <a:t>3</a:t>
              </a:r>
            </a:p>
            <a:p>
              <a:pPr>
                <a:spcBef>
                  <a:spcPct val="0"/>
                </a:spcBef>
              </a:pPr>
              <a:r>
                <a:rPr lang="en-US" dirty="0"/>
                <a:t>Scrum Master as needed</a:t>
              </a:r>
              <a:r>
                <a:rPr lang="en-US" baseline="30000" dirty="0"/>
                <a:t>4</a:t>
              </a:r>
            </a:p>
            <a:p>
              <a:pPr>
                <a:spcBef>
                  <a:spcPct val="0"/>
                </a:spcBef>
              </a:pPr>
              <a:r>
                <a:rPr lang="en-US" dirty="0"/>
                <a:t>Solutions Architect   </a:t>
              </a:r>
            </a:p>
          </p:txBody>
        </p:sp>
        <p:sp>
          <p:nvSpPr>
            <p:cNvPr id="69" name="TextBox 68">
              <a:extLst>
                <a:ext uri="{FF2B5EF4-FFF2-40B4-BE49-F238E27FC236}">
                  <a16:creationId xmlns:a16="http://schemas.microsoft.com/office/drawing/2014/main" id="{ADC2E014-F57A-4424-8264-807B6FFBEDD9}"/>
                </a:ext>
              </a:extLst>
            </p:cNvPr>
            <p:cNvSpPr txBox="1">
              <a:spLocks/>
            </p:cNvSpPr>
            <p:nvPr>
              <p:custDataLst>
                <p:tags r:id="rId12"/>
              </p:custDataLst>
            </p:nvPr>
          </p:nvSpPr>
          <p:spPr>
            <a:xfrm>
              <a:off x="6136834" y="2739215"/>
              <a:ext cx="1276808" cy="461665"/>
            </a:xfrm>
            <a:prstGeom prst="rect">
              <a:avLst/>
            </a:prstGeom>
          </p:spPr>
          <p:txBody>
            <a:bodyPr wrap="square" lIns="0" tIns="0" rIns="0" bIns="0">
              <a:spAutoFit/>
            </a:bodyPr>
            <a:lstStyle>
              <a:defPPr>
                <a:defRPr lang="en-US"/>
              </a:defPPr>
              <a:lvl1pPr marL="168275" indent="-168275">
                <a:spcBef>
                  <a:spcPct val="50000"/>
                </a:spcBef>
                <a:buFont typeface="Wingdings" panose="05000000000000000000" pitchFamily="2" charset="2"/>
                <a:buChar char="§"/>
                <a:defRPr sz="100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spcBef>
                  <a:spcPct val="0"/>
                </a:spcBef>
              </a:pPr>
              <a:r>
                <a:rPr lang="en-US" dirty="0"/>
                <a:t>Designer(s) as needed</a:t>
              </a:r>
            </a:p>
            <a:p>
              <a:pPr>
                <a:spcBef>
                  <a:spcPct val="0"/>
                </a:spcBef>
              </a:pPr>
              <a:r>
                <a:rPr lang="en-US" dirty="0"/>
                <a:t>SMEs as needed</a:t>
              </a:r>
            </a:p>
          </p:txBody>
        </p:sp>
      </p:grpSp>
      <p:sp>
        <p:nvSpPr>
          <p:cNvPr id="57" name="Rectangle 56">
            <a:extLst>
              <a:ext uri="{FF2B5EF4-FFF2-40B4-BE49-F238E27FC236}">
                <a16:creationId xmlns:a16="http://schemas.microsoft.com/office/drawing/2014/main" id="{059E4A2B-C14E-4718-9D29-C99B87C78345}"/>
              </a:ext>
            </a:extLst>
          </p:cNvPr>
          <p:cNvSpPr/>
          <p:nvPr/>
        </p:nvSpPr>
        <p:spPr>
          <a:xfrm>
            <a:off x="2784474" y="2286898"/>
            <a:ext cx="1823115"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Pre-Discovery</a:t>
            </a:r>
          </a:p>
        </p:txBody>
      </p:sp>
      <p:sp>
        <p:nvSpPr>
          <p:cNvPr id="46" name="Rectangle 45">
            <a:extLst>
              <a:ext uri="{FF2B5EF4-FFF2-40B4-BE49-F238E27FC236}">
                <a16:creationId xmlns:a16="http://schemas.microsoft.com/office/drawing/2014/main" id="{CEFFBCC7-0AED-400A-BFC6-3058E57ADA79}"/>
              </a:ext>
            </a:extLst>
          </p:cNvPr>
          <p:cNvSpPr/>
          <p:nvPr/>
        </p:nvSpPr>
        <p:spPr>
          <a:xfrm>
            <a:off x="4695824" y="2286898"/>
            <a:ext cx="2789706" cy="3894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Discovery</a:t>
            </a:r>
          </a:p>
        </p:txBody>
      </p:sp>
      <p:sp>
        <p:nvSpPr>
          <p:cNvPr id="54" name="Rectangle 53">
            <a:extLst>
              <a:ext uri="{FF2B5EF4-FFF2-40B4-BE49-F238E27FC236}">
                <a16:creationId xmlns:a16="http://schemas.microsoft.com/office/drawing/2014/main" id="{2AA78A1E-0F98-40D5-9114-002640B4FF4C}"/>
              </a:ext>
            </a:extLst>
          </p:cNvPr>
          <p:cNvSpPr/>
          <p:nvPr/>
        </p:nvSpPr>
        <p:spPr>
          <a:xfrm>
            <a:off x="1370806" y="2286898"/>
            <a:ext cx="1327944"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Ideate</a:t>
            </a:r>
            <a:r>
              <a:rPr lang="en-CA" sz="1000" b="1" baseline="30000" dirty="0">
                <a:solidFill>
                  <a:schemeClr val="bg1"/>
                </a:solidFill>
              </a:rPr>
              <a:t>2</a:t>
            </a:r>
            <a:r>
              <a:rPr lang="en-CA" sz="1000" b="1" dirty="0">
                <a:solidFill>
                  <a:schemeClr val="bg1"/>
                </a:solidFill>
              </a:rPr>
              <a:t> </a:t>
            </a:r>
          </a:p>
        </p:txBody>
      </p:sp>
      <p:cxnSp>
        <p:nvCxnSpPr>
          <p:cNvPr id="124" name="Straight Connector 123">
            <a:extLst>
              <a:ext uri="{FF2B5EF4-FFF2-40B4-BE49-F238E27FC236}">
                <a16:creationId xmlns:a16="http://schemas.microsoft.com/office/drawing/2014/main" id="{FF3DF587-B900-45CC-B2CD-1CD7D4979952}"/>
              </a:ext>
            </a:extLst>
          </p:cNvPr>
          <p:cNvCxnSpPr>
            <a:cxnSpLocks/>
            <a:stCxn id="46" idx="3"/>
          </p:cNvCxnSpPr>
          <p:nvPr/>
        </p:nvCxnSpPr>
        <p:spPr>
          <a:xfrm flipV="1">
            <a:off x="7485530" y="2479967"/>
            <a:ext cx="1987602" cy="1640"/>
          </a:xfrm>
          <a:prstGeom prst="line">
            <a:avLst/>
          </a:prstGeom>
          <a:ln>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98B671A-C531-4BB6-A83E-E86BAD3FDA08}"/>
              </a:ext>
            </a:extLst>
          </p:cNvPr>
          <p:cNvSpPr txBox="1"/>
          <p:nvPr/>
        </p:nvSpPr>
        <p:spPr>
          <a:xfrm>
            <a:off x="8196586" y="2387634"/>
            <a:ext cx="717533" cy="153888"/>
          </a:xfrm>
          <a:prstGeom prst="rect">
            <a:avLst/>
          </a:prstGeom>
          <a:solidFill>
            <a:schemeClr val="bg1"/>
          </a:solidFill>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000" b="1" dirty="0"/>
              <a:t>Sprint 0</a:t>
            </a:r>
          </a:p>
        </p:txBody>
      </p:sp>
      <p:cxnSp>
        <p:nvCxnSpPr>
          <p:cNvPr id="64" name="Straight Connector 63">
            <a:extLst>
              <a:ext uri="{FF2B5EF4-FFF2-40B4-BE49-F238E27FC236}">
                <a16:creationId xmlns:a16="http://schemas.microsoft.com/office/drawing/2014/main" id="{6D5AC62C-9583-4B48-8F6A-723140700A42}"/>
              </a:ext>
            </a:extLst>
          </p:cNvPr>
          <p:cNvCxnSpPr>
            <a:cxnSpLocks/>
          </p:cNvCxnSpPr>
          <p:nvPr/>
        </p:nvCxnSpPr>
        <p:spPr>
          <a:xfrm>
            <a:off x="4575309" y="2482131"/>
            <a:ext cx="1585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400D5F-CCD8-430D-B7E0-78CF7280FFC3}"/>
              </a:ext>
            </a:extLst>
          </p:cNvPr>
          <p:cNvCxnSpPr>
            <a:cxnSpLocks/>
          </p:cNvCxnSpPr>
          <p:nvPr/>
        </p:nvCxnSpPr>
        <p:spPr>
          <a:xfrm>
            <a:off x="2661872" y="2482131"/>
            <a:ext cx="158556"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3DCAF4C-021B-4957-988C-1606D46AF693}"/>
              </a:ext>
            </a:extLst>
          </p:cNvPr>
          <p:cNvSpPr/>
          <p:nvPr/>
        </p:nvSpPr>
        <p:spPr>
          <a:xfrm>
            <a:off x="10784811" y="1257072"/>
            <a:ext cx="134820" cy="15013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dirty="0">
              <a:solidFill>
                <a:schemeClr val="bg1"/>
              </a:solidFill>
            </a:endParaRPr>
          </a:p>
        </p:txBody>
      </p:sp>
    </p:spTree>
    <p:extLst>
      <p:ext uri="{BB962C8B-B14F-4D97-AF65-F5344CB8AC3E}">
        <p14:creationId xmlns:p14="http://schemas.microsoft.com/office/powerpoint/2010/main" val="4256734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946170927"/>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60418" name="think-cell Slide" r:id="rId12" imgW="353" imgH="353" progId="TCLayout.ActiveDocument.1">
                  <p:embed/>
                </p:oleObj>
              </mc:Choice>
              <mc:Fallback>
                <p:oleObj name="think-cell Slide" r:id="rId12" imgW="353" imgH="353" progId="TCLayout.ActiveDocument.1">
                  <p:embed/>
                  <p:pic>
                    <p:nvPicPr>
                      <p:cNvPr id="3" name="Object 2" hidden="1"/>
                      <p:cNvPicPr/>
                      <p:nvPr/>
                    </p:nvPicPr>
                    <p:blipFill>
                      <a:blip r:embed="rId13"/>
                      <a:stretch>
                        <a:fillRect/>
                      </a:stretch>
                    </p:blipFill>
                    <p:spPr>
                      <a:xfrm>
                        <a:off x="1526432" y="2027"/>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8973FF5-ADB8-49C0-A53E-28B562360957}"/>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After validating the MVP design, the team must build a detailed business case for review at PLC Review 2</a:t>
            </a:r>
          </a:p>
        </p:txBody>
      </p:sp>
      <p:sp>
        <p:nvSpPr>
          <p:cNvPr id="52" name="Arrow: Chevron 51">
            <a:extLst>
              <a:ext uri="{FF2B5EF4-FFF2-40B4-BE49-F238E27FC236}">
                <a16:creationId xmlns:a16="http://schemas.microsoft.com/office/drawing/2014/main" id="{0585B388-4A7D-4B3F-BC67-911F84660624}"/>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53" name="Arrow: Chevron 52">
            <a:extLst>
              <a:ext uri="{FF2B5EF4-FFF2-40B4-BE49-F238E27FC236}">
                <a16:creationId xmlns:a16="http://schemas.microsoft.com/office/drawing/2014/main" id="{4325FF99-842F-4275-A102-CE9A7726ACCD}"/>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54" name="Arrow: Pentagon 53">
            <a:extLst>
              <a:ext uri="{FF2B5EF4-FFF2-40B4-BE49-F238E27FC236}">
                <a16:creationId xmlns:a16="http://schemas.microsoft.com/office/drawing/2014/main" id="{EB50BF41-F574-4961-A9F9-AB90A2F03DA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55" name="Arrow: Chevron 54">
            <a:extLst>
              <a:ext uri="{FF2B5EF4-FFF2-40B4-BE49-F238E27FC236}">
                <a16:creationId xmlns:a16="http://schemas.microsoft.com/office/drawing/2014/main" id="{3569610C-8862-407E-9C48-8A126031FE5D}"/>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56" name="Flowchart: Process 55">
            <a:extLst>
              <a:ext uri="{FF2B5EF4-FFF2-40B4-BE49-F238E27FC236}">
                <a16:creationId xmlns:a16="http://schemas.microsoft.com/office/drawing/2014/main" id="{3E6A5AB1-28F9-4F9E-823F-562B8E68D8B9}"/>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57" name="Arrow: Chevron 56">
            <a:extLst>
              <a:ext uri="{FF2B5EF4-FFF2-40B4-BE49-F238E27FC236}">
                <a16:creationId xmlns:a16="http://schemas.microsoft.com/office/drawing/2014/main" id="{F02AE5AB-C8B9-4DF6-A0F4-86E54D11AAD5}"/>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31" name="Rectangle 30">
            <a:extLst>
              <a:ext uri="{FF2B5EF4-FFF2-40B4-BE49-F238E27FC236}">
                <a16:creationId xmlns:a16="http://schemas.microsoft.com/office/drawing/2014/main" id="{8C972533-834F-4C6E-9604-07409F9C7C0F}"/>
              </a:ext>
            </a:extLst>
          </p:cNvPr>
          <p:cNvSpPr/>
          <p:nvPr/>
        </p:nvSpPr>
        <p:spPr>
          <a:xfrm>
            <a:off x="10581386" y="1217685"/>
            <a:ext cx="143436" cy="1516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32" name="TextBox 31">
            <a:extLst>
              <a:ext uri="{FF2B5EF4-FFF2-40B4-BE49-F238E27FC236}">
                <a16:creationId xmlns:a16="http://schemas.microsoft.com/office/drawing/2014/main" id="{4395C09D-CC89-4EC8-9E47-941D07388BD4}"/>
              </a:ext>
            </a:extLst>
          </p:cNvPr>
          <p:cNvSpPr txBox="1"/>
          <p:nvPr/>
        </p:nvSpPr>
        <p:spPr>
          <a:xfrm>
            <a:off x="10849536" y="1201176"/>
            <a:ext cx="1086990"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buNone/>
            </a:pPr>
            <a:r>
              <a:rPr lang="en-US" sz="1200" dirty="0"/>
              <a:t>Detail follows</a:t>
            </a:r>
          </a:p>
        </p:txBody>
      </p:sp>
      <p:grpSp>
        <p:nvGrpSpPr>
          <p:cNvPr id="27" name="DoubleChevron">
            <a:extLst>
              <a:ext uri="{FF2B5EF4-FFF2-40B4-BE49-F238E27FC236}">
                <a16:creationId xmlns:a16="http://schemas.microsoft.com/office/drawing/2014/main" id="{83699979-300E-4FD6-AFAF-12129DBFEE0E}"/>
              </a:ext>
            </a:extLst>
          </p:cNvPr>
          <p:cNvGrpSpPr>
            <a:grpSpLocks noChangeAspect="1"/>
          </p:cNvGrpSpPr>
          <p:nvPr>
            <p:custDataLst>
              <p:tags r:id="rId4"/>
            </p:custDataLst>
          </p:nvPr>
        </p:nvGrpSpPr>
        <p:grpSpPr>
          <a:xfrm>
            <a:off x="3540722" y="1776544"/>
            <a:ext cx="626730" cy="3951775"/>
            <a:chOff x="1270000" y="1089025"/>
            <a:chExt cx="2488209" cy="3981450"/>
          </a:xfrm>
          <a:solidFill>
            <a:schemeClr val="accent1"/>
          </a:solidFill>
        </p:grpSpPr>
        <p:sp>
          <p:nvSpPr>
            <p:cNvPr id="28" name="Chevron1">
              <a:extLst>
                <a:ext uri="{FF2B5EF4-FFF2-40B4-BE49-F238E27FC236}">
                  <a16:creationId xmlns:a16="http://schemas.microsoft.com/office/drawing/2014/main" id="{DE7A36C1-E438-4595-94B9-F61FAC63A893}"/>
                </a:ext>
              </a:extLst>
            </p:cNvPr>
            <p:cNvSpPr>
              <a:spLocks noChangeAspect="1"/>
            </p:cNvSpPr>
            <p:nvPr/>
          </p:nvSpPr>
          <p:spPr>
            <a:xfrm>
              <a:off x="1270000" y="1270000"/>
              <a:ext cx="1583532" cy="361950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err="1">
                <a:solidFill>
                  <a:schemeClr val="tx1"/>
                </a:solidFill>
              </a:endParaRPr>
            </a:p>
          </p:txBody>
        </p:sp>
        <p:sp>
          <p:nvSpPr>
            <p:cNvPr id="29" name="Chevron2">
              <a:extLst>
                <a:ext uri="{FF2B5EF4-FFF2-40B4-BE49-F238E27FC236}">
                  <a16:creationId xmlns:a16="http://schemas.microsoft.com/office/drawing/2014/main" id="{41C8FA81-D8CD-4E71-9EF3-19E685BD44BF}"/>
                </a:ext>
              </a:extLst>
            </p:cNvPr>
            <p:cNvSpPr>
              <a:spLocks noChangeAspect="1"/>
            </p:cNvSpPr>
            <p:nvPr>
              <p:custDataLst>
                <p:tags r:id="rId9"/>
              </p:custDataLst>
            </p:nvPr>
          </p:nvSpPr>
          <p:spPr>
            <a:xfrm>
              <a:off x="2016324" y="1089025"/>
              <a:ext cx="1741885" cy="3981450"/>
            </a:xfrm>
            <a:custGeom>
              <a:avLst/>
              <a:gdLst/>
              <a:ahLst/>
              <a:cxnLst/>
              <a:rect l="0" t="0" r="0" b="0"/>
              <a:pathLst>
                <a:path w="2222501" h="5080001">
                  <a:moveTo>
                    <a:pt x="0" y="0"/>
                  </a:moveTo>
                  <a:lnTo>
                    <a:pt x="762000" y="0"/>
                  </a:lnTo>
                  <a:lnTo>
                    <a:pt x="2222500" y="2540000"/>
                  </a:lnTo>
                  <a:lnTo>
                    <a:pt x="762000" y="5080000"/>
                  </a:lnTo>
                  <a:lnTo>
                    <a:pt x="0" y="5080000"/>
                  </a:lnTo>
                  <a:lnTo>
                    <a:pt x="1460500" y="254000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err="1">
                <a:solidFill>
                  <a:schemeClr val="tx1"/>
                </a:solidFill>
              </a:endParaRPr>
            </a:p>
          </p:txBody>
        </p:sp>
      </p:grpSp>
      <p:sp>
        <p:nvSpPr>
          <p:cNvPr id="5" name="TextBox 4">
            <a:extLst>
              <a:ext uri="{FF2B5EF4-FFF2-40B4-BE49-F238E27FC236}">
                <a16:creationId xmlns:a16="http://schemas.microsoft.com/office/drawing/2014/main" id="{BBB65F0E-6770-4200-B4AA-AB0C3F4F60E7}"/>
              </a:ext>
            </a:extLst>
          </p:cNvPr>
          <p:cNvSpPr txBox="1"/>
          <p:nvPr/>
        </p:nvSpPr>
        <p:spPr>
          <a:xfrm>
            <a:off x="475159" y="1776544"/>
            <a:ext cx="3285568" cy="3951774"/>
          </a:xfrm>
          <a:prstGeom prst="rect">
            <a:avLst/>
          </a:prstGeom>
          <a:solidFill>
            <a:schemeClr val="accent2"/>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buClr>
                <a:schemeClr val="bg1"/>
              </a:buClr>
            </a:pPr>
            <a:r>
              <a:rPr lang="en-US" dirty="0">
                <a:solidFill>
                  <a:schemeClr val="bg1"/>
                </a:solidFill>
              </a:rPr>
              <a:t>With an MVP design in hand, product teams must </a:t>
            </a:r>
            <a:r>
              <a:rPr lang="en-US" b="1" dirty="0">
                <a:solidFill>
                  <a:schemeClr val="bg1"/>
                </a:solidFill>
              </a:rPr>
              <a:t>build a detailed business case </a:t>
            </a:r>
            <a:r>
              <a:rPr lang="en-US" dirty="0">
                <a:solidFill>
                  <a:schemeClr val="bg1"/>
                </a:solidFill>
              </a:rPr>
              <a:t>for their new product design to validate that it can achieve some part of the value expected from the product path</a:t>
            </a:r>
            <a:br>
              <a:rPr lang="en-US" dirty="0">
                <a:solidFill>
                  <a:schemeClr val="bg1"/>
                </a:solidFill>
              </a:rPr>
            </a:br>
            <a:endParaRPr lang="en-US" dirty="0">
              <a:solidFill>
                <a:schemeClr val="bg1"/>
              </a:solidFill>
            </a:endParaRPr>
          </a:p>
          <a:p>
            <a:pPr lvl="1">
              <a:buClr>
                <a:schemeClr val="bg1"/>
              </a:buClr>
            </a:pPr>
            <a:r>
              <a:rPr lang="en-US" dirty="0">
                <a:solidFill>
                  <a:schemeClr val="bg1"/>
                </a:solidFill>
              </a:rPr>
              <a:t>As part of the business case, teams must </a:t>
            </a:r>
            <a:r>
              <a:rPr lang="en-US" b="1" dirty="0">
                <a:solidFill>
                  <a:schemeClr val="bg1"/>
                </a:solidFill>
              </a:rPr>
              <a:t>identify key KPIs </a:t>
            </a:r>
            <a:r>
              <a:rPr lang="en-US" dirty="0">
                <a:solidFill>
                  <a:schemeClr val="bg1"/>
                </a:solidFill>
              </a:rPr>
              <a:t>related to the product’s expected impact </a:t>
            </a:r>
            <a:r>
              <a:rPr lang="en-US" b="1" dirty="0">
                <a:solidFill>
                  <a:schemeClr val="bg1"/>
                </a:solidFill>
              </a:rPr>
              <a:t>and set targets </a:t>
            </a:r>
            <a:r>
              <a:rPr lang="en-US" dirty="0">
                <a:solidFill>
                  <a:schemeClr val="bg1"/>
                </a:solidFill>
              </a:rPr>
              <a:t>for the products performance against those KPIs</a:t>
            </a:r>
          </a:p>
        </p:txBody>
      </p:sp>
      <p:sp>
        <p:nvSpPr>
          <p:cNvPr id="6" name="Rectangle 5">
            <a:extLst>
              <a:ext uri="{FF2B5EF4-FFF2-40B4-BE49-F238E27FC236}">
                <a16:creationId xmlns:a16="http://schemas.microsoft.com/office/drawing/2014/main" id="{E4FE089B-531A-460D-A30F-A9A26141EDD2}"/>
              </a:ext>
            </a:extLst>
          </p:cNvPr>
          <p:cNvSpPr/>
          <p:nvPr/>
        </p:nvSpPr>
        <p:spPr>
          <a:xfrm>
            <a:off x="4366338" y="5032636"/>
            <a:ext cx="3500225" cy="6300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nvGrpSpPr>
          <p:cNvPr id="36" name="Group 35">
            <a:extLst>
              <a:ext uri="{FF2B5EF4-FFF2-40B4-BE49-F238E27FC236}">
                <a16:creationId xmlns:a16="http://schemas.microsoft.com/office/drawing/2014/main" id="{7FF83C05-A8F1-4A57-A155-7E06D649E9F0}"/>
              </a:ext>
            </a:extLst>
          </p:cNvPr>
          <p:cNvGrpSpPr>
            <a:grpSpLocks/>
          </p:cNvGrpSpPr>
          <p:nvPr/>
        </p:nvGrpSpPr>
        <p:grpSpPr>
          <a:xfrm>
            <a:off x="4455122" y="1981200"/>
            <a:ext cx="3411441" cy="264688"/>
            <a:chOff x="4455122" y="2114186"/>
            <a:chExt cx="3411441" cy="264688"/>
          </a:xfrm>
        </p:grpSpPr>
        <p:sp>
          <p:nvSpPr>
            <p:cNvPr id="8" name="TextBox 7">
              <a:extLst>
                <a:ext uri="{FF2B5EF4-FFF2-40B4-BE49-F238E27FC236}">
                  <a16:creationId xmlns:a16="http://schemas.microsoft.com/office/drawing/2014/main" id="{B9645407-71A4-4229-BA76-D54963E2BE7E}"/>
                </a:ext>
              </a:extLst>
            </p:cNvPr>
            <p:cNvSpPr txBox="1">
              <a:spLocks/>
            </p:cNvSpPr>
            <p:nvPr/>
          </p:nvSpPr>
          <p:spPr>
            <a:xfrm>
              <a:off x="4455122" y="2114186"/>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Product scope</a:t>
              </a:r>
            </a:p>
          </p:txBody>
        </p:sp>
        <p:cxnSp>
          <p:nvCxnSpPr>
            <p:cNvPr id="43" name="Straight Connector 42">
              <a:extLst>
                <a:ext uri="{FF2B5EF4-FFF2-40B4-BE49-F238E27FC236}">
                  <a16:creationId xmlns:a16="http://schemas.microsoft.com/office/drawing/2014/main" id="{91D56CDB-22D3-4A03-B32D-C5F60022B39E}"/>
                </a:ext>
              </a:extLst>
            </p:cNvPr>
            <p:cNvCxnSpPr>
              <a:cxnSpLocks/>
            </p:cNvCxnSpPr>
            <p:nvPr/>
          </p:nvCxnSpPr>
          <p:spPr>
            <a:xfrm>
              <a:off x="4455122" y="2378874"/>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DA27E00-8DCC-43D9-8BED-FFEB5E524A9C}"/>
              </a:ext>
            </a:extLst>
          </p:cNvPr>
          <p:cNvGrpSpPr>
            <a:grpSpLocks/>
          </p:cNvGrpSpPr>
          <p:nvPr/>
        </p:nvGrpSpPr>
        <p:grpSpPr>
          <a:xfrm>
            <a:off x="8085393" y="1981200"/>
            <a:ext cx="3411441" cy="264688"/>
            <a:chOff x="8085393" y="2114186"/>
            <a:chExt cx="3411441" cy="264688"/>
          </a:xfrm>
        </p:grpSpPr>
        <p:sp>
          <p:nvSpPr>
            <p:cNvPr id="12" name="TextBox 11">
              <a:extLst>
                <a:ext uri="{FF2B5EF4-FFF2-40B4-BE49-F238E27FC236}">
                  <a16:creationId xmlns:a16="http://schemas.microsoft.com/office/drawing/2014/main" id="{4C52F386-103D-4959-A899-BF91C3C5C616}"/>
                </a:ext>
              </a:extLst>
            </p:cNvPr>
            <p:cNvSpPr txBox="1">
              <a:spLocks/>
            </p:cNvSpPr>
            <p:nvPr/>
          </p:nvSpPr>
          <p:spPr>
            <a:xfrm>
              <a:off x="8085393" y="2114186"/>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Operational information</a:t>
              </a:r>
            </a:p>
          </p:txBody>
        </p:sp>
        <p:cxnSp>
          <p:nvCxnSpPr>
            <p:cNvPr id="45" name="Straight Connector 44">
              <a:extLst>
                <a:ext uri="{FF2B5EF4-FFF2-40B4-BE49-F238E27FC236}">
                  <a16:creationId xmlns:a16="http://schemas.microsoft.com/office/drawing/2014/main" id="{B570B0B1-8DBC-4E2C-A816-A1E6E06B1F35}"/>
                </a:ext>
              </a:extLst>
            </p:cNvPr>
            <p:cNvCxnSpPr>
              <a:cxnSpLocks/>
            </p:cNvCxnSpPr>
            <p:nvPr/>
          </p:nvCxnSpPr>
          <p:spPr>
            <a:xfrm>
              <a:off x="8085393" y="2378874"/>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79BEC33-A6A5-4CBD-B8AA-40E4E96D849A}"/>
              </a:ext>
            </a:extLst>
          </p:cNvPr>
          <p:cNvGrpSpPr>
            <a:grpSpLocks/>
          </p:cNvGrpSpPr>
          <p:nvPr/>
        </p:nvGrpSpPr>
        <p:grpSpPr>
          <a:xfrm>
            <a:off x="4455122" y="4191837"/>
            <a:ext cx="3411441" cy="264688"/>
            <a:chOff x="4455122" y="4063567"/>
            <a:chExt cx="3411441" cy="264688"/>
          </a:xfrm>
        </p:grpSpPr>
        <p:sp>
          <p:nvSpPr>
            <p:cNvPr id="16" name="TextBox 15">
              <a:extLst>
                <a:ext uri="{FF2B5EF4-FFF2-40B4-BE49-F238E27FC236}">
                  <a16:creationId xmlns:a16="http://schemas.microsoft.com/office/drawing/2014/main" id="{1A3B250D-574C-415F-A3EA-FC4730F62A2E}"/>
                </a:ext>
              </a:extLst>
            </p:cNvPr>
            <p:cNvSpPr txBox="1">
              <a:spLocks/>
            </p:cNvSpPr>
            <p:nvPr/>
          </p:nvSpPr>
          <p:spPr>
            <a:xfrm>
              <a:off x="4455122" y="4063567"/>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a:t>Impact</a:t>
              </a:r>
            </a:p>
          </p:txBody>
        </p:sp>
        <p:cxnSp>
          <p:nvCxnSpPr>
            <p:cNvPr id="47" name="Straight Connector 46">
              <a:extLst>
                <a:ext uri="{FF2B5EF4-FFF2-40B4-BE49-F238E27FC236}">
                  <a16:creationId xmlns:a16="http://schemas.microsoft.com/office/drawing/2014/main" id="{DA0C785C-E2A3-4ADF-9411-D3E41D9C1C0A}"/>
                </a:ext>
              </a:extLst>
            </p:cNvPr>
            <p:cNvCxnSpPr>
              <a:cxnSpLocks/>
            </p:cNvCxnSpPr>
            <p:nvPr/>
          </p:nvCxnSpPr>
          <p:spPr>
            <a:xfrm>
              <a:off x="4455122" y="4328255"/>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311BE5A5-2AB7-4269-A7ED-0D90C66DF3E5}"/>
              </a:ext>
            </a:extLst>
          </p:cNvPr>
          <p:cNvGrpSpPr>
            <a:grpSpLocks/>
          </p:cNvGrpSpPr>
          <p:nvPr/>
        </p:nvGrpSpPr>
        <p:grpSpPr>
          <a:xfrm>
            <a:off x="8085393" y="4191837"/>
            <a:ext cx="3411441" cy="264688"/>
            <a:chOff x="8085393" y="4063567"/>
            <a:chExt cx="3411441" cy="264688"/>
          </a:xfrm>
        </p:grpSpPr>
        <p:sp>
          <p:nvSpPr>
            <p:cNvPr id="14" name="TextBox 13">
              <a:extLst>
                <a:ext uri="{FF2B5EF4-FFF2-40B4-BE49-F238E27FC236}">
                  <a16:creationId xmlns:a16="http://schemas.microsoft.com/office/drawing/2014/main" id="{43E32DD3-5ADC-45B5-B142-0E01FF53A54D}"/>
                </a:ext>
              </a:extLst>
            </p:cNvPr>
            <p:cNvSpPr txBox="1">
              <a:spLocks/>
            </p:cNvSpPr>
            <p:nvPr/>
          </p:nvSpPr>
          <p:spPr>
            <a:xfrm>
              <a:off x="8085393" y="4063567"/>
              <a:ext cx="3411441"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Investment required</a:t>
              </a:r>
            </a:p>
          </p:txBody>
        </p:sp>
        <p:cxnSp>
          <p:nvCxnSpPr>
            <p:cNvPr id="49" name="Straight Connector 48">
              <a:extLst>
                <a:ext uri="{FF2B5EF4-FFF2-40B4-BE49-F238E27FC236}">
                  <a16:creationId xmlns:a16="http://schemas.microsoft.com/office/drawing/2014/main" id="{E53F0A3F-AF24-4C60-9572-F0EE9A556AF9}"/>
                </a:ext>
              </a:extLst>
            </p:cNvPr>
            <p:cNvCxnSpPr>
              <a:cxnSpLocks/>
            </p:cNvCxnSpPr>
            <p:nvPr/>
          </p:nvCxnSpPr>
          <p:spPr>
            <a:xfrm>
              <a:off x="8085393" y="4328255"/>
              <a:ext cx="34114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5E79B0D4-1F3A-4D0F-8104-C299009C59DC}"/>
              </a:ext>
            </a:extLst>
          </p:cNvPr>
          <p:cNvSpPr txBox="1">
            <a:spLocks/>
          </p:cNvSpPr>
          <p:nvPr>
            <p:custDataLst>
              <p:tags r:id="rId5"/>
            </p:custDataLst>
          </p:nvPr>
        </p:nvSpPr>
        <p:spPr>
          <a:xfrm>
            <a:off x="4455122" y="4515756"/>
            <a:ext cx="3411441" cy="1625060"/>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Business impact with analysis summary</a:t>
            </a:r>
          </a:p>
          <a:p>
            <a:pPr lvl="1">
              <a:spcBef>
                <a:spcPct val="20000"/>
              </a:spcBef>
            </a:pPr>
            <a:r>
              <a:rPr lang="en-US" dirty="0"/>
              <a:t>Key KPIs</a:t>
            </a:r>
          </a:p>
          <a:p>
            <a:pPr lvl="1">
              <a:spcBef>
                <a:spcPct val="20000"/>
              </a:spcBef>
            </a:pPr>
            <a:r>
              <a:rPr lang="en-US" dirty="0"/>
              <a:t>Impact targets against KPIs</a:t>
            </a:r>
          </a:p>
        </p:txBody>
      </p:sp>
      <p:sp>
        <p:nvSpPr>
          <p:cNvPr id="44" name="TextBox 43">
            <a:extLst>
              <a:ext uri="{FF2B5EF4-FFF2-40B4-BE49-F238E27FC236}">
                <a16:creationId xmlns:a16="http://schemas.microsoft.com/office/drawing/2014/main" id="{60312CCA-B14B-4D06-9064-6DFAE78AB346}"/>
              </a:ext>
            </a:extLst>
          </p:cNvPr>
          <p:cNvSpPr txBox="1">
            <a:spLocks/>
          </p:cNvSpPr>
          <p:nvPr>
            <p:custDataLst>
              <p:tags r:id="rId6"/>
            </p:custDataLst>
          </p:nvPr>
        </p:nvSpPr>
        <p:spPr>
          <a:xfrm>
            <a:off x="8085393" y="4515756"/>
            <a:ext cx="3411441" cy="1329595"/>
          </a:xfrm>
          <a:prstGeom prst="rect">
            <a:avLst/>
          </a:prstGeom>
        </p:spPr>
        <p:txBody>
          <a:bodyPr vert="horz" wrap="square" lIns="0" tIns="0" rIns="0" bIns="0" rtlCol="0" anchor="t"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Estimated costs for MVP development</a:t>
            </a:r>
          </a:p>
          <a:p>
            <a:pPr lvl="1">
              <a:spcBef>
                <a:spcPct val="20000"/>
              </a:spcBef>
            </a:pPr>
            <a:r>
              <a:rPr lang="en-US" dirty="0"/>
              <a:t>Estimated level of effort (story points) for MVP development</a:t>
            </a:r>
          </a:p>
          <a:p>
            <a:pPr lvl="1">
              <a:spcBef>
                <a:spcPct val="20000"/>
              </a:spcBef>
            </a:pPr>
            <a:r>
              <a:rPr lang="en-US" dirty="0"/>
              <a:t>Estimated time to impact</a:t>
            </a:r>
          </a:p>
        </p:txBody>
      </p:sp>
      <p:sp>
        <p:nvSpPr>
          <p:cNvPr id="48" name="TextBox 47">
            <a:extLst>
              <a:ext uri="{FF2B5EF4-FFF2-40B4-BE49-F238E27FC236}">
                <a16:creationId xmlns:a16="http://schemas.microsoft.com/office/drawing/2014/main" id="{FF69DCAF-3368-484B-976C-1FD383B2B4D2}"/>
              </a:ext>
            </a:extLst>
          </p:cNvPr>
          <p:cNvSpPr txBox="1">
            <a:spLocks/>
          </p:cNvSpPr>
          <p:nvPr>
            <p:custDataLst>
              <p:tags r:id="rId7"/>
            </p:custDataLst>
          </p:nvPr>
        </p:nvSpPr>
        <p:spPr>
          <a:xfrm>
            <a:off x="8085393" y="2323852"/>
            <a:ext cx="3411441" cy="172354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Business sponsor</a:t>
            </a:r>
          </a:p>
          <a:p>
            <a:pPr lvl="1">
              <a:spcBef>
                <a:spcPct val="20000"/>
              </a:spcBef>
            </a:pPr>
            <a:r>
              <a:rPr lang="en-US" dirty="0"/>
              <a:t>Go / no-go recommendation</a:t>
            </a:r>
          </a:p>
          <a:p>
            <a:pPr lvl="1">
              <a:spcBef>
                <a:spcPct val="20000"/>
              </a:spcBef>
            </a:pPr>
            <a:r>
              <a:rPr lang="en-US" dirty="0"/>
              <a:t>Agile delivery strategy</a:t>
            </a:r>
          </a:p>
          <a:p>
            <a:pPr lvl="1">
              <a:spcBef>
                <a:spcPct val="20000"/>
              </a:spcBef>
            </a:pPr>
            <a:r>
              <a:rPr lang="en-US" dirty="0"/>
              <a:t>Implementation strategy</a:t>
            </a:r>
          </a:p>
          <a:p>
            <a:pPr lvl="1">
              <a:spcBef>
                <a:spcPct val="20000"/>
              </a:spcBef>
            </a:pPr>
            <a:r>
              <a:rPr lang="en-US" dirty="0"/>
              <a:t>MVP Delivery Plan</a:t>
            </a:r>
          </a:p>
          <a:p>
            <a:pPr lvl="1">
              <a:spcBef>
                <a:spcPct val="20000"/>
              </a:spcBef>
            </a:pPr>
            <a:r>
              <a:rPr lang="en-US" dirty="0"/>
              <a:t>Sequencing and dependencies</a:t>
            </a:r>
          </a:p>
        </p:txBody>
      </p:sp>
      <p:sp>
        <p:nvSpPr>
          <p:cNvPr id="51" name="TextBox 50">
            <a:extLst>
              <a:ext uri="{FF2B5EF4-FFF2-40B4-BE49-F238E27FC236}">
                <a16:creationId xmlns:a16="http://schemas.microsoft.com/office/drawing/2014/main" id="{5BB329F9-5166-4EE6-B4CE-5F91A4C746D6}"/>
              </a:ext>
            </a:extLst>
          </p:cNvPr>
          <p:cNvSpPr txBox="1">
            <a:spLocks/>
          </p:cNvSpPr>
          <p:nvPr>
            <p:custDataLst>
              <p:tags r:id="rId8"/>
            </p:custDataLst>
          </p:nvPr>
        </p:nvSpPr>
        <p:spPr>
          <a:xfrm>
            <a:off x="4455122" y="2323852"/>
            <a:ext cx="3411441" cy="14280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0000"/>
              </a:spcBef>
            </a:pPr>
            <a:r>
              <a:rPr lang="en-US" dirty="0"/>
              <a:t>Product path description</a:t>
            </a:r>
          </a:p>
          <a:p>
            <a:pPr lvl="1">
              <a:spcBef>
                <a:spcPct val="20000"/>
              </a:spcBef>
            </a:pPr>
            <a:r>
              <a:rPr lang="en-US" dirty="0"/>
              <a:t>Delineated scope</a:t>
            </a:r>
          </a:p>
          <a:p>
            <a:pPr lvl="1">
              <a:spcBef>
                <a:spcPct val="20000"/>
              </a:spcBef>
            </a:pPr>
            <a:r>
              <a:rPr lang="en-US" dirty="0"/>
              <a:t>MVP features</a:t>
            </a:r>
          </a:p>
          <a:p>
            <a:pPr lvl="1">
              <a:spcBef>
                <a:spcPct val="20000"/>
              </a:spcBef>
            </a:pPr>
            <a:r>
              <a:rPr lang="en-US" dirty="0"/>
              <a:t>Potential post-MVP features</a:t>
            </a:r>
          </a:p>
          <a:p>
            <a:pPr lvl="1">
              <a:spcBef>
                <a:spcPct val="20000"/>
              </a:spcBef>
            </a:pPr>
            <a:r>
              <a:rPr lang="en-US" dirty="0"/>
              <a:t>Targeted user groups</a:t>
            </a:r>
          </a:p>
        </p:txBody>
      </p:sp>
      <p:grpSp>
        <p:nvGrpSpPr>
          <p:cNvPr id="60" name="Group 59">
            <a:extLst>
              <a:ext uri="{FF2B5EF4-FFF2-40B4-BE49-F238E27FC236}">
                <a16:creationId xmlns:a16="http://schemas.microsoft.com/office/drawing/2014/main" id="{FB7882D5-FE05-4A59-8D0F-C07F0280172E}"/>
              </a:ext>
            </a:extLst>
          </p:cNvPr>
          <p:cNvGrpSpPr/>
          <p:nvPr/>
        </p:nvGrpSpPr>
        <p:grpSpPr>
          <a:xfrm>
            <a:off x="4455122" y="1628212"/>
            <a:ext cx="7041712" cy="264688"/>
            <a:chOff x="4455122" y="1628212"/>
            <a:chExt cx="7041712" cy="264688"/>
          </a:xfrm>
        </p:grpSpPr>
        <p:sp>
          <p:nvSpPr>
            <p:cNvPr id="33" name="TextBox 32">
              <a:extLst>
                <a:ext uri="{FF2B5EF4-FFF2-40B4-BE49-F238E27FC236}">
                  <a16:creationId xmlns:a16="http://schemas.microsoft.com/office/drawing/2014/main" id="{EDE58E8A-C022-4A8B-B36D-D40FEB0FCC11}"/>
                </a:ext>
              </a:extLst>
            </p:cNvPr>
            <p:cNvSpPr txBox="1">
              <a:spLocks/>
            </p:cNvSpPr>
            <p:nvPr/>
          </p:nvSpPr>
          <p:spPr>
            <a:xfrm>
              <a:off x="4455122" y="1628212"/>
              <a:ext cx="7041712" cy="264688"/>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Elements of the detailed business case</a:t>
              </a:r>
            </a:p>
          </p:txBody>
        </p:sp>
        <p:cxnSp>
          <p:nvCxnSpPr>
            <p:cNvPr id="59" name="Straight Connector 58">
              <a:extLst>
                <a:ext uri="{FF2B5EF4-FFF2-40B4-BE49-F238E27FC236}">
                  <a16:creationId xmlns:a16="http://schemas.microsoft.com/office/drawing/2014/main" id="{D426DF9C-3557-45D9-94DC-B56AB0975485}"/>
                </a:ext>
              </a:extLst>
            </p:cNvPr>
            <p:cNvCxnSpPr>
              <a:cxnSpLocks/>
            </p:cNvCxnSpPr>
            <p:nvPr/>
          </p:nvCxnSpPr>
          <p:spPr>
            <a:xfrm>
              <a:off x="4455122" y="1892900"/>
              <a:ext cx="704171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0443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val="975044618"/>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61442" name="think-cell Slide" r:id="rId16" imgW="530" imgH="528" progId="TCLayout.ActiveDocument.1">
                  <p:embed/>
                </p:oleObj>
              </mc:Choice>
              <mc:Fallback>
                <p:oleObj name="think-cell Slide" r:id="rId16" imgW="530" imgH="528" progId="TCLayout.ActiveDocument.1">
                  <p:embed/>
                  <p:pic>
                    <p:nvPicPr>
                      <p:cNvPr id="27" name="Object 26" hidden="1"/>
                      <p:cNvPicPr/>
                      <p:nvPr/>
                    </p:nvPicPr>
                    <p:blipFill>
                      <a:blip r:embed="rId17"/>
                      <a:stretch>
                        <a:fillRect/>
                      </a:stretch>
                    </p:blipFill>
                    <p:spPr>
                      <a:xfrm>
                        <a:off x="1526432" y="2027"/>
                        <a:ext cx="1619" cy="1619"/>
                      </a:xfrm>
                      <a:prstGeom prst="rect">
                        <a:avLst/>
                      </a:prstGeom>
                    </p:spPr>
                  </p:pic>
                </p:oleObj>
              </mc:Fallback>
            </mc:AlternateContent>
          </a:graphicData>
        </a:graphic>
      </p:graphicFrame>
      <p:sp>
        <p:nvSpPr>
          <p:cNvPr id="17" name="Rectangle 16" hidden="1"/>
          <p:cNvSpPr/>
          <p:nvPr>
            <p:custDataLst>
              <p:tags r:id="rId3"/>
            </p:custDataLst>
          </p:nvPr>
        </p:nvSpPr>
        <p:spPr bwMode="auto">
          <a:xfrm>
            <a:off x="1524811" y="407"/>
            <a:ext cx="161954" cy="161954"/>
          </a:xfrm>
          <a:prstGeom prst="rect">
            <a:avLst/>
          </a:prstGeom>
          <a:solidFill>
            <a:schemeClr val="accent1"/>
          </a:solidFill>
          <a:ln>
            <a:no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endParaRPr lang="en-US" sz="2400" b="1" dirty="0">
              <a:solidFill>
                <a:schemeClr val="bg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10086964"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The Product Owner should first set key “north star” KPIs for the MVP based on its expected impact</a:t>
            </a:r>
          </a:p>
        </p:txBody>
      </p:sp>
      <p:grpSp>
        <p:nvGrpSpPr>
          <p:cNvPr id="6" name="sticker">
            <a:extLst>
              <a:ext uri="{FF2B5EF4-FFF2-40B4-BE49-F238E27FC236}">
                <a16:creationId xmlns:a16="http://schemas.microsoft.com/office/drawing/2014/main" id="{AD55D872-3877-47EF-B9DE-37A26738D28F}"/>
              </a:ext>
            </a:extLst>
          </p:cNvPr>
          <p:cNvGrpSpPr/>
          <p:nvPr/>
        </p:nvGrpSpPr>
        <p:grpSpPr>
          <a:xfrm>
            <a:off x="9227789" y="1540371"/>
            <a:ext cx="2545120" cy="212366"/>
            <a:chOff x="9227789" y="1540371"/>
            <a:chExt cx="2545120" cy="212366"/>
          </a:xfrm>
        </p:grpSpPr>
        <p:sp>
          <p:nvSpPr>
            <p:cNvPr id="35" name="StickerRectangle">
              <a:extLst>
                <a:ext uri="{FF2B5EF4-FFF2-40B4-BE49-F238E27FC236}">
                  <a16:creationId xmlns:a16="http://schemas.microsoft.com/office/drawing/2014/main" id="{C568EE54-B764-4352-BFD8-900A7B8883A6}"/>
                </a:ext>
              </a:extLst>
            </p:cNvPr>
            <p:cNvSpPr>
              <a:spLocks noChangeArrowheads="1"/>
            </p:cNvSpPr>
            <p:nvPr/>
          </p:nvSpPr>
          <p:spPr bwMode="auto">
            <a:xfrm>
              <a:off x="9227789" y="1540371"/>
              <a:ext cx="2545120"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EXAMPLE – FINANCIAL / BANKING</a:t>
              </a:r>
            </a:p>
          </p:txBody>
        </p:sp>
        <p:cxnSp>
          <p:nvCxnSpPr>
            <p:cNvPr id="36" name="AutoShape 31">
              <a:extLst>
                <a:ext uri="{FF2B5EF4-FFF2-40B4-BE49-F238E27FC236}">
                  <a16:creationId xmlns:a16="http://schemas.microsoft.com/office/drawing/2014/main" id="{CB128D11-0ED6-420E-810D-E4F8EF636DF8}"/>
                </a:ext>
              </a:extLst>
            </p:cNvPr>
            <p:cNvCxnSpPr>
              <a:cxnSpLocks noChangeShapeType="1"/>
              <a:stCxn id="35" idx="2"/>
              <a:endCxn id="35" idx="4"/>
            </p:cNvCxnSpPr>
            <p:nvPr/>
          </p:nvCxnSpPr>
          <p:spPr bwMode="auto">
            <a:xfrm>
              <a:off x="9227789"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7" name="AutoShape 32">
              <a:extLst>
                <a:ext uri="{FF2B5EF4-FFF2-40B4-BE49-F238E27FC236}">
                  <a16:creationId xmlns:a16="http://schemas.microsoft.com/office/drawing/2014/main" id="{41F7D181-18D8-421D-8006-5E7EC3ED189A}"/>
                </a:ext>
              </a:extLst>
            </p:cNvPr>
            <p:cNvCxnSpPr>
              <a:cxnSpLocks noChangeShapeType="1"/>
              <a:stCxn id="35" idx="4"/>
              <a:endCxn id="35" idx="6"/>
            </p:cNvCxnSpPr>
            <p:nvPr/>
          </p:nvCxnSpPr>
          <p:spPr bwMode="auto">
            <a:xfrm>
              <a:off x="9227789" y="1752737"/>
              <a:ext cx="2545120"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cxnSp>
        <p:nvCxnSpPr>
          <p:cNvPr id="104" name="Straight Connector 103"/>
          <p:cNvCxnSpPr>
            <a:cxnSpLocks/>
          </p:cNvCxnSpPr>
          <p:nvPr/>
        </p:nvCxnSpPr>
        <p:spPr>
          <a:xfrm>
            <a:off x="419108" y="3304395"/>
            <a:ext cx="11353780"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V="1">
            <a:off x="1219097" y="4300346"/>
            <a:ext cx="10553791" cy="0"/>
          </a:xfrm>
          <a:prstGeom prst="line">
            <a:avLst/>
          </a:prstGeom>
          <a:noFill/>
          <a:ln w="9525">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Straight Connector 105"/>
          <p:cNvCxnSpPr>
            <a:cxnSpLocks/>
          </p:cNvCxnSpPr>
          <p:nvPr/>
        </p:nvCxnSpPr>
        <p:spPr>
          <a:xfrm flipV="1">
            <a:off x="1219097" y="5096243"/>
            <a:ext cx="10553791" cy="0"/>
          </a:xfrm>
          <a:prstGeom prst="line">
            <a:avLst/>
          </a:prstGeom>
          <a:noFill/>
          <a:ln w="9525">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3" name="TextBox 102"/>
          <p:cNvSpPr txBox="1">
            <a:spLocks/>
          </p:cNvSpPr>
          <p:nvPr>
            <p:custDataLst>
              <p:tags r:id="rId4"/>
            </p:custDataLst>
          </p:nvPr>
        </p:nvSpPr>
        <p:spPr>
          <a:xfrm>
            <a:off x="419108" y="3390270"/>
            <a:ext cx="722841" cy="2415993"/>
          </a:xfrm>
          <a:prstGeom prst="rect">
            <a:avLst/>
          </a:prstGeom>
          <a:solidFill>
            <a:schemeClr val="accent1"/>
          </a:solidFill>
          <a:ln w="9525">
            <a:noFill/>
            <a:miter lim="800000"/>
            <a:headEnd/>
            <a:tailEnd/>
          </a:ln>
          <a:effectLst/>
          <a:extLst/>
        </p:spPr>
        <p:txBody>
          <a:bodyPr vert="horz" wrap="square" lIns="77740" tIns="77740" rIns="77740" bIns="77740" numCol="1" anchor="ctr"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bg1"/>
              </a:buClr>
            </a:pPr>
            <a:r>
              <a:rPr lang="en-US" sz="1300" b="1" dirty="0" err="1">
                <a:solidFill>
                  <a:schemeClr val="bg1"/>
                </a:solidFill>
                <a:latin typeface="+mn-lt"/>
              </a:rPr>
              <a:t>UX</a:t>
            </a:r>
            <a:endParaRPr lang="en-US" sz="1300" b="1" dirty="0">
              <a:solidFill>
                <a:schemeClr val="bg1"/>
              </a:solidFill>
              <a:latin typeface="+mn-lt"/>
            </a:endParaRPr>
          </a:p>
        </p:txBody>
      </p:sp>
      <p:sp>
        <p:nvSpPr>
          <p:cNvPr id="112" name="TextBox 111"/>
          <p:cNvSpPr txBox="1">
            <a:spLocks/>
          </p:cNvSpPr>
          <p:nvPr/>
        </p:nvSpPr>
        <p:spPr>
          <a:xfrm>
            <a:off x="1219097" y="1895364"/>
            <a:ext cx="3961667" cy="21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288" numCol="1" anchor="b"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Example KPIs</a:t>
            </a:r>
          </a:p>
        </p:txBody>
      </p:sp>
      <p:cxnSp>
        <p:nvCxnSpPr>
          <p:cNvPr id="46" name="Straight Connector 45">
            <a:extLst>
              <a:ext uri="{FF2B5EF4-FFF2-40B4-BE49-F238E27FC236}">
                <a16:creationId xmlns:a16="http://schemas.microsoft.com/office/drawing/2014/main" id="{8548F219-EEBB-4212-BEBC-DAED8C7F481D}"/>
              </a:ext>
            </a:extLst>
          </p:cNvPr>
          <p:cNvCxnSpPr>
            <a:cxnSpLocks/>
          </p:cNvCxnSpPr>
          <p:nvPr/>
        </p:nvCxnSpPr>
        <p:spPr>
          <a:xfrm>
            <a:off x="1219097" y="2113885"/>
            <a:ext cx="396166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9D8D4EF-E3E2-48D8-A302-2D96345C8DF6}"/>
              </a:ext>
            </a:extLst>
          </p:cNvPr>
          <p:cNvGrpSpPr/>
          <p:nvPr/>
        </p:nvGrpSpPr>
        <p:grpSpPr>
          <a:xfrm>
            <a:off x="5279993" y="1895364"/>
            <a:ext cx="6492916" cy="218521"/>
            <a:chOff x="5279993" y="2012240"/>
            <a:chExt cx="6492916" cy="218521"/>
          </a:xfrm>
        </p:grpSpPr>
        <p:sp>
          <p:nvSpPr>
            <p:cNvPr id="110" name="TextBox 109"/>
            <p:cNvSpPr txBox="1">
              <a:spLocks/>
            </p:cNvSpPr>
            <p:nvPr/>
          </p:nvSpPr>
          <p:spPr>
            <a:xfrm>
              <a:off x="5279993" y="2012240"/>
              <a:ext cx="6492916" cy="218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288" numCol="1" anchor="b" anchorCtr="0" compatLnSpc="1">
              <a:prstTxWarp prst="textNoShape">
                <a:avLst/>
              </a:prstTxWarp>
              <a:spAutoFit/>
            </a:bodyPr>
            <a:lstStyle>
              <a:lvl1pPr lvl="0" defTabSz="895350">
                <a:buClr>
                  <a:schemeClr val="tx2"/>
                </a:buClr>
                <a:defRPr>
                  <a:latin typeface="+mn-lt"/>
                </a:defRPr>
              </a:lvl1pPr>
              <a:lvl2pPr marL="193675" indent="-192088" defTabSz="895350">
                <a:buClr>
                  <a:schemeClr val="tx2"/>
                </a:buClr>
                <a:buSzPct val="125000"/>
                <a:buFont typeface="Arial" charset="0"/>
                <a:buChar char="▪"/>
                <a:defRPr>
                  <a:latin typeface="+mn-lt"/>
                </a:defRPr>
              </a:lvl2pPr>
              <a:lvl3pPr marL="457200" indent="-261938" defTabSz="895350">
                <a:buClr>
                  <a:schemeClr val="tx2"/>
                </a:buClr>
                <a:buSzPct val="120000"/>
                <a:buFont typeface="Arial" charset="0"/>
                <a:buChar char="–"/>
                <a:defRPr>
                  <a:latin typeface="+mn-lt"/>
                </a:defRPr>
              </a:lvl3pPr>
              <a:lvl4pPr marL="614363" indent="-155575" defTabSz="895350">
                <a:buClr>
                  <a:schemeClr val="tx2"/>
                </a:buClr>
                <a:buSzPct val="120000"/>
                <a:buFont typeface="Arial" charset="0"/>
                <a:buChar char="▫"/>
                <a:defRPr>
                  <a:latin typeface="+mn-lt"/>
                </a:defRPr>
              </a:lvl4pPr>
              <a:lvl5pPr marL="746125" indent="-130175" defTabSz="895350">
                <a:buClr>
                  <a:schemeClr val="tx2"/>
                </a:buClr>
                <a:buSzPct val="89000"/>
                <a:buFont typeface="Arial" charset="0"/>
                <a:buChar char="-"/>
                <a:defRPr>
                  <a:latin typeface="+mn-lt"/>
                </a:defRPr>
              </a:lvl5pPr>
              <a:lvl6pPr marL="1203325" indent="-130175" defTabSz="895350" fontAlgn="base">
                <a:spcBef>
                  <a:spcPct val="0"/>
                </a:spcBef>
                <a:spcAft>
                  <a:spcPct val="0"/>
                </a:spcAft>
                <a:buClr>
                  <a:schemeClr val="tx2"/>
                </a:buClr>
                <a:buSzPct val="89000"/>
                <a:buFont typeface="Arial" charset="0"/>
                <a:buChar char="-"/>
                <a:defRPr>
                  <a:latin typeface="+mn-lt"/>
                </a:defRPr>
              </a:lvl6pPr>
              <a:lvl7pPr marL="1660525" indent="-130175" defTabSz="895350" fontAlgn="base">
                <a:spcBef>
                  <a:spcPct val="0"/>
                </a:spcBef>
                <a:spcAft>
                  <a:spcPct val="0"/>
                </a:spcAft>
                <a:buClr>
                  <a:schemeClr val="tx2"/>
                </a:buClr>
                <a:buSzPct val="89000"/>
                <a:buFont typeface="Arial" charset="0"/>
                <a:buChar char="-"/>
                <a:defRPr>
                  <a:latin typeface="+mn-lt"/>
                </a:defRPr>
              </a:lvl7pPr>
              <a:lvl8pPr marL="2117725" indent="-130175" defTabSz="895350" fontAlgn="base">
                <a:spcBef>
                  <a:spcPct val="0"/>
                </a:spcBef>
                <a:spcAft>
                  <a:spcPct val="0"/>
                </a:spcAft>
                <a:buClr>
                  <a:schemeClr val="tx2"/>
                </a:buClr>
                <a:buSzPct val="89000"/>
                <a:buFont typeface="Arial" charset="0"/>
                <a:buChar char="-"/>
                <a:defRPr>
                  <a:latin typeface="+mn-lt"/>
                </a:defRPr>
              </a:lvl8pPr>
              <a:lvl9pPr marL="2574925" indent="-130175" defTabSz="895350" fontAlgn="base">
                <a:spcBef>
                  <a:spcPct val="0"/>
                </a:spcBef>
                <a:spcAft>
                  <a:spcPct val="0"/>
                </a:spcAft>
                <a:buClr>
                  <a:schemeClr val="tx2"/>
                </a:buClr>
                <a:buSzPct val="89000"/>
                <a:buFont typeface="Arial" charset="0"/>
                <a:buChar char="-"/>
                <a:defRPr>
                  <a:latin typeface="+mn-lt"/>
                </a:defRPr>
              </a:lvl9pPr>
            </a:lstStyle>
            <a:p>
              <a:r>
                <a:rPr lang="en-US" sz="1300" b="1" dirty="0">
                  <a:solidFill>
                    <a:schemeClr val="tx2"/>
                  </a:solidFill>
                </a:rPr>
                <a:t>Example targets</a:t>
              </a:r>
            </a:p>
          </p:txBody>
        </p:sp>
        <p:cxnSp>
          <p:nvCxnSpPr>
            <p:cNvPr id="47" name="Straight Connector 46">
              <a:extLst>
                <a:ext uri="{FF2B5EF4-FFF2-40B4-BE49-F238E27FC236}">
                  <a16:creationId xmlns:a16="http://schemas.microsoft.com/office/drawing/2014/main" id="{B7BB65A4-B434-4739-A367-F257DDC35C0C}"/>
                </a:ext>
              </a:extLst>
            </p:cNvPr>
            <p:cNvCxnSpPr>
              <a:cxnSpLocks/>
            </p:cNvCxnSpPr>
            <p:nvPr/>
          </p:nvCxnSpPr>
          <p:spPr>
            <a:xfrm>
              <a:off x="5279993" y="2230761"/>
              <a:ext cx="649291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6" name="TextBox 95"/>
          <p:cNvSpPr txBox="1">
            <a:spLocks/>
          </p:cNvSpPr>
          <p:nvPr>
            <p:custDataLst>
              <p:tags r:id="rId5"/>
            </p:custDataLst>
          </p:nvPr>
        </p:nvSpPr>
        <p:spPr>
          <a:xfrm>
            <a:off x="419108" y="2170284"/>
            <a:ext cx="722841" cy="1048236"/>
          </a:xfrm>
          <a:prstGeom prst="rect">
            <a:avLst/>
          </a:prstGeom>
          <a:solidFill>
            <a:schemeClr val="accent1"/>
          </a:solidFill>
          <a:ln w="9525">
            <a:noFill/>
            <a:miter lim="800000"/>
            <a:headEnd/>
            <a:tailEnd/>
          </a:ln>
          <a:effectLst/>
          <a:extLst/>
        </p:spPr>
        <p:txBody>
          <a:bodyPr vert="horz" wrap="square" lIns="77740" tIns="77740" rIns="77740" bIns="77740" numCol="1" anchor="ctr" anchorCtr="0" compatLnSpc="1">
            <a:prstTxWarp prst="textNoShape">
              <a:avLst/>
            </a:prstTxWarp>
            <a:no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bg1"/>
              </a:buClr>
            </a:pPr>
            <a:r>
              <a:rPr lang="en-US" sz="1300" b="1" dirty="0">
                <a:solidFill>
                  <a:schemeClr val="bg1"/>
                </a:solidFill>
                <a:latin typeface="+mn-lt"/>
              </a:rPr>
              <a:t>Reach</a:t>
            </a:r>
          </a:p>
        </p:txBody>
      </p:sp>
      <p:sp>
        <p:nvSpPr>
          <p:cNvPr id="16" name="TextBox 15">
            <a:extLst>
              <a:ext uri="{FF2B5EF4-FFF2-40B4-BE49-F238E27FC236}">
                <a16:creationId xmlns:a16="http://schemas.microsoft.com/office/drawing/2014/main" id="{9379E40C-F108-4579-9968-54713600C4D3}"/>
              </a:ext>
            </a:extLst>
          </p:cNvPr>
          <p:cNvSpPr txBox="1">
            <a:spLocks/>
          </p:cNvSpPr>
          <p:nvPr>
            <p:custDataLst>
              <p:tags r:id="rId6"/>
            </p:custDataLst>
          </p:nvPr>
        </p:nvSpPr>
        <p:spPr>
          <a:xfrm>
            <a:off x="1219097" y="2170284"/>
            <a:ext cx="3961667" cy="1048236"/>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Migration rate for new process: </a:t>
            </a:r>
          </a:p>
          <a:p>
            <a:pPr lvl="2">
              <a:spcBef>
                <a:spcPct val="12000"/>
              </a:spcBef>
            </a:pPr>
            <a:r>
              <a:rPr lang="en-US" sz="1300" dirty="0"/>
              <a:t>Number of accounts opened through digital solution in-branch</a:t>
            </a:r>
          </a:p>
          <a:p>
            <a:pPr lvl="2">
              <a:spcBef>
                <a:spcPct val="12000"/>
              </a:spcBef>
            </a:pPr>
            <a:r>
              <a:rPr lang="en-US" sz="1300" dirty="0"/>
              <a:t>% of accounts opened in-branch through digital solution (per branch level)</a:t>
            </a:r>
          </a:p>
        </p:txBody>
      </p:sp>
      <p:sp>
        <p:nvSpPr>
          <p:cNvPr id="21" name="TextBox 20">
            <a:extLst>
              <a:ext uri="{FF2B5EF4-FFF2-40B4-BE49-F238E27FC236}">
                <a16:creationId xmlns:a16="http://schemas.microsoft.com/office/drawing/2014/main" id="{3C67B95F-8E08-4174-B18E-EFA2487AE967}"/>
              </a:ext>
            </a:extLst>
          </p:cNvPr>
          <p:cNvSpPr txBox="1">
            <a:spLocks/>
          </p:cNvSpPr>
          <p:nvPr>
            <p:custDataLst>
              <p:tags r:id="rId7"/>
            </p:custDataLst>
          </p:nvPr>
        </p:nvSpPr>
        <p:spPr>
          <a:xfrm>
            <a:off x="5279993" y="2170284"/>
            <a:ext cx="6492916" cy="1048236"/>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35% of total accounts opened in pilot branches will use our digital solution</a:t>
            </a:r>
          </a:p>
          <a:p>
            <a:pPr lvl="2">
              <a:spcBef>
                <a:spcPct val="12000"/>
              </a:spcBef>
            </a:pPr>
            <a:r>
              <a:rPr lang="en-US" sz="1300" dirty="0"/>
              <a:t>Assume 50% migration from users (“low adoption” segments will have a 20% migration rate and “high adoption” segments will have an 80% migration rate)</a:t>
            </a:r>
          </a:p>
          <a:p>
            <a:pPr lvl="2">
              <a:spcBef>
                <a:spcPct val="12000"/>
              </a:spcBef>
            </a:pPr>
            <a:r>
              <a:rPr lang="en-US" sz="1300" dirty="0"/>
              <a:t>Assumes that ~70% of account types are eligible (payroll account and Gold debit cards are out of scope for our MVP)</a:t>
            </a:r>
          </a:p>
        </p:txBody>
      </p:sp>
      <p:sp>
        <p:nvSpPr>
          <p:cNvPr id="3" name="TextBox 2">
            <a:extLst>
              <a:ext uri="{FF2B5EF4-FFF2-40B4-BE49-F238E27FC236}">
                <a16:creationId xmlns:a16="http://schemas.microsoft.com/office/drawing/2014/main" id="{288F7570-E3F6-40C2-A527-60401368E465}"/>
              </a:ext>
            </a:extLst>
          </p:cNvPr>
          <p:cNvSpPr txBox="1">
            <a:spLocks/>
          </p:cNvSpPr>
          <p:nvPr>
            <p:custDataLst>
              <p:tags r:id="rId8"/>
            </p:custDataLst>
          </p:nvPr>
        </p:nvSpPr>
        <p:spPr>
          <a:xfrm>
            <a:off x="1219097" y="4386222"/>
            <a:ext cx="3961667" cy="62414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Satisfaction with account opening experience:</a:t>
            </a:r>
          </a:p>
          <a:p>
            <a:pPr lvl="2">
              <a:spcBef>
                <a:spcPct val="12000"/>
              </a:spcBef>
            </a:pPr>
            <a:r>
              <a:rPr lang="en-US" sz="1300" dirty="0"/>
              <a:t>% of satisfied users of digital solution </a:t>
            </a:r>
            <a:r>
              <a:rPr lang="en-US" sz="1300" spc="-20" dirty="0"/>
              <a:t>(captured through question at end of process)</a:t>
            </a:r>
          </a:p>
        </p:txBody>
      </p:sp>
      <p:sp>
        <p:nvSpPr>
          <p:cNvPr id="26" name="TextBox 25">
            <a:extLst>
              <a:ext uri="{FF2B5EF4-FFF2-40B4-BE49-F238E27FC236}">
                <a16:creationId xmlns:a16="http://schemas.microsoft.com/office/drawing/2014/main" id="{380B19B2-774B-44B9-BD60-4A95ABE33E6F}"/>
              </a:ext>
            </a:extLst>
          </p:cNvPr>
          <p:cNvSpPr txBox="1">
            <a:spLocks/>
          </p:cNvSpPr>
          <p:nvPr>
            <p:custDataLst>
              <p:tags r:id="rId9"/>
            </p:custDataLst>
          </p:nvPr>
        </p:nvSpPr>
        <p:spPr>
          <a:xfrm>
            <a:off x="5279993" y="4386222"/>
            <a:ext cx="6492916" cy="62414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70% of users satisfied with the process</a:t>
            </a:r>
          </a:p>
          <a:p>
            <a:pPr lvl="2">
              <a:spcBef>
                <a:spcPct val="12000"/>
              </a:spcBef>
            </a:pPr>
            <a:r>
              <a:rPr lang="en-US" sz="1300" spc="-10" dirty="0"/>
              <a:t>Current baseline for user satisfaction with branch experience while open-</a:t>
            </a:r>
            <a:r>
              <a:rPr lang="en-US" sz="1300" spc="-10" dirty="0" err="1"/>
              <a:t>ing</a:t>
            </a:r>
            <a:r>
              <a:rPr lang="en-US" sz="1300" spc="-10" dirty="0"/>
              <a:t> a savings account is ~60% (top two boxes) and ~5% (bottom 2 boxes)</a:t>
            </a:r>
          </a:p>
        </p:txBody>
      </p:sp>
      <p:sp>
        <p:nvSpPr>
          <p:cNvPr id="8" name="TextBox 7">
            <a:extLst>
              <a:ext uri="{FF2B5EF4-FFF2-40B4-BE49-F238E27FC236}">
                <a16:creationId xmlns:a16="http://schemas.microsoft.com/office/drawing/2014/main" id="{67DDDAC6-6245-495F-B90D-440242CB4995}"/>
              </a:ext>
            </a:extLst>
          </p:cNvPr>
          <p:cNvSpPr txBox="1">
            <a:spLocks/>
          </p:cNvSpPr>
          <p:nvPr>
            <p:custDataLst>
              <p:tags r:id="rId10"/>
            </p:custDataLst>
          </p:nvPr>
        </p:nvSpPr>
        <p:spPr>
          <a:xfrm>
            <a:off x="1219097" y="3390270"/>
            <a:ext cx="3961667" cy="62414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Ease of use of digital solution:</a:t>
            </a:r>
          </a:p>
          <a:p>
            <a:pPr lvl="2">
              <a:spcBef>
                <a:spcPct val="12000"/>
              </a:spcBef>
            </a:pPr>
            <a:r>
              <a:rPr lang="en-US" sz="1300" dirty="0"/>
              <a:t>In-branch: % of accounts opened with minimal support from the greeter</a:t>
            </a:r>
          </a:p>
        </p:txBody>
      </p:sp>
      <p:sp>
        <p:nvSpPr>
          <p:cNvPr id="24" name="TextBox 23">
            <a:extLst>
              <a:ext uri="{FF2B5EF4-FFF2-40B4-BE49-F238E27FC236}">
                <a16:creationId xmlns:a16="http://schemas.microsoft.com/office/drawing/2014/main" id="{2E286F58-F9F9-4EDB-9763-920856088390}"/>
              </a:ext>
            </a:extLst>
          </p:cNvPr>
          <p:cNvSpPr txBox="1">
            <a:spLocks/>
          </p:cNvSpPr>
          <p:nvPr>
            <p:custDataLst>
              <p:tags r:id="rId11"/>
            </p:custDataLst>
          </p:nvPr>
        </p:nvSpPr>
        <p:spPr>
          <a:xfrm>
            <a:off x="5279993" y="3390270"/>
            <a:ext cx="6492916" cy="82420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a:t>40% of digital openings completed independently</a:t>
            </a:r>
          </a:p>
          <a:p>
            <a:pPr lvl="2">
              <a:spcBef>
                <a:spcPct val="12000"/>
              </a:spcBef>
            </a:pPr>
            <a:r>
              <a:rPr lang="en-US" sz="1300"/>
              <a:t>Assume “low adoption” segments will have a 0% completion rate with minimal assistance and “high adoption” segments will have an 70% completion rate with minimal assistance</a:t>
            </a:r>
          </a:p>
        </p:txBody>
      </p:sp>
      <p:sp>
        <p:nvSpPr>
          <p:cNvPr id="12" name="TextBox 11">
            <a:extLst>
              <a:ext uri="{FF2B5EF4-FFF2-40B4-BE49-F238E27FC236}">
                <a16:creationId xmlns:a16="http://schemas.microsoft.com/office/drawing/2014/main" id="{7F688760-5A92-4552-AF1A-1C73782946D6}"/>
              </a:ext>
            </a:extLst>
          </p:cNvPr>
          <p:cNvSpPr txBox="1">
            <a:spLocks/>
          </p:cNvSpPr>
          <p:nvPr>
            <p:custDataLst>
              <p:tags r:id="rId12"/>
            </p:custDataLst>
          </p:nvPr>
        </p:nvSpPr>
        <p:spPr>
          <a:xfrm>
            <a:off x="1219097" y="5182118"/>
            <a:ext cx="3961667" cy="62414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Time for process:</a:t>
            </a:r>
          </a:p>
          <a:p>
            <a:pPr lvl="2">
              <a:spcBef>
                <a:spcPct val="12000"/>
              </a:spcBef>
            </a:pPr>
            <a:r>
              <a:rPr lang="en-US" sz="1300" dirty="0"/>
              <a:t>Average time the account opening process takes (traditional versus digital)</a:t>
            </a:r>
          </a:p>
        </p:txBody>
      </p:sp>
      <p:sp>
        <p:nvSpPr>
          <p:cNvPr id="29" name="TextBox 28">
            <a:extLst>
              <a:ext uri="{FF2B5EF4-FFF2-40B4-BE49-F238E27FC236}">
                <a16:creationId xmlns:a16="http://schemas.microsoft.com/office/drawing/2014/main" id="{BEE163AE-6413-4E4D-B603-3540408E13F2}"/>
              </a:ext>
            </a:extLst>
          </p:cNvPr>
          <p:cNvSpPr txBox="1">
            <a:spLocks/>
          </p:cNvSpPr>
          <p:nvPr>
            <p:custDataLst>
              <p:tags r:id="rId13"/>
            </p:custDataLst>
          </p:nvPr>
        </p:nvSpPr>
        <p:spPr>
          <a:xfrm>
            <a:off x="5279993" y="5182118"/>
            <a:ext cx="6492916" cy="62414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300" b="1" dirty="0"/>
              <a:t>10 min or less to open an account </a:t>
            </a:r>
            <a:r>
              <a:rPr lang="en-US" sz="1300" dirty="0"/>
              <a:t>(depends on user testing results)</a:t>
            </a:r>
          </a:p>
          <a:p>
            <a:pPr lvl="2">
              <a:spcBef>
                <a:spcPct val="12000"/>
              </a:spcBef>
            </a:pPr>
            <a:r>
              <a:rPr lang="en-US" sz="1300" dirty="0"/>
              <a:t>Current baseline is ~25 minutes including wait and </a:t>
            </a:r>
            <a:br>
              <a:rPr lang="en-US" sz="1300" dirty="0"/>
            </a:br>
            <a:r>
              <a:rPr lang="en-US" sz="1300" dirty="0"/>
              <a:t>service time</a:t>
            </a:r>
          </a:p>
        </p:txBody>
      </p:sp>
      <p:sp>
        <p:nvSpPr>
          <p:cNvPr id="79" name="Arrow: Chevron 78">
            <a:extLst>
              <a:ext uri="{FF2B5EF4-FFF2-40B4-BE49-F238E27FC236}">
                <a16:creationId xmlns:a16="http://schemas.microsoft.com/office/drawing/2014/main" id="{DF8DB1CD-8B4A-4ED3-9913-FC6A9CC012BA}"/>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80" name="Arrow: Chevron 79">
            <a:extLst>
              <a:ext uri="{FF2B5EF4-FFF2-40B4-BE49-F238E27FC236}">
                <a16:creationId xmlns:a16="http://schemas.microsoft.com/office/drawing/2014/main" id="{82D9065F-9FEE-455C-A10C-B36720D234D2}"/>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81" name="Arrow: Pentagon 80">
            <a:extLst>
              <a:ext uri="{FF2B5EF4-FFF2-40B4-BE49-F238E27FC236}">
                <a16:creationId xmlns:a16="http://schemas.microsoft.com/office/drawing/2014/main" id="{2BD0D837-D427-4C61-BEF7-ADEB846959A0}"/>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82" name="Arrow: Chevron 81">
            <a:extLst>
              <a:ext uri="{FF2B5EF4-FFF2-40B4-BE49-F238E27FC236}">
                <a16:creationId xmlns:a16="http://schemas.microsoft.com/office/drawing/2014/main" id="{FD2054F1-22F7-46A8-8328-4938D063EED9}"/>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83" name="Flowchart: Process 82">
            <a:extLst>
              <a:ext uri="{FF2B5EF4-FFF2-40B4-BE49-F238E27FC236}">
                <a16:creationId xmlns:a16="http://schemas.microsoft.com/office/drawing/2014/main" id="{47B9F978-D3BC-4FB2-A721-9FE38EB64F1D}"/>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84" name="Arrow: Chevron 83">
            <a:extLst>
              <a:ext uri="{FF2B5EF4-FFF2-40B4-BE49-F238E27FC236}">
                <a16:creationId xmlns:a16="http://schemas.microsoft.com/office/drawing/2014/main" id="{A0A99A98-AC74-45E2-B643-B180F6B8D80E}"/>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Tree>
    <p:extLst>
      <p:ext uri="{BB962C8B-B14F-4D97-AF65-F5344CB8AC3E}">
        <p14:creationId xmlns:p14="http://schemas.microsoft.com/office/powerpoint/2010/main" val="4100389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F7B1B2-B44A-4B1D-9FE4-C8F9E19241E2}"/>
              </a:ext>
            </a:extLst>
          </p:cNvPr>
          <p:cNvGraphicFramePr>
            <a:graphicFrameLocks noChangeAspect="1"/>
          </p:cNvGraphicFramePr>
          <p:nvPr>
            <p:custDataLst>
              <p:tags r:id="rId2"/>
            </p:custDataLst>
            <p:extLst>
              <p:ext uri="{D42A27DB-BD31-4B8C-83A1-F6EECF244321}">
                <p14:modId xmlns:p14="http://schemas.microsoft.com/office/powerpoint/2010/main" val="5691977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66"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F7F7B1B2-B44A-4B1D-9FE4-C8F9E19241E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1928F53-704C-47F5-9F77-3C103D4539FC}"/>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2478B743-1AB7-4B06-9D72-D1B2278E4B27}"/>
              </a:ext>
            </a:extLst>
          </p:cNvPr>
          <p:cNvSpPr>
            <a:spLocks noGrp="1"/>
          </p:cNvSpPr>
          <p:nvPr>
            <p:ph type="title"/>
          </p:nvPr>
        </p:nvSpPr>
        <p:spPr>
          <a:xfrm>
            <a:off x="425302" y="513351"/>
            <a:ext cx="9880233" cy="861774"/>
          </a:xfrm>
        </p:spPr>
        <p:txBody>
          <a:bodyPr/>
          <a:lstStyle/>
          <a:p>
            <a:r>
              <a:rPr lang="en-US" dirty="0"/>
              <a:t>A detailed technical impact assessment evaluates technical investment required to realize impact</a:t>
            </a:r>
          </a:p>
        </p:txBody>
      </p:sp>
      <p:sp>
        <p:nvSpPr>
          <p:cNvPr id="23" name="Arrow: Chevron 22">
            <a:extLst>
              <a:ext uri="{FF2B5EF4-FFF2-40B4-BE49-F238E27FC236}">
                <a16:creationId xmlns:a16="http://schemas.microsoft.com/office/drawing/2014/main" id="{D5BAC782-0F0A-4BB3-9EFF-AF61C96ABC40}"/>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24" name="Arrow: Chevron 23">
            <a:extLst>
              <a:ext uri="{FF2B5EF4-FFF2-40B4-BE49-F238E27FC236}">
                <a16:creationId xmlns:a16="http://schemas.microsoft.com/office/drawing/2014/main" id="{D76FF71F-C4BE-4FEA-B018-8020AF9CB657}"/>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25" name="Arrow: Pentagon 24">
            <a:extLst>
              <a:ext uri="{FF2B5EF4-FFF2-40B4-BE49-F238E27FC236}">
                <a16:creationId xmlns:a16="http://schemas.microsoft.com/office/drawing/2014/main" id="{CA35F034-00B2-4C7C-8C41-C2925B6BCBFA}"/>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26" name="Arrow: Chevron 25">
            <a:extLst>
              <a:ext uri="{FF2B5EF4-FFF2-40B4-BE49-F238E27FC236}">
                <a16:creationId xmlns:a16="http://schemas.microsoft.com/office/drawing/2014/main" id="{0C9543A8-073E-4AC0-A137-6088EF2EB626}"/>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27" name="Flowchart: Process 26">
            <a:extLst>
              <a:ext uri="{FF2B5EF4-FFF2-40B4-BE49-F238E27FC236}">
                <a16:creationId xmlns:a16="http://schemas.microsoft.com/office/drawing/2014/main" id="{14AE15F1-DA2F-485B-950C-1D8DACC867EE}"/>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28" name="Arrow: Chevron 27">
            <a:extLst>
              <a:ext uri="{FF2B5EF4-FFF2-40B4-BE49-F238E27FC236}">
                <a16:creationId xmlns:a16="http://schemas.microsoft.com/office/drawing/2014/main" id="{2A23028D-5CA8-4884-A89F-4E41F48C7CEC}"/>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20" name="Rectangle 19">
            <a:extLst>
              <a:ext uri="{FF2B5EF4-FFF2-40B4-BE49-F238E27FC236}">
                <a16:creationId xmlns:a16="http://schemas.microsoft.com/office/drawing/2014/main" id="{24609CD2-00B7-4A48-A874-D50428DCBF53}"/>
              </a:ext>
            </a:extLst>
          </p:cNvPr>
          <p:cNvSpPr/>
          <p:nvPr/>
        </p:nvSpPr>
        <p:spPr>
          <a:xfrm>
            <a:off x="3722025" y="2163916"/>
            <a:ext cx="4747951" cy="2956431"/>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5" name="Rectangle 4">
            <a:extLst>
              <a:ext uri="{FF2B5EF4-FFF2-40B4-BE49-F238E27FC236}">
                <a16:creationId xmlns:a16="http://schemas.microsoft.com/office/drawing/2014/main" id="{AEC579BB-619D-4E44-BC8C-82491C5A274A}"/>
              </a:ext>
            </a:extLst>
          </p:cNvPr>
          <p:cNvSpPr/>
          <p:nvPr/>
        </p:nvSpPr>
        <p:spPr>
          <a:xfrm>
            <a:off x="3855379" y="2766887"/>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Design</a:t>
            </a:r>
          </a:p>
        </p:txBody>
      </p:sp>
      <p:sp>
        <p:nvSpPr>
          <p:cNvPr id="8" name="TextBox 7">
            <a:extLst>
              <a:ext uri="{FF2B5EF4-FFF2-40B4-BE49-F238E27FC236}">
                <a16:creationId xmlns:a16="http://schemas.microsoft.com/office/drawing/2014/main" id="{31F3AB8B-D354-4436-BB79-9FBE9EA7B5B1}"/>
              </a:ext>
            </a:extLst>
          </p:cNvPr>
          <p:cNvSpPr txBox="1"/>
          <p:nvPr/>
        </p:nvSpPr>
        <p:spPr>
          <a:xfrm>
            <a:off x="3855379" y="2298356"/>
            <a:ext cx="1648231"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Category</a:t>
            </a:r>
          </a:p>
        </p:txBody>
      </p:sp>
      <p:cxnSp>
        <p:nvCxnSpPr>
          <p:cNvPr id="14" name="Straight Connector 13">
            <a:extLst>
              <a:ext uri="{FF2B5EF4-FFF2-40B4-BE49-F238E27FC236}">
                <a16:creationId xmlns:a16="http://schemas.microsoft.com/office/drawing/2014/main" id="{BDB69ABE-CAA2-4F51-BA42-20855FAF3227}"/>
              </a:ext>
            </a:extLst>
          </p:cNvPr>
          <p:cNvCxnSpPr>
            <a:cxnSpLocks/>
          </p:cNvCxnSpPr>
          <p:nvPr/>
        </p:nvCxnSpPr>
        <p:spPr>
          <a:xfrm>
            <a:off x="3855379" y="2626873"/>
            <a:ext cx="1648231"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BF87815-8D56-4571-83A5-5CF64DE47C09}"/>
              </a:ext>
            </a:extLst>
          </p:cNvPr>
          <p:cNvGrpSpPr/>
          <p:nvPr/>
        </p:nvGrpSpPr>
        <p:grpSpPr>
          <a:xfrm>
            <a:off x="5651049" y="2298356"/>
            <a:ext cx="2607704" cy="328517"/>
            <a:chOff x="3916849" y="2148770"/>
            <a:chExt cx="6153971" cy="328517"/>
          </a:xfrm>
        </p:grpSpPr>
        <p:sp>
          <p:nvSpPr>
            <p:cNvPr id="9" name="TextBox 8">
              <a:extLst>
                <a:ext uri="{FF2B5EF4-FFF2-40B4-BE49-F238E27FC236}">
                  <a16:creationId xmlns:a16="http://schemas.microsoft.com/office/drawing/2014/main" id="{06665E42-22B1-4CAE-B787-EDA842FA5664}"/>
                </a:ext>
              </a:extLst>
            </p:cNvPr>
            <p:cNvSpPr txBox="1"/>
            <p:nvPr/>
          </p:nvSpPr>
          <p:spPr>
            <a:xfrm>
              <a:off x="3916849" y="2148770"/>
              <a:ext cx="615396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b="1" dirty="0"/>
                <a:t>Validation element</a:t>
              </a:r>
            </a:p>
          </p:txBody>
        </p:sp>
        <p:cxnSp>
          <p:nvCxnSpPr>
            <p:cNvPr id="15" name="Straight Connector 14">
              <a:extLst>
                <a:ext uri="{FF2B5EF4-FFF2-40B4-BE49-F238E27FC236}">
                  <a16:creationId xmlns:a16="http://schemas.microsoft.com/office/drawing/2014/main" id="{2A2DED34-B702-4CDF-B078-EA048E608029}"/>
                </a:ext>
              </a:extLst>
            </p:cNvPr>
            <p:cNvCxnSpPr>
              <a:cxnSpLocks/>
            </p:cNvCxnSpPr>
            <p:nvPr/>
          </p:nvCxnSpPr>
          <p:spPr>
            <a:xfrm>
              <a:off x="3916850" y="247728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D3F697D-246E-4DB8-97F5-A5A53CEDDF32}"/>
              </a:ext>
            </a:extLst>
          </p:cNvPr>
          <p:cNvGrpSpPr/>
          <p:nvPr/>
        </p:nvGrpSpPr>
        <p:grpSpPr>
          <a:xfrm>
            <a:off x="5651049" y="3439103"/>
            <a:ext cx="2607703" cy="806540"/>
            <a:chOff x="3916850" y="3289517"/>
            <a:chExt cx="6153970" cy="806540"/>
          </a:xfrm>
        </p:grpSpPr>
        <p:cxnSp>
          <p:nvCxnSpPr>
            <p:cNvPr id="18" name="Straight Connector 17">
              <a:extLst>
                <a:ext uri="{FF2B5EF4-FFF2-40B4-BE49-F238E27FC236}">
                  <a16:creationId xmlns:a16="http://schemas.microsoft.com/office/drawing/2014/main" id="{4AE249F9-22B2-4E48-A507-0CA651EEE6A0}"/>
                </a:ext>
              </a:extLst>
            </p:cNvPr>
            <p:cNvCxnSpPr>
              <a:cxnSpLocks/>
            </p:cNvCxnSpPr>
            <p:nvPr/>
          </p:nvCxnSpPr>
          <p:spPr>
            <a:xfrm>
              <a:off x="3916850" y="328951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9BD302-26F8-403B-AA14-A1560FA5E535}"/>
                </a:ext>
              </a:extLst>
            </p:cNvPr>
            <p:cNvCxnSpPr>
              <a:cxnSpLocks/>
            </p:cNvCxnSpPr>
            <p:nvPr/>
          </p:nvCxnSpPr>
          <p:spPr>
            <a:xfrm>
              <a:off x="3916850" y="4096057"/>
              <a:ext cx="6153970"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9BA45249-628F-4336-8A96-1532D112C9BC}"/>
              </a:ext>
            </a:extLst>
          </p:cNvPr>
          <p:cNvSpPr txBox="1"/>
          <p:nvPr/>
        </p:nvSpPr>
        <p:spPr>
          <a:xfrm>
            <a:off x="5651049" y="2766887"/>
            <a:ext cx="2607703"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User testing</a:t>
            </a:r>
          </a:p>
        </p:txBody>
      </p:sp>
      <p:sp>
        <p:nvSpPr>
          <p:cNvPr id="6" name="Rectangle 5">
            <a:extLst>
              <a:ext uri="{FF2B5EF4-FFF2-40B4-BE49-F238E27FC236}">
                <a16:creationId xmlns:a16="http://schemas.microsoft.com/office/drawing/2014/main" id="{9478A26D-DDBD-46CD-839B-913C610F7F4A}"/>
              </a:ext>
            </a:extLst>
          </p:cNvPr>
          <p:cNvSpPr/>
          <p:nvPr/>
        </p:nvSpPr>
        <p:spPr>
          <a:xfrm>
            <a:off x="3855379" y="3545254"/>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Business</a:t>
            </a:r>
          </a:p>
        </p:txBody>
      </p:sp>
      <p:sp>
        <p:nvSpPr>
          <p:cNvPr id="29" name="TextBox 28">
            <a:extLst>
              <a:ext uri="{FF2B5EF4-FFF2-40B4-BE49-F238E27FC236}">
                <a16:creationId xmlns:a16="http://schemas.microsoft.com/office/drawing/2014/main" id="{6BD53C09-2D38-48E8-90A2-24F679194848}"/>
              </a:ext>
            </a:extLst>
          </p:cNvPr>
          <p:cNvSpPr txBox="1"/>
          <p:nvPr/>
        </p:nvSpPr>
        <p:spPr>
          <a:xfrm>
            <a:off x="5651049" y="3554917"/>
            <a:ext cx="2607703"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Detailed business case</a:t>
            </a:r>
          </a:p>
        </p:txBody>
      </p:sp>
      <p:sp>
        <p:nvSpPr>
          <p:cNvPr id="30" name="TextBox 29">
            <a:extLst>
              <a:ext uri="{FF2B5EF4-FFF2-40B4-BE49-F238E27FC236}">
                <a16:creationId xmlns:a16="http://schemas.microsoft.com/office/drawing/2014/main" id="{183B78BC-F96B-4748-B356-6A15E3445FF5}"/>
              </a:ext>
            </a:extLst>
          </p:cNvPr>
          <p:cNvSpPr txBox="1"/>
          <p:nvPr/>
        </p:nvSpPr>
        <p:spPr>
          <a:xfrm>
            <a:off x="5651049" y="3897844"/>
            <a:ext cx="2607704"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dirty="0"/>
              <a:t>Key KPIs with targets</a:t>
            </a:r>
          </a:p>
        </p:txBody>
      </p:sp>
      <p:sp>
        <p:nvSpPr>
          <p:cNvPr id="7" name="Rectangle 6">
            <a:extLst>
              <a:ext uri="{FF2B5EF4-FFF2-40B4-BE49-F238E27FC236}">
                <a16:creationId xmlns:a16="http://schemas.microsoft.com/office/drawing/2014/main" id="{B0E90C66-B0B6-4A57-AE61-45CF0CB0E371}"/>
              </a:ext>
            </a:extLst>
          </p:cNvPr>
          <p:cNvSpPr/>
          <p:nvPr/>
        </p:nvSpPr>
        <p:spPr>
          <a:xfrm>
            <a:off x="3855379" y="4330789"/>
            <a:ext cx="1648231" cy="598811"/>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Technology</a:t>
            </a:r>
          </a:p>
        </p:txBody>
      </p:sp>
      <p:sp>
        <p:nvSpPr>
          <p:cNvPr id="31" name="TextBox 30">
            <a:extLst>
              <a:ext uri="{FF2B5EF4-FFF2-40B4-BE49-F238E27FC236}">
                <a16:creationId xmlns:a16="http://schemas.microsoft.com/office/drawing/2014/main" id="{BB2DD839-0D84-4400-8BC8-49385B13825E}"/>
              </a:ext>
            </a:extLst>
          </p:cNvPr>
          <p:cNvSpPr txBox="1"/>
          <p:nvPr/>
        </p:nvSpPr>
        <p:spPr>
          <a:xfrm>
            <a:off x="5582653" y="4321772"/>
            <a:ext cx="2708824" cy="600900"/>
          </a:xfrm>
          <a:prstGeom prst="rect">
            <a:avLst/>
          </a:prstGeom>
          <a:solidFill>
            <a:schemeClr val="accent1"/>
          </a:solidFill>
          <a:ln>
            <a:solidFill>
              <a:srgbClr val="FFFFFF"/>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b="1" dirty="0"/>
              <a:t>Detailed technical impact assessment</a:t>
            </a:r>
          </a:p>
        </p:txBody>
      </p:sp>
    </p:spTree>
    <p:extLst>
      <p:ext uri="{BB962C8B-B14F-4D97-AF65-F5344CB8AC3E}">
        <p14:creationId xmlns:p14="http://schemas.microsoft.com/office/powerpoint/2010/main" val="1827792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p:cNvGraphicFramePr>
            <a:graphicFrameLocks noChangeAspect="1"/>
          </p:cNvGraphicFramePr>
          <p:nvPr>
            <p:custDataLst>
              <p:tags r:id="rId2"/>
            </p:custDataLst>
            <p:extLst>
              <p:ext uri="{D42A27DB-BD31-4B8C-83A1-F6EECF244321}">
                <p14:modId xmlns:p14="http://schemas.microsoft.com/office/powerpoint/2010/main" val="2120488774"/>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63490" name="think-cell Slide" r:id="rId10" imgW="530" imgH="528" progId="TCLayout.ActiveDocument.1">
                  <p:embed/>
                </p:oleObj>
              </mc:Choice>
              <mc:Fallback>
                <p:oleObj name="think-cell Slide" r:id="rId10" imgW="530" imgH="528" progId="TCLayout.ActiveDocument.1">
                  <p:embed/>
                  <p:pic>
                    <p:nvPicPr>
                      <p:cNvPr id="27" name="Object 26" hidden="1"/>
                      <p:cNvPicPr/>
                      <p:nvPr/>
                    </p:nvPicPr>
                    <p:blipFill>
                      <a:blip r:embed="rId11"/>
                      <a:stretch>
                        <a:fillRect/>
                      </a:stretch>
                    </p:blipFill>
                    <p:spPr>
                      <a:xfrm>
                        <a:off x="1526432" y="2027"/>
                        <a:ext cx="1619" cy="1619"/>
                      </a:xfrm>
                      <a:prstGeom prst="rect">
                        <a:avLst/>
                      </a:prstGeom>
                    </p:spPr>
                  </p:pic>
                </p:oleObj>
              </mc:Fallback>
            </mc:AlternateContent>
          </a:graphicData>
        </a:graphic>
      </p:graphicFrame>
      <p:sp>
        <p:nvSpPr>
          <p:cNvPr id="17" name="Rectangle 16" hidden="1"/>
          <p:cNvSpPr/>
          <p:nvPr>
            <p:custDataLst>
              <p:tags r:id="rId3"/>
            </p:custDataLst>
          </p:nvPr>
        </p:nvSpPr>
        <p:spPr bwMode="auto">
          <a:xfrm>
            <a:off x="1524811" y="407"/>
            <a:ext cx="161954" cy="161954"/>
          </a:xfrm>
          <a:prstGeom prst="rect">
            <a:avLst/>
          </a:prstGeom>
          <a:solidFill>
            <a:schemeClr val="accent1"/>
          </a:solidFill>
          <a:ln>
            <a:noFill/>
          </a:ln>
          <a:effectLs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a:endParaRPr lang="en-US" sz="2400" b="1" dirty="0">
              <a:solidFill>
                <a:schemeClr val="bg1"/>
              </a:solidFill>
              <a:latin typeface="Arial" panose="020B0604020202020204" pitchFamily="34" charset="0"/>
              <a:ea typeface="+mj-ea"/>
              <a:cs typeface="+mj-cs"/>
              <a:sym typeface="Arial" panose="020B0604020202020204" pitchFamily="34" charset="0"/>
            </a:endParaRPr>
          </a:p>
        </p:txBody>
      </p:sp>
      <p:sp>
        <p:nvSpPr>
          <p:cNvPr id="29" name="Rectangle 28">
            <a:extLst>
              <a:ext uri="{FF2B5EF4-FFF2-40B4-BE49-F238E27FC236}">
                <a16:creationId xmlns:a16="http://schemas.microsoft.com/office/drawing/2014/main" id="{F51241C8-C0A0-4153-A28E-9EC543F111BC}"/>
              </a:ext>
            </a:extLst>
          </p:cNvPr>
          <p:cNvSpPr/>
          <p:nvPr/>
        </p:nvSpPr>
        <p:spPr>
          <a:xfrm>
            <a:off x="575587" y="1703294"/>
            <a:ext cx="5660748" cy="4217281"/>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38" name="Rectangle 37">
            <a:extLst>
              <a:ext uri="{FF2B5EF4-FFF2-40B4-BE49-F238E27FC236}">
                <a16:creationId xmlns:a16="http://schemas.microsoft.com/office/drawing/2014/main" id="{6D288D14-1306-4677-8F33-C578F90C9FC7}"/>
              </a:ext>
            </a:extLst>
          </p:cNvPr>
          <p:cNvSpPr/>
          <p:nvPr/>
        </p:nvSpPr>
        <p:spPr>
          <a:xfrm>
            <a:off x="7012595" y="1709801"/>
            <a:ext cx="4539108" cy="3870220"/>
          </a:xfrm>
          <a:prstGeom prst="rect">
            <a:avLst/>
          </a:prstGeom>
          <a:solidFill>
            <a:schemeClr val="bg1"/>
          </a:solidFill>
          <a:ln w="28575">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a:solidFill>
                <a:schemeClr val="tx1"/>
              </a:solidFill>
            </a:endParaRPr>
          </a:p>
        </p:txBody>
      </p:sp>
      <p:sp>
        <p:nvSpPr>
          <p:cNvPr id="2" name="Title 1"/>
          <p:cNvSpPr>
            <a:spLocks noGrp="1"/>
          </p:cNvSpPr>
          <p:nvPr>
            <p:ph type="title"/>
          </p:nvPr>
        </p:nvSpPr>
        <p:spPr>
          <a:xfrm>
            <a:off x="419108" y="513351"/>
            <a:ext cx="10086964"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The product team should conduct a detailed technical impact assessment to determine MVP feasibility and implications</a:t>
            </a:r>
          </a:p>
        </p:txBody>
      </p:sp>
      <p:sp>
        <p:nvSpPr>
          <p:cNvPr id="79" name="Arrow: Chevron 78">
            <a:extLst>
              <a:ext uri="{FF2B5EF4-FFF2-40B4-BE49-F238E27FC236}">
                <a16:creationId xmlns:a16="http://schemas.microsoft.com/office/drawing/2014/main" id="{DF8DB1CD-8B4A-4ED3-9913-FC6A9CC012BA}"/>
              </a:ext>
            </a:extLst>
          </p:cNvPr>
          <p:cNvSpPr/>
          <p:nvPr/>
        </p:nvSpPr>
        <p:spPr>
          <a:xfrm>
            <a:off x="6735777"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MVP Workshop</a:t>
            </a:r>
          </a:p>
        </p:txBody>
      </p:sp>
      <p:sp>
        <p:nvSpPr>
          <p:cNvPr id="80" name="Arrow: Chevron 79">
            <a:extLst>
              <a:ext uri="{FF2B5EF4-FFF2-40B4-BE49-F238E27FC236}">
                <a16:creationId xmlns:a16="http://schemas.microsoft.com/office/drawing/2014/main" id="{82D9065F-9FEE-455C-A10C-B36720D234D2}"/>
              </a:ext>
            </a:extLst>
          </p:cNvPr>
          <p:cNvSpPr/>
          <p:nvPr/>
        </p:nvSpPr>
        <p:spPr>
          <a:xfrm>
            <a:off x="4828503"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err="1">
                <a:solidFill>
                  <a:schemeClr val="bg1"/>
                </a:solidFill>
              </a:rPr>
              <a:t>ZBD</a:t>
            </a:r>
            <a:r>
              <a:rPr lang="en-CA" sz="1000" b="1" dirty="0">
                <a:solidFill>
                  <a:schemeClr val="bg1"/>
                </a:solidFill>
              </a:rPr>
              <a:t> Development</a:t>
            </a:r>
          </a:p>
        </p:txBody>
      </p:sp>
      <p:sp>
        <p:nvSpPr>
          <p:cNvPr id="81" name="Arrow: Pentagon 80">
            <a:extLst>
              <a:ext uri="{FF2B5EF4-FFF2-40B4-BE49-F238E27FC236}">
                <a16:creationId xmlns:a16="http://schemas.microsoft.com/office/drawing/2014/main" id="{2BD0D837-D427-4C61-BEF7-ADEB846959A0}"/>
              </a:ext>
            </a:extLst>
          </p:cNvPr>
          <p:cNvSpPr/>
          <p:nvPr/>
        </p:nvSpPr>
        <p:spPr>
          <a:xfrm>
            <a:off x="1514660" y="6234639"/>
            <a:ext cx="1521549" cy="404211"/>
          </a:xfrm>
          <a:prstGeom prst="homePlat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Discovery Kickoff</a:t>
            </a:r>
          </a:p>
        </p:txBody>
      </p:sp>
      <p:sp>
        <p:nvSpPr>
          <p:cNvPr id="82" name="Arrow: Chevron 81">
            <a:extLst>
              <a:ext uri="{FF2B5EF4-FFF2-40B4-BE49-F238E27FC236}">
                <a16:creationId xmlns:a16="http://schemas.microsoft.com/office/drawing/2014/main" id="{FD2054F1-22F7-46A8-8328-4938D063EED9}"/>
              </a:ext>
            </a:extLst>
          </p:cNvPr>
          <p:cNvSpPr/>
          <p:nvPr/>
        </p:nvSpPr>
        <p:spPr>
          <a:xfrm>
            <a:off x="2921229"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Mapping Current State</a:t>
            </a:r>
          </a:p>
        </p:txBody>
      </p:sp>
      <p:sp>
        <p:nvSpPr>
          <p:cNvPr id="83" name="Flowchart: Process 82">
            <a:extLst>
              <a:ext uri="{FF2B5EF4-FFF2-40B4-BE49-F238E27FC236}">
                <a16:creationId xmlns:a16="http://schemas.microsoft.com/office/drawing/2014/main" id="{47B9F978-D3BC-4FB2-A721-9FE38EB64F1D}"/>
              </a:ext>
            </a:extLst>
          </p:cNvPr>
          <p:cNvSpPr/>
          <p:nvPr/>
        </p:nvSpPr>
        <p:spPr>
          <a:xfrm>
            <a:off x="503281" y="6129737"/>
            <a:ext cx="10899101" cy="630055"/>
          </a:xfrm>
          <a:prstGeom prst="flowChartProcess">
            <a:avLst/>
          </a:prstGeom>
          <a:solidFill>
            <a:schemeClr val="bg1">
              <a:alpha val="8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84" name="Arrow: Chevron 83">
            <a:extLst>
              <a:ext uri="{FF2B5EF4-FFF2-40B4-BE49-F238E27FC236}">
                <a16:creationId xmlns:a16="http://schemas.microsoft.com/office/drawing/2014/main" id="{A0A99A98-AC74-45E2-B643-B180F6B8D80E}"/>
              </a:ext>
            </a:extLst>
          </p:cNvPr>
          <p:cNvSpPr/>
          <p:nvPr/>
        </p:nvSpPr>
        <p:spPr>
          <a:xfrm>
            <a:off x="8643051" y="6234639"/>
            <a:ext cx="2022254" cy="404211"/>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000" b="1" dirty="0">
                <a:solidFill>
                  <a:schemeClr val="bg1"/>
                </a:solidFill>
              </a:rPr>
              <a:t>Validation</a:t>
            </a:r>
          </a:p>
        </p:txBody>
      </p:sp>
      <p:sp>
        <p:nvSpPr>
          <p:cNvPr id="4" name="TextBox 3">
            <a:extLst>
              <a:ext uri="{FF2B5EF4-FFF2-40B4-BE49-F238E27FC236}">
                <a16:creationId xmlns:a16="http://schemas.microsoft.com/office/drawing/2014/main" id="{673D91E5-4765-4214-8436-A6A57DBD77DF}"/>
              </a:ext>
            </a:extLst>
          </p:cNvPr>
          <p:cNvSpPr txBox="1"/>
          <p:nvPr>
            <p:custDataLst>
              <p:tags r:id="rId4"/>
            </p:custDataLst>
          </p:nvPr>
        </p:nvSpPr>
        <p:spPr>
          <a:xfrm>
            <a:off x="767760" y="2228115"/>
            <a:ext cx="5297537" cy="357328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95000"/>
              </a:spcBef>
            </a:pPr>
            <a:r>
              <a:rPr lang="en-US" sz="1800" dirty="0"/>
              <a:t>The product team – led by the lead architect – should conduct a detailed technical impact assessment to determine what technical work would be required outside of the product team to make the product successful</a:t>
            </a:r>
          </a:p>
          <a:p>
            <a:pPr lvl="1">
              <a:spcBef>
                <a:spcPct val="95000"/>
              </a:spcBef>
            </a:pPr>
            <a:r>
              <a:rPr lang="en-US" sz="1800" dirty="0"/>
              <a:t>Enterprise architecture groups should help shape the form of this impact assessment</a:t>
            </a:r>
          </a:p>
          <a:p>
            <a:pPr lvl="1">
              <a:spcBef>
                <a:spcPct val="95000"/>
              </a:spcBef>
            </a:pPr>
            <a:r>
              <a:rPr lang="en-US" sz="1800" dirty="0"/>
              <a:t>Products with high technical impact based on their build design may face approval challenges with the Lab Executive Team at PLC Review 2 based on feasibility or investment concerns</a:t>
            </a:r>
          </a:p>
        </p:txBody>
      </p:sp>
      <p:sp>
        <p:nvSpPr>
          <p:cNvPr id="18" name="TextBox 17">
            <a:extLst>
              <a:ext uri="{FF2B5EF4-FFF2-40B4-BE49-F238E27FC236}">
                <a16:creationId xmlns:a16="http://schemas.microsoft.com/office/drawing/2014/main" id="{2C2B9D2E-C0D5-4412-A6A9-3277CA31FD15}"/>
              </a:ext>
            </a:extLst>
          </p:cNvPr>
          <p:cNvSpPr txBox="1">
            <a:spLocks/>
          </p:cNvSpPr>
          <p:nvPr/>
        </p:nvSpPr>
        <p:spPr>
          <a:xfrm>
            <a:off x="7277323" y="1942254"/>
            <a:ext cx="3947167" cy="264684"/>
          </a:xfrm>
          <a:prstGeom prst="rect">
            <a:avLst/>
          </a:prstGeom>
        </p:spPr>
        <p:txBody>
          <a:bodyPr vert="horz" wrap="square" lIns="0" tIns="0" rIns="0" bIns="18288" rtlCol="0" anchor="b"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t>Assessment requirements</a:t>
            </a:r>
          </a:p>
        </p:txBody>
      </p:sp>
      <p:cxnSp>
        <p:nvCxnSpPr>
          <p:cNvPr id="19" name="Straight Connector 18">
            <a:extLst>
              <a:ext uri="{FF2B5EF4-FFF2-40B4-BE49-F238E27FC236}">
                <a16:creationId xmlns:a16="http://schemas.microsoft.com/office/drawing/2014/main" id="{D949F51F-281F-45A5-B226-7364A3417E57}"/>
              </a:ext>
            </a:extLst>
          </p:cNvPr>
          <p:cNvCxnSpPr>
            <a:cxnSpLocks/>
          </p:cNvCxnSpPr>
          <p:nvPr/>
        </p:nvCxnSpPr>
        <p:spPr>
          <a:xfrm>
            <a:off x="7277323" y="2233254"/>
            <a:ext cx="400007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AD59B8-F3FC-4FD9-9935-D091A06299B0}"/>
              </a:ext>
            </a:extLst>
          </p:cNvPr>
          <p:cNvSpPr txBox="1"/>
          <p:nvPr>
            <p:custDataLst>
              <p:tags r:id="rId5"/>
            </p:custDataLst>
          </p:nvPr>
        </p:nvSpPr>
        <p:spPr>
          <a:xfrm>
            <a:off x="767760" y="1800517"/>
            <a:ext cx="5297537"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95000"/>
              </a:spcBef>
              <a:buNone/>
            </a:pPr>
            <a:r>
              <a:rPr lang="en-US" sz="1800" b="1" dirty="0"/>
              <a:t>Overview of technical impact assessment</a:t>
            </a:r>
          </a:p>
        </p:txBody>
      </p:sp>
      <p:cxnSp>
        <p:nvCxnSpPr>
          <p:cNvPr id="24" name="Straight Connector 23">
            <a:extLst>
              <a:ext uri="{FF2B5EF4-FFF2-40B4-BE49-F238E27FC236}">
                <a16:creationId xmlns:a16="http://schemas.microsoft.com/office/drawing/2014/main" id="{16B1EE5E-F717-4323-8960-217C217EAC52}"/>
              </a:ext>
            </a:extLst>
          </p:cNvPr>
          <p:cNvCxnSpPr>
            <a:cxnSpLocks/>
          </p:cNvCxnSpPr>
          <p:nvPr/>
        </p:nvCxnSpPr>
        <p:spPr>
          <a:xfrm>
            <a:off x="767760" y="2149523"/>
            <a:ext cx="529753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DoubleChevron3 10">
            <a:extLst>
              <a:ext uri="{FF2B5EF4-FFF2-40B4-BE49-F238E27FC236}">
                <a16:creationId xmlns:a16="http://schemas.microsoft.com/office/drawing/2014/main" id="{F0E69C54-4FA1-4010-A066-F702A7D8C030}"/>
              </a:ext>
            </a:extLst>
          </p:cNvPr>
          <p:cNvGrpSpPr>
            <a:grpSpLocks noChangeAspect="1"/>
          </p:cNvGrpSpPr>
          <p:nvPr>
            <p:custDataLst>
              <p:tags r:id="rId6"/>
            </p:custDataLst>
          </p:nvPr>
        </p:nvGrpSpPr>
        <p:grpSpPr>
          <a:xfrm>
            <a:off x="6412423" y="3386160"/>
            <a:ext cx="450850" cy="508000"/>
            <a:chOff x="1270000" y="1270000"/>
            <a:chExt cx="450850" cy="508000"/>
          </a:xfrm>
        </p:grpSpPr>
        <p:sp>
          <p:nvSpPr>
            <p:cNvPr id="8" name="Chevron1">
              <a:extLst>
                <a:ext uri="{FF2B5EF4-FFF2-40B4-BE49-F238E27FC236}">
                  <a16:creationId xmlns:a16="http://schemas.microsoft.com/office/drawing/2014/main" id="{98E31B54-B38C-464B-A5C9-2F4896294EF3}"/>
                </a:ext>
              </a:extLst>
            </p:cNvPr>
            <p:cNvSpPr>
              <a:spLocks noChangeAspect="1"/>
            </p:cNvSpPr>
            <p:nvPr/>
          </p:nvSpPr>
          <p:spPr>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9" name="Chevron2">
              <a:extLst>
                <a:ext uri="{FF2B5EF4-FFF2-40B4-BE49-F238E27FC236}">
                  <a16:creationId xmlns:a16="http://schemas.microsoft.com/office/drawing/2014/main" id="{F8D282EF-54B5-414D-B1A2-109C47D2F2C3}"/>
                </a:ext>
              </a:extLst>
            </p:cNvPr>
            <p:cNvSpPr>
              <a:spLocks noChangeAspect="1"/>
            </p:cNvSpPr>
            <p:nvPr/>
          </p:nvSpPr>
          <p:spPr>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sp>
        <p:nvSpPr>
          <p:cNvPr id="25" name="TextBox 24">
            <a:extLst>
              <a:ext uri="{FF2B5EF4-FFF2-40B4-BE49-F238E27FC236}">
                <a16:creationId xmlns:a16="http://schemas.microsoft.com/office/drawing/2014/main" id="{5E75C99F-DE64-4CBA-B420-8A16749AA441}"/>
              </a:ext>
            </a:extLst>
          </p:cNvPr>
          <p:cNvSpPr txBox="1">
            <a:spLocks/>
          </p:cNvSpPr>
          <p:nvPr>
            <p:custDataLst>
              <p:tags r:id="rId7"/>
            </p:custDataLst>
          </p:nvPr>
        </p:nvSpPr>
        <p:spPr>
          <a:xfrm>
            <a:off x="7277323" y="2423215"/>
            <a:ext cx="3940480" cy="2991588"/>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60000"/>
              </a:spcBef>
            </a:pPr>
            <a:r>
              <a:rPr lang="en-US" sz="1800" dirty="0"/>
              <a:t>Architecture changes required to support product deployment</a:t>
            </a:r>
          </a:p>
          <a:p>
            <a:pPr lvl="1">
              <a:spcBef>
                <a:spcPct val="60000"/>
              </a:spcBef>
            </a:pPr>
            <a:r>
              <a:rPr lang="en-US" sz="1800" dirty="0"/>
              <a:t>Tech stack changes based product vision including highlighted technical debt created</a:t>
            </a:r>
          </a:p>
          <a:p>
            <a:pPr lvl="1">
              <a:spcBef>
                <a:spcPct val="60000"/>
              </a:spcBef>
            </a:pPr>
            <a:r>
              <a:rPr lang="en-US" sz="1800" dirty="0"/>
              <a:t>Changes to existing data flows needed to support product functionality</a:t>
            </a:r>
          </a:p>
          <a:p>
            <a:pPr lvl="1">
              <a:spcBef>
                <a:spcPct val="60000"/>
              </a:spcBef>
            </a:pPr>
            <a:r>
              <a:rPr lang="en-US" sz="1800" dirty="0"/>
              <a:t>Technical risks identified </a:t>
            </a:r>
          </a:p>
        </p:txBody>
      </p:sp>
    </p:spTree>
    <p:extLst>
      <p:ext uri="{BB962C8B-B14F-4D97-AF65-F5344CB8AC3E}">
        <p14:creationId xmlns:p14="http://schemas.microsoft.com/office/powerpoint/2010/main" val="573290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2789538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4"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PLC Review 2 is the final stage prior to the commencement of product development</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19107" y="1519133"/>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p:cNvCxnSpPr>
          <p:nvPr/>
        </p:nvCxnSpPr>
        <p:spPr>
          <a:xfrm flipH="1">
            <a:off x="1554341" y="2515779"/>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2</a:t>
            </a:r>
          </a:p>
        </p:txBody>
      </p: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19106"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2 Process</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9" y="3279517"/>
            <a:ext cx="494728" cy="33855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1 hour</a:t>
            </a:r>
            <a:r>
              <a:rPr lang="en-CA" sz="1100" b="1" baseline="30000" dirty="0"/>
              <a:t>1</a:t>
            </a:r>
            <a:r>
              <a:rPr lang="en-CA" sz="1100" b="1" dirty="0"/>
              <a:t> </a:t>
            </a:r>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57558" y="1519133"/>
            <a:ext cx="1307724" cy="46320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200" b="1" dirty="0">
                <a:solidFill>
                  <a:schemeClr val="tx1"/>
                </a:solidFill>
              </a:rPr>
              <a:t>Example Agenda:</a:t>
            </a:r>
          </a:p>
          <a:p>
            <a:pPr marL="171450" indent="-171450">
              <a:spcAft>
                <a:spcPts val="600"/>
              </a:spcAft>
              <a:buFont typeface="Wingdings" panose="05000000000000000000" pitchFamily="2" charset="2"/>
              <a:buChar char="§"/>
            </a:pPr>
            <a:r>
              <a:rPr lang="en-CA" sz="1200" dirty="0">
                <a:solidFill>
                  <a:schemeClr val="tx1"/>
                </a:solidFill>
              </a:rPr>
              <a:t>Overview of product scope – </a:t>
            </a:r>
            <a:r>
              <a:rPr lang="en-CA" sz="1200" b="1" i="1" dirty="0">
                <a:solidFill>
                  <a:schemeClr val="tx1"/>
                </a:solidFill>
              </a:rPr>
              <a:t>(10 min)</a:t>
            </a:r>
          </a:p>
          <a:p>
            <a:pPr marL="171450" indent="-171450">
              <a:spcAft>
                <a:spcPts val="600"/>
              </a:spcAft>
              <a:buFont typeface="Wingdings" panose="05000000000000000000" pitchFamily="2" charset="2"/>
              <a:buChar char="§"/>
            </a:pPr>
            <a:r>
              <a:rPr lang="en-CA" sz="1200" dirty="0">
                <a:solidFill>
                  <a:schemeClr val="tx1"/>
                </a:solidFill>
              </a:rPr>
              <a:t>Summary of Discovery output – </a:t>
            </a:r>
            <a:br>
              <a:rPr lang="en-CA" sz="1200" dirty="0">
                <a:solidFill>
                  <a:schemeClr val="tx1"/>
                </a:solidFill>
              </a:rPr>
            </a:br>
            <a:r>
              <a:rPr lang="en-CA" sz="1200" b="1" i="1" dirty="0">
                <a:solidFill>
                  <a:schemeClr val="tx1"/>
                </a:solidFill>
              </a:rPr>
              <a:t>(15 min)</a:t>
            </a:r>
            <a:endParaRPr lang="en-CA" sz="1200" b="1" dirty="0">
              <a:solidFill>
                <a:schemeClr val="tx1"/>
              </a:solidFill>
            </a:endParaRPr>
          </a:p>
          <a:p>
            <a:pPr marL="171450" indent="-171450">
              <a:spcAft>
                <a:spcPts val="600"/>
              </a:spcAft>
              <a:buFont typeface="Wingdings" panose="05000000000000000000" pitchFamily="2" charset="2"/>
              <a:buChar char="§"/>
            </a:pPr>
            <a:r>
              <a:rPr lang="en-CA" sz="1200" dirty="0">
                <a:solidFill>
                  <a:schemeClr val="tx1"/>
                </a:solidFill>
              </a:rPr>
              <a:t>Presentation of proposed MVP </a:t>
            </a:r>
            <a:br>
              <a:rPr lang="en-CA" sz="1200" dirty="0">
                <a:solidFill>
                  <a:schemeClr val="tx1"/>
                </a:solidFill>
              </a:rPr>
            </a:br>
            <a:r>
              <a:rPr lang="en-CA" sz="1200" b="1" i="1" dirty="0">
                <a:solidFill>
                  <a:schemeClr val="tx1"/>
                </a:solidFill>
              </a:rPr>
              <a:t>(20 min)</a:t>
            </a:r>
            <a:endParaRPr lang="en-CA" sz="1200" dirty="0">
              <a:solidFill>
                <a:schemeClr val="tx1"/>
              </a:solidFill>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Refined </a:t>
            </a:r>
            <a:r>
              <a:rPr lang="en-US" sz="1200" dirty="0" err="1">
                <a:solidFill>
                  <a:srgbClr val="000000"/>
                </a:solidFill>
                <a:cs typeface="Arial" panose="020B0604020202020204" pitchFamily="34" charset="0"/>
              </a:rPr>
              <a:t>KPIs</a:t>
            </a:r>
            <a:r>
              <a:rPr lang="en-US" sz="1200" dirty="0">
                <a:solidFill>
                  <a:srgbClr val="000000"/>
                </a:solidFill>
                <a:cs typeface="Arial" panose="020B0604020202020204" pitchFamily="34" charset="0"/>
              </a:rPr>
              <a:t> with baseline (if available) and targets </a:t>
            </a:r>
            <a:r>
              <a:rPr lang="en-CA" sz="1200" b="1" i="1" dirty="0">
                <a:solidFill>
                  <a:schemeClr val="tx1"/>
                </a:solidFill>
              </a:rPr>
              <a:t>(10 min)</a:t>
            </a:r>
            <a:endParaRPr lang="en-US" sz="12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MVP sign-off  </a:t>
            </a:r>
            <a:r>
              <a:rPr lang="en-CA" sz="1200" b="1" i="1" dirty="0">
                <a:solidFill>
                  <a:schemeClr val="tx1"/>
                </a:solidFill>
              </a:rPr>
              <a:t>(5 min)</a:t>
            </a:r>
            <a:endParaRPr lang="en-US" sz="12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200" b="1" dirty="0">
              <a:solidFill>
                <a:schemeClr val="tx1"/>
              </a:solidFill>
            </a:endParaRPr>
          </a:p>
        </p:txBody>
      </p:sp>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554341"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84A3685-979A-48D7-AF62-07723A553636}"/>
              </a:ext>
            </a:extLst>
          </p:cNvPr>
          <p:cNvSpPr txBox="1"/>
          <p:nvPr/>
        </p:nvSpPr>
        <p:spPr>
          <a:xfrm>
            <a:off x="187617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599935" y="2905297"/>
            <a:ext cx="1543005" cy="234622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Ensure that product MVP will be impactful for the business</a:t>
            </a:r>
          </a:p>
          <a:p>
            <a:pPr lvl="1">
              <a:spcBef>
                <a:spcPct val="25000"/>
              </a:spcBef>
            </a:pPr>
            <a:r>
              <a:rPr lang="en-US" sz="1100" dirty="0"/>
              <a:t>Provide executive guidance and input prior to sprinting</a:t>
            </a:r>
          </a:p>
          <a:p>
            <a:pPr lvl="1">
              <a:spcBef>
                <a:spcPct val="25000"/>
              </a:spcBef>
            </a:pPr>
            <a:r>
              <a:rPr lang="en-US" sz="1100" dirty="0"/>
              <a:t>Determine if Discovery output is aligned with:</a:t>
            </a:r>
          </a:p>
          <a:p>
            <a:pPr lvl="2">
              <a:spcBef>
                <a:spcPct val="12000"/>
              </a:spcBef>
            </a:pPr>
            <a:r>
              <a:rPr lang="en-US" sz="1100" dirty="0"/>
              <a:t>Business case</a:t>
            </a:r>
          </a:p>
          <a:p>
            <a:pPr lvl="2">
              <a:spcBef>
                <a:spcPct val="12000"/>
              </a:spcBef>
            </a:pPr>
            <a:r>
              <a:rPr lang="en-US" sz="1100" dirty="0"/>
              <a:t>Company vision</a:t>
            </a:r>
          </a:p>
          <a:p>
            <a:pPr lvl="2">
              <a:spcBef>
                <a:spcPct val="12000"/>
              </a:spcBef>
            </a:pPr>
            <a:r>
              <a:rPr lang="en-US" sz="1100" dirty="0"/>
              <a:t>Agile methodologies</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190436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the idea and business case to the PLC</a:t>
            </a:r>
            <a:endParaRPr lang="en-US" sz="1100" b="1" dirty="0"/>
          </a:p>
          <a:p>
            <a:pPr lvl="1">
              <a:spcBef>
                <a:spcPct val="25000"/>
              </a:spcBef>
            </a:pPr>
            <a:r>
              <a:rPr lang="en-US" sz="1100" b="1" dirty="0"/>
              <a:t>Lab Executive Team</a:t>
            </a:r>
            <a:r>
              <a:rPr lang="en-US" sz="1100" dirty="0"/>
              <a:t>– responsible for approving the business case and accepting go / no go criteria</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21582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Successful passing of PLC 1</a:t>
            </a:r>
          </a:p>
          <a:p>
            <a:pPr lvl="1">
              <a:spcBef>
                <a:spcPct val="25000"/>
              </a:spcBef>
            </a:pPr>
            <a:r>
              <a:rPr lang="en-US" sz="1100" dirty="0"/>
              <a:t>Completion of Discovery phase activities</a:t>
            </a:r>
          </a:p>
          <a:p>
            <a:pPr lvl="2">
              <a:spcBef>
                <a:spcPct val="25000"/>
              </a:spcBef>
            </a:pPr>
            <a:r>
              <a:rPr lang="en-US" sz="1100" dirty="0"/>
              <a:t>Discovery Kickoff</a:t>
            </a:r>
          </a:p>
          <a:p>
            <a:pPr lvl="2">
              <a:spcBef>
                <a:spcPct val="25000"/>
              </a:spcBef>
            </a:pPr>
            <a:r>
              <a:rPr lang="en-US" sz="1100" dirty="0"/>
              <a:t>Mapping current state</a:t>
            </a:r>
          </a:p>
          <a:p>
            <a:pPr lvl="2">
              <a:spcBef>
                <a:spcPct val="25000"/>
              </a:spcBef>
            </a:pPr>
            <a:r>
              <a:rPr lang="en-US" sz="1100" dirty="0" err="1"/>
              <a:t>ZBD</a:t>
            </a:r>
            <a:r>
              <a:rPr lang="en-US" sz="1100" dirty="0"/>
              <a:t> Development</a:t>
            </a:r>
          </a:p>
          <a:p>
            <a:pPr lvl="2">
              <a:spcBef>
                <a:spcPct val="25000"/>
              </a:spcBef>
            </a:pPr>
            <a:r>
              <a:rPr lang="en-US" sz="1100" dirty="0"/>
              <a:t>MVP Workshop</a:t>
            </a:r>
          </a:p>
          <a:p>
            <a:pPr lvl="2">
              <a:spcBef>
                <a:spcPct val="25000"/>
              </a:spcBef>
            </a:pPr>
            <a:r>
              <a:rPr lang="en-US" sz="1100" dirty="0"/>
              <a:t>Validation</a:t>
            </a:r>
          </a:p>
          <a:p>
            <a:pPr lvl="2">
              <a:spcBef>
                <a:spcPct val="25000"/>
              </a:spcBef>
            </a:pPr>
            <a:endParaRPr lang="en-US" sz="1100" dirty="0"/>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60013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MVP concept </a:t>
            </a:r>
          </a:p>
          <a:p>
            <a:pPr marL="224635" lvl="1" indent="-228600">
              <a:spcBef>
                <a:spcPct val="25000"/>
              </a:spcBef>
              <a:buSzPct val="100000"/>
              <a:buFont typeface="+mj-lt"/>
              <a:buAutoNum type="arabicPeriod"/>
            </a:pPr>
            <a:r>
              <a:rPr lang="en-US" sz="1100" dirty="0"/>
              <a:t>Approving </a:t>
            </a:r>
            <a:r>
              <a:rPr lang="en-US" sz="1100" dirty="0" err="1"/>
              <a:t>KPIs</a:t>
            </a:r>
            <a:r>
              <a:rPr lang="en-US" sz="1100" dirty="0"/>
              <a:t> set during Discovery</a:t>
            </a:r>
          </a:p>
          <a:p>
            <a:pPr marL="224635" lvl="1" indent="-228600">
              <a:spcBef>
                <a:spcPct val="25000"/>
              </a:spcBef>
              <a:buSzPct val="100000"/>
              <a:buFont typeface="+mj-lt"/>
              <a:buAutoNum type="arabicPeriod"/>
            </a:pPr>
            <a:r>
              <a:rPr lang="en-US" sz="1100" dirty="0"/>
              <a:t>Preliminary risk identification and go-forward mitigation plan</a:t>
            </a:r>
          </a:p>
          <a:p>
            <a:pPr marL="224635" lvl="1" indent="-228600">
              <a:spcBef>
                <a:spcPct val="25000"/>
              </a:spcBef>
              <a:buSzPct val="100000"/>
              <a:buFont typeface="+mj-lt"/>
              <a:buAutoNum type="arabicPeriod"/>
            </a:pPr>
            <a:r>
              <a:rPr lang="en-US" sz="1100" dirty="0"/>
              <a:t>Pressure-test MVP’s likelihood to deliver on the KPIs based on user insights and other data</a:t>
            </a:r>
          </a:p>
          <a:p>
            <a:pPr marL="224635" lvl="1" indent="-228600">
              <a:spcBef>
                <a:spcPct val="25000"/>
              </a:spcBef>
              <a:buSzPct val="100000"/>
              <a:buFont typeface="+mj-lt"/>
              <a:buAutoNum type="arabicPeriod"/>
            </a:pPr>
            <a:r>
              <a:rPr lang="en-US" sz="1100" dirty="0"/>
              <a:t>Align on Lab logistics</a:t>
            </a:r>
          </a:p>
          <a:p>
            <a:pPr marL="457200" lvl="2" indent="-234950">
              <a:spcBef>
                <a:spcPct val="12000"/>
              </a:spcBef>
            </a:pPr>
            <a:r>
              <a:rPr lang="en-US" sz="1100" dirty="0"/>
              <a:t>Location</a:t>
            </a:r>
          </a:p>
          <a:p>
            <a:pPr marL="457200" lvl="2" indent="-234950">
              <a:spcBef>
                <a:spcPct val="12000"/>
              </a:spcBef>
            </a:pPr>
            <a:r>
              <a:rPr lang="en-US" sz="1100" dirty="0"/>
              <a:t>Team size</a:t>
            </a:r>
          </a:p>
          <a:p>
            <a:pPr marL="457200" lvl="2" indent="-234950">
              <a:spcBef>
                <a:spcPct val="12000"/>
              </a:spcBef>
            </a:pPr>
            <a:r>
              <a:rPr lang="en-US" sz="1100" dirty="0"/>
              <a:t>Start date / timeline</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1862048"/>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MVP capable of delivering on proposed value</a:t>
            </a:r>
          </a:p>
          <a:p>
            <a:pPr marL="224635" lvl="1" indent="-228600">
              <a:spcBef>
                <a:spcPct val="25000"/>
              </a:spcBef>
              <a:buSzPct val="100000"/>
              <a:buFont typeface="+mj-lt"/>
              <a:buAutoNum type="arabicPeriod"/>
            </a:pPr>
            <a:r>
              <a:rPr lang="en-US" sz="1100" dirty="0"/>
              <a:t>MVP concept fits within the Lab principles</a:t>
            </a:r>
          </a:p>
          <a:p>
            <a:pPr marL="224635" lvl="1" indent="-228600">
              <a:spcBef>
                <a:spcPct val="25000"/>
              </a:spcBef>
              <a:buSzPct val="100000"/>
              <a:buFont typeface="+mj-lt"/>
              <a:buAutoNum type="arabicPeriod"/>
            </a:pPr>
            <a:r>
              <a:rPr lang="en-US" sz="1100" dirty="0"/>
              <a:t>Funding secured</a:t>
            </a:r>
          </a:p>
          <a:p>
            <a:pPr marL="224635" lvl="1" indent="-228600">
              <a:spcBef>
                <a:spcPct val="25000"/>
              </a:spcBef>
              <a:buSzPct val="100000"/>
              <a:buFont typeface="+mj-lt"/>
              <a:buAutoNum type="arabicPeriod"/>
            </a:pPr>
            <a:r>
              <a:rPr lang="en-US" sz="1100" dirty="0"/>
              <a:t>Business endorsement</a:t>
            </a:r>
          </a:p>
          <a:p>
            <a:pPr marL="224635" lvl="1" indent="-228600">
              <a:spcBef>
                <a:spcPct val="25000"/>
              </a:spcBef>
              <a:buSzPct val="100000"/>
              <a:buFont typeface="+mj-lt"/>
              <a:buAutoNum type="arabicPeriod"/>
            </a:pPr>
            <a:r>
              <a:rPr lang="en-US" sz="1100" dirty="0"/>
              <a:t>Technical feasibility tested and validated</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5909766"/>
            <a:ext cx="9130024" cy="483940"/>
          </a:xfrm>
          <a:prstGeom prst="rect">
            <a:avLst/>
          </a:prstGeom>
          <a:solidFill>
            <a:schemeClr val="accent4"/>
          </a:solidFill>
          <a:ln w="9525">
            <a:noFill/>
            <a:miter lim="800000"/>
            <a:headEnd/>
            <a:tailEnd/>
          </a:ln>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MVP sign-off, teams move onto Sprint 0 (e.g., team prep, backlog build, MVP delivery plan, MVP architecture) and then begin agile delivery work</a:t>
            </a:r>
            <a:endParaRPr lang="en-US" sz="1100" dirty="0">
              <a:solidFill>
                <a:srgbClr val="FFFFFF"/>
              </a:solidFill>
            </a:endParaRP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403" y="2744668"/>
            <a:ext cx="584760" cy="585306"/>
          </a:xfrm>
          <a:prstGeom prst="rect">
            <a:avLst/>
          </a:prstGeom>
        </p:spPr>
      </p:pic>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206643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8083" y="2292189"/>
            <a:ext cx="446711" cy="447178"/>
          </a:xfrm>
          <a:prstGeom prst="rect">
            <a:avLst/>
          </a:prstGeom>
        </p:spPr>
      </p:pic>
      <p:sp>
        <p:nvSpPr>
          <p:cNvPr id="42" name="4. Footnote">
            <a:extLst>
              <a:ext uri="{FF2B5EF4-FFF2-40B4-BE49-F238E27FC236}">
                <a16:creationId xmlns:a16="http://schemas.microsoft.com/office/drawing/2014/main" id="{0E79CD31-F400-4AA1-9AA5-ADB033F54F69}"/>
              </a:ext>
            </a:extLst>
          </p:cNvPr>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a:solidFill>
                  <a:srgbClr val="7F7F7F"/>
                </a:solidFill>
                <a:latin typeface="+mn-lt"/>
                <a:ea typeface="+mn-ea"/>
              </a:rPr>
              <a:t>1 Per product</a:t>
            </a:r>
            <a:endParaRPr lang="en-US" sz="1000" baseline="0" dirty="0">
              <a:solidFill>
                <a:srgbClr val="7F7F7F"/>
              </a:solidFill>
              <a:latin typeface="+mn-lt"/>
              <a:ea typeface="+mn-ea"/>
            </a:endParaRPr>
          </a:p>
        </p:txBody>
      </p:sp>
    </p:spTree>
    <p:extLst>
      <p:ext uri="{BB962C8B-B14F-4D97-AF65-F5344CB8AC3E}">
        <p14:creationId xmlns:p14="http://schemas.microsoft.com/office/powerpoint/2010/main" val="3798482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23813752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38" name="think-cell Slide" r:id="rId12" imgW="631" imgH="631" progId="TCLayout.ActiveDocument.1">
                  <p:embed/>
                </p:oleObj>
              </mc:Choice>
              <mc:Fallback>
                <p:oleObj name="think-cell Slide" r:id="rId12"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4"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0050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14" name="Text Placeholder 2">
            <a:hlinkClick r:id="rId15" action="ppaction://hlinksldjump"/>
            <a:extLst>
              <a:ext uri="{FF2B5EF4-FFF2-40B4-BE49-F238E27FC236}">
                <a16:creationId xmlns:a16="http://schemas.microsoft.com/office/drawing/2014/main" id="{36024460-06BD-4402-A802-B800CFAA579F}"/>
              </a:ext>
            </a:extLst>
          </p:cNvPr>
          <p:cNvSpPr>
            <a:spLocks noGrp="1"/>
          </p:cNvSpPr>
          <p:nvPr>
            <p:custDataLst>
              <p:tags r:id="rId5"/>
            </p:custDataLst>
          </p:nvPr>
        </p:nvSpPr>
        <p:spPr bwMode="gray">
          <a:xfrm>
            <a:off x="3509963" y="24114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Deep-dive on </a:t>
            </a:r>
            <a:r>
              <a:rPr lang="en-US" altLang="en-US" b="1"/>
              <a:t>PLC stages and PLC Reviews</a:t>
            </a:r>
            <a:endParaRPr lang="en-US" b="1" dirty="0"/>
          </a:p>
        </p:txBody>
      </p:sp>
      <p:sp>
        <p:nvSpPr>
          <p:cNvPr id="8" name="Text Placeholder 2">
            <a:hlinkClick r:id="rId16" action="ppaction://hlinksldjump"/>
            <a:extLst>
              <a:ext uri="{FF2B5EF4-FFF2-40B4-BE49-F238E27FC236}">
                <a16:creationId xmlns:a16="http://schemas.microsoft.com/office/drawing/2014/main" id="{B0A34BA8-7D50-46CA-BC09-A12B7A29AF4C}"/>
              </a:ext>
            </a:extLst>
          </p:cNvPr>
          <p:cNvSpPr>
            <a:spLocks noGrp="1"/>
          </p:cNvSpPr>
          <p:nvPr>
            <p:custDataLst>
              <p:tags r:id="rId6"/>
            </p:custDataLst>
          </p:nvPr>
        </p:nvSpPr>
        <p:spPr bwMode="gray">
          <a:xfrm>
            <a:off x="3509963" y="28178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dirty="0"/>
              <a:t>Ideate, Pre-Discovery, and PLC Review 1</a:t>
            </a:r>
          </a:p>
        </p:txBody>
      </p:sp>
      <p:sp>
        <p:nvSpPr>
          <p:cNvPr id="9" name="Text Placeholder 2">
            <a:hlinkClick r:id="rId17" action="ppaction://hlinksldjump"/>
            <a:extLst>
              <a:ext uri="{FF2B5EF4-FFF2-40B4-BE49-F238E27FC236}">
                <a16:creationId xmlns:a16="http://schemas.microsoft.com/office/drawing/2014/main" id="{05A4815B-280A-4A7E-999B-59A0438FA632}"/>
              </a:ext>
            </a:extLst>
          </p:cNvPr>
          <p:cNvSpPr>
            <a:spLocks noGrp="1"/>
          </p:cNvSpPr>
          <p:nvPr>
            <p:custDataLst>
              <p:tags r:id="rId7"/>
            </p:custDataLst>
          </p:nvPr>
        </p:nvSpPr>
        <p:spPr bwMode="gray">
          <a:xfrm>
            <a:off x="3509963" y="32258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Discovery and PLC Review 2</a:t>
            </a:r>
            <a:endParaRPr lang="en-US" dirty="0"/>
          </a:p>
        </p:txBody>
      </p:sp>
      <p:sp>
        <p:nvSpPr>
          <p:cNvPr id="11" name="Text Placeholder 2">
            <a:extLst>
              <a:ext uri="{FF2B5EF4-FFF2-40B4-BE49-F238E27FC236}">
                <a16:creationId xmlns:a16="http://schemas.microsoft.com/office/drawing/2014/main" id="{C4E2364C-3365-4512-8F28-E7D9744EA6E4}"/>
              </a:ext>
            </a:extLst>
          </p:cNvPr>
          <p:cNvSpPr>
            <a:spLocks noGrp="1"/>
          </p:cNvSpPr>
          <p:nvPr>
            <p:custDataLst>
              <p:tags r:id="rId8"/>
            </p:custDataLst>
          </p:nvPr>
        </p:nvSpPr>
        <p:spPr bwMode="gray">
          <a:xfrm>
            <a:off x="3509963" y="3632200"/>
            <a:ext cx="5172075" cy="407988"/>
          </a:xfrm>
          <a:prstGeom prst="rect">
            <a:avLst/>
          </a:prstGeom>
          <a:solidFill>
            <a:schemeClr val="accent1"/>
          </a:solidFill>
          <a:ln w="9525" algn="ctr">
            <a:solidFill>
              <a:schemeClr val="accent6"/>
            </a:solidFill>
          </a:ln>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dirty="0"/>
              <a:t>Sprint 0, MVP Build, and PLC Review 3</a:t>
            </a:r>
            <a:endParaRPr lang="en-US" b="1" dirty="0"/>
          </a:p>
        </p:txBody>
      </p:sp>
      <p:sp>
        <p:nvSpPr>
          <p:cNvPr id="13" name="Text Placeholder 2">
            <a:hlinkClick r:id="rId18" action="ppaction://hlinksldjump"/>
            <a:extLst>
              <a:ext uri="{FF2B5EF4-FFF2-40B4-BE49-F238E27FC236}">
                <a16:creationId xmlns:a16="http://schemas.microsoft.com/office/drawing/2014/main" id="{95BDC2F8-3E42-4C99-BFAD-86CB7E1F4C3A}"/>
              </a:ext>
            </a:extLst>
          </p:cNvPr>
          <p:cNvSpPr>
            <a:spLocks noGrp="1"/>
          </p:cNvSpPr>
          <p:nvPr>
            <p:custDataLst>
              <p:tags r:id="rId9"/>
            </p:custDataLst>
          </p:nvPr>
        </p:nvSpPr>
        <p:spPr bwMode="gray">
          <a:xfrm>
            <a:off x="3509963" y="40401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Scale and PLC Review 4</a:t>
            </a:r>
            <a:endParaRPr lang="en-US" dirty="0"/>
          </a:p>
        </p:txBody>
      </p:sp>
      <p:sp>
        <p:nvSpPr>
          <p:cNvPr id="10" name="Text Placeholder 2">
            <a:hlinkClick r:id="rId19" action="ppaction://hlinksldjump"/>
            <a:extLst>
              <a:ext uri="{FF2B5EF4-FFF2-40B4-BE49-F238E27FC236}">
                <a16:creationId xmlns:a16="http://schemas.microsoft.com/office/drawing/2014/main" id="{9F44D682-788D-4331-990B-3B6D14FAB36C}"/>
              </a:ext>
            </a:extLst>
          </p:cNvPr>
          <p:cNvSpPr>
            <a:spLocks noGrp="1"/>
          </p:cNvSpPr>
          <p:nvPr>
            <p:custDataLst>
              <p:tags r:id="rId10"/>
            </p:custDataLst>
          </p:nvPr>
        </p:nvSpPr>
        <p:spPr bwMode="gray">
          <a:xfrm>
            <a:off x="3509963" y="44465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Tactical guidance for PLC Reviews</a:t>
            </a:r>
            <a:endParaRPr lang="en-US" dirty="0"/>
          </a:p>
        </p:txBody>
      </p:sp>
    </p:spTree>
    <p:extLst>
      <p:ext uri="{BB962C8B-B14F-4D97-AF65-F5344CB8AC3E}">
        <p14:creationId xmlns:p14="http://schemas.microsoft.com/office/powerpoint/2010/main" val="720480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53483858"/>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66562" name="think-cell Slide" r:id="rId16" imgW="353" imgH="353" progId="TCLayout.ActiveDocument.1">
                  <p:embed/>
                </p:oleObj>
              </mc:Choice>
              <mc:Fallback>
                <p:oleObj name="think-cell Slide" r:id="rId16" imgW="353" imgH="353" progId="TCLayout.ActiveDocument.1">
                  <p:embed/>
                  <p:pic>
                    <p:nvPicPr>
                      <p:cNvPr id="3" name="Object 2" hidden="1"/>
                      <p:cNvPicPr/>
                      <p:nvPr/>
                    </p:nvPicPr>
                    <p:blipFill>
                      <a:blip r:embed="rId17"/>
                      <a:stretch>
                        <a:fillRect/>
                      </a:stretch>
                    </p:blipFill>
                    <p:spPr>
                      <a:xfrm>
                        <a:off x="1526432" y="2027"/>
                        <a:ext cx="1619" cy="1619"/>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E1F68B2-2E92-4E76-92F8-26075175A239}"/>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Team preparation focuses on rapidly enabling the team to start sprinting</a:t>
            </a:r>
          </a:p>
        </p:txBody>
      </p:sp>
      <p:sp>
        <p:nvSpPr>
          <p:cNvPr id="12" name="Rectangle 81984"/>
          <p:cNvSpPr txBox="1">
            <a:spLocks/>
          </p:cNvSpPr>
          <p:nvPr>
            <p:custDataLst>
              <p:tags r:id="rId4"/>
            </p:custDataLst>
          </p:nvPr>
        </p:nvSpPr>
        <p:spPr>
          <a:xfrm>
            <a:off x="419108" y="1827764"/>
            <a:ext cx="5595612" cy="8125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sz="1200" b="1" dirty="0">
                <a:solidFill>
                  <a:schemeClr val="accent4"/>
                </a:solidFill>
                <a:sym typeface="Calibri"/>
              </a:rPr>
              <a:t>Mobilize the team:</a:t>
            </a:r>
            <a:r>
              <a:rPr lang="en-US" sz="1200" dirty="0">
                <a:sym typeface="Calibri"/>
              </a:rPr>
              <a:t> Ensure a common understanding of the process</a:t>
            </a:r>
            <a:r>
              <a:rPr lang="en-US" sz="1200" b="1" dirty="0">
                <a:sym typeface="Calibri"/>
              </a:rPr>
              <a:t> </a:t>
            </a:r>
            <a:r>
              <a:rPr lang="en-US" sz="1200" dirty="0">
                <a:sym typeface="Calibri"/>
              </a:rPr>
              <a:t>to be leveraged for the release</a:t>
            </a:r>
            <a:endParaRPr lang="en-US" sz="1200" dirty="0">
              <a:cs typeface="Arial" charset="0"/>
              <a:sym typeface="Calibri"/>
            </a:endParaRPr>
          </a:p>
          <a:p>
            <a:pPr>
              <a:spcBef>
                <a:spcPct val="20000"/>
              </a:spcBef>
            </a:pPr>
            <a:r>
              <a:rPr lang="en-US" sz="1200" b="1" dirty="0">
                <a:cs typeface="Arial" charset="0"/>
                <a:sym typeface="Calibri"/>
              </a:rPr>
              <a:t>Owner: Product Owner (and Scrum Master if applicable)</a:t>
            </a:r>
          </a:p>
          <a:p>
            <a:pPr>
              <a:spcBef>
                <a:spcPct val="20000"/>
              </a:spcBef>
            </a:pPr>
            <a:r>
              <a:rPr lang="en-US" sz="1200" b="1" dirty="0">
                <a:cs typeface="Arial" charset="0"/>
                <a:sym typeface="Calibri"/>
              </a:rPr>
              <a:t>Participants: Team, Product Owner</a:t>
            </a:r>
          </a:p>
        </p:txBody>
      </p:sp>
      <p:sp>
        <p:nvSpPr>
          <p:cNvPr id="43" name="TextBox 42">
            <a:extLst>
              <a:ext uri="{FF2B5EF4-FFF2-40B4-BE49-F238E27FC236}">
                <a16:creationId xmlns:a16="http://schemas.microsoft.com/office/drawing/2014/main" id="{CD3266A5-0FF4-40E9-9B41-CE12FC93310C}"/>
              </a:ext>
            </a:extLst>
          </p:cNvPr>
          <p:cNvSpPr txBox="1">
            <a:spLocks/>
          </p:cNvSpPr>
          <p:nvPr>
            <p:custDataLst>
              <p:tags r:id="rId5"/>
            </p:custDataLst>
          </p:nvPr>
        </p:nvSpPr>
        <p:spPr>
          <a:xfrm>
            <a:off x="6177280" y="1827764"/>
            <a:ext cx="5595612" cy="387798"/>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10000"/>
              </a:spcBef>
            </a:pPr>
            <a:r>
              <a:rPr lang="en-US" sz="1200" dirty="0">
                <a:cs typeface="Arial" panose="020B0604020202020204" pitchFamily="34" charset="0"/>
              </a:rPr>
              <a:t>Team staffed with all required skills needed</a:t>
            </a:r>
          </a:p>
          <a:p>
            <a:pPr lvl="1">
              <a:spcBef>
                <a:spcPct val="10000"/>
              </a:spcBef>
            </a:pPr>
            <a:r>
              <a:rPr lang="en-US" sz="1200" dirty="0">
                <a:cs typeface="Arial" panose="020B0604020202020204" pitchFamily="34" charset="0"/>
              </a:rPr>
              <a:t>Agile capabilities available to provide overview</a:t>
            </a:r>
          </a:p>
        </p:txBody>
      </p:sp>
      <p:sp>
        <p:nvSpPr>
          <p:cNvPr id="16" name="Rectangle 3"/>
          <p:cNvSpPr txBox="1">
            <a:spLocks/>
          </p:cNvSpPr>
          <p:nvPr>
            <p:custDataLst>
              <p:tags r:id="rId6"/>
            </p:custDataLst>
          </p:nvPr>
        </p:nvSpPr>
        <p:spPr>
          <a:xfrm>
            <a:off x="419108" y="2777754"/>
            <a:ext cx="5595612" cy="8125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sz="1200" b="1" dirty="0">
                <a:solidFill>
                  <a:schemeClr val="accent4"/>
                </a:solidFill>
                <a:sym typeface="Calibri"/>
              </a:rPr>
              <a:t>Defining roles and responsibilities: </a:t>
            </a:r>
            <a:r>
              <a:rPr lang="en-US" sz="1200" dirty="0">
                <a:cs typeface="Arial" charset="0"/>
                <a:sym typeface="Calibri"/>
              </a:rPr>
              <a:t>Scrum collapses roles and responsibilities to drive shared ownership, responsibility and quality in every sprint</a:t>
            </a:r>
            <a:endParaRPr lang="en-US" sz="1200" dirty="0">
              <a:solidFill>
                <a:schemeClr val="accent6"/>
              </a:solidFill>
              <a:cs typeface="Arial" charset="0"/>
              <a:sym typeface="Calibri"/>
            </a:endParaRPr>
          </a:p>
          <a:p>
            <a:pPr>
              <a:spcBef>
                <a:spcPct val="20000"/>
              </a:spcBef>
            </a:pPr>
            <a:r>
              <a:rPr lang="en-US" sz="1200" b="1" dirty="0">
                <a:cs typeface="Arial" charset="0"/>
                <a:sym typeface="Calibri"/>
              </a:rPr>
              <a:t>Owner:  Product Owner (and Scrum Master if applicable)</a:t>
            </a:r>
          </a:p>
          <a:p>
            <a:pPr>
              <a:spcBef>
                <a:spcPct val="20000"/>
              </a:spcBef>
            </a:pPr>
            <a:r>
              <a:rPr lang="en-US" sz="1200" b="1" dirty="0">
                <a:cs typeface="Arial" charset="0"/>
                <a:sym typeface="Calibri"/>
              </a:rPr>
              <a:t>Participants: Team and Product Owner</a:t>
            </a:r>
          </a:p>
        </p:txBody>
      </p:sp>
      <p:sp>
        <p:nvSpPr>
          <p:cNvPr id="44" name="TextBox 43">
            <a:extLst>
              <a:ext uri="{FF2B5EF4-FFF2-40B4-BE49-F238E27FC236}">
                <a16:creationId xmlns:a16="http://schemas.microsoft.com/office/drawing/2014/main" id="{32456DAE-BF63-45EF-B0B7-33F8E515AF71}"/>
              </a:ext>
            </a:extLst>
          </p:cNvPr>
          <p:cNvSpPr txBox="1">
            <a:spLocks/>
          </p:cNvSpPr>
          <p:nvPr>
            <p:custDataLst>
              <p:tags r:id="rId7"/>
            </p:custDataLst>
          </p:nvPr>
        </p:nvSpPr>
        <p:spPr>
          <a:xfrm>
            <a:off x="6177280" y="2777754"/>
            <a:ext cx="5595612" cy="59093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10000"/>
              </a:spcBef>
            </a:pPr>
            <a:r>
              <a:rPr lang="en-US" sz="1200" dirty="0">
                <a:cs typeface="Arial" panose="020B0604020202020204" pitchFamily="34" charset="0"/>
              </a:rPr>
              <a:t>Introduction/training sessions for all participants</a:t>
            </a:r>
          </a:p>
          <a:p>
            <a:pPr lvl="1">
              <a:spcBef>
                <a:spcPct val="10000"/>
              </a:spcBef>
            </a:pPr>
            <a:r>
              <a:rPr lang="en-US" sz="1200" dirty="0">
                <a:cs typeface="Arial" panose="020B0604020202020204" pitchFamily="34" charset="0"/>
              </a:rPr>
              <a:t>Well defined roles to support the team</a:t>
            </a:r>
          </a:p>
          <a:p>
            <a:pPr lvl="1">
              <a:spcBef>
                <a:spcPct val="10000"/>
              </a:spcBef>
            </a:pPr>
            <a:r>
              <a:rPr lang="en-US" sz="1200" dirty="0">
                <a:cs typeface="Arial" panose="020B0604020202020204" pitchFamily="34" charset="0"/>
              </a:rPr>
              <a:t>Enough individuals with or working on acquiring required skill sets</a:t>
            </a:r>
          </a:p>
        </p:txBody>
      </p:sp>
      <p:sp>
        <p:nvSpPr>
          <p:cNvPr id="10" name="Rectangle 22"/>
          <p:cNvSpPr txBox="1">
            <a:spLocks/>
          </p:cNvSpPr>
          <p:nvPr>
            <p:custDataLst>
              <p:tags r:id="rId8"/>
            </p:custDataLst>
          </p:nvPr>
        </p:nvSpPr>
        <p:spPr>
          <a:xfrm>
            <a:off x="419108" y="3740205"/>
            <a:ext cx="5595612" cy="8125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sz="1200" b="1" dirty="0">
                <a:solidFill>
                  <a:schemeClr val="accent4"/>
                </a:solidFill>
                <a:sym typeface="Calibri"/>
              </a:rPr>
              <a:t>Establish team cadence and working norms</a:t>
            </a:r>
            <a:r>
              <a:rPr lang="en-US" sz="1200" dirty="0">
                <a:solidFill>
                  <a:schemeClr val="tx2"/>
                </a:solidFill>
                <a:sym typeface="Calibri"/>
              </a:rPr>
              <a:t>: </a:t>
            </a:r>
            <a:r>
              <a:rPr lang="en-US" sz="1200" dirty="0">
                <a:sym typeface="Calibri"/>
              </a:rPr>
              <a:t>Agreement on how the team will work together and sprint cadence</a:t>
            </a:r>
            <a:endParaRPr lang="en-US" sz="1200" dirty="0">
              <a:cs typeface="Arial" charset="0"/>
              <a:sym typeface="Calibri"/>
            </a:endParaRPr>
          </a:p>
          <a:p>
            <a:pPr>
              <a:spcBef>
                <a:spcPct val="20000"/>
              </a:spcBef>
            </a:pPr>
            <a:r>
              <a:rPr lang="en-US" sz="1200" b="1" dirty="0">
                <a:cs typeface="Arial" charset="0"/>
                <a:sym typeface="Calibri"/>
              </a:rPr>
              <a:t>Owner:  Product Owner (and Scrum Master if applicable)</a:t>
            </a:r>
          </a:p>
          <a:p>
            <a:pPr>
              <a:spcBef>
                <a:spcPct val="20000"/>
              </a:spcBef>
            </a:pPr>
            <a:r>
              <a:rPr lang="en-US" sz="1200" b="1" dirty="0">
                <a:cs typeface="Arial" charset="0"/>
                <a:sym typeface="Calibri"/>
              </a:rPr>
              <a:t>Participants: Team and Product Owner</a:t>
            </a:r>
          </a:p>
        </p:txBody>
      </p:sp>
      <p:sp>
        <p:nvSpPr>
          <p:cNvPr id="45" name="TextBox 44">
            <a:extLst>
              <a:ext uri="{FF2B5EF4-FFF2-40B4-BE49-F238E27FC236}">
                <a16:creationId xmlns:a16="http://schemas.microsoft.com/office/drawing/2014/main" id="{58FA1EBF-F063-474E-8EA7-C9C86606C74D}"/>
              </a:ext>
            </a:extLst>
          </p:cNvPr>
          <p:cNvSpPr txBox="1">
            <a:spLocks/>
          </p:cNvSpPr>
          <p:nvPr>
            <p:custDataLst>
              <p:tags r:id="rId9"/>
            </p:custDataLst>
          </p:nvPr>
        </p:nvSpPr>
        <p:spPr>
          <a:xfrm>
            <a:off x="6177280" y="3740205"/>
            <a:ext cx="5595612" cy="59093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10000"/>
              </a:spcBef>
            </a:pPr>
            <a:r>
              <a:rPr lang="en-US" sz="1200" dirty="0">
                <a:cs typeface="Arial" panose="020B0604020202020204" pitchFamily="34" charset="0"/>
              </a:rPr>
              <a:t>Team has shared space</a:t>
            </a:r>
          </a:p>
          <a:p>
            <a:pPr lvl="1">
              <a:spcBef>
                <a:spcPct val="10000"/>
              </a:spcBef>
            </a:pPr>
            <a:r>
              <a:rPr lang="en-US" sz="1200" dirty="0">
                <a:cs typeface="Arial" panose="020B0604020202020204" pitchFamily="34" charset="0"/>
              </a:rPr>
              <a:t>Team and leadership agree to follow agile principles</a:t>
            </a:r>
          </a:p>
          <a:p>
            <a:pPr lvl="1">
              <a:spcBef>
                <a:spcPct val="10000"/>
              </a:spcBef>
            </a:pPr>
            <a:r>
              <a:rPr lang="en-US" sz="1200" dirty="0">
                <a:cs typeface="Arial" panose="020B0604020202020204" pitchFamily="34" charset="0"/>
              </a:rPr>
              <a:t>Team collectively define working agreements</a:t>
            </a:r>
          </a:p>
        </p:txBody>
      </p:sp>
      <p:cxnSp>
        <p:nvCxnSpPr>
          <p:cNvPr id="46" name="Straight Connector 45">
            <a:extLst>
              <a:ext uri="{FF2B5EF4-FFF2-40B4-BE49-F238E27FC236}">
                <a16:creationId xmlns:a16="http://schemas.microsoft.com/office/drawing/2014/main" id="{FBA058C1-42B6-4FD9-9A25-01F98B532942}"/>
              </a:ext>
            </a:extLst>
          </p:cNvPr>
          <p:cNvCxnSpPr>
            <a:cxnSpLocks/>
          </p:cNvCxnSpPr>
          <p:nvPr/>
        </p:nvCxnSpPr>
        <p:spPr>
          <a:xfrm>
            <a:off x="419108" y="2692143"/>
            <a:ext cx="11353784"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CE62383-1BAD-49D0-99F5-384D1A5DF961}"/>
              </a:ext>
            </a:extLst>
          </p:cNvPr>
          <p:cNvCxnSpPr>
            <a:cxnSpLocks/>
          </p:cNvCxnSpPr>
          <p:nvPr/>
        </p:nvCxnSpPr>
        <p:spPr>
          <a:xfrm>
            <a:off x="419108" y="3654593"/>
            <a:ext cx="11353784"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D38F5D4-91AF-4D03-ABF2-9EBC2DDF19A4}"/>
              </a:ext>
            </a:extLst>
          </p:cNvPr>
          <p:cNvGrpSpPr>
            <a:grpSpLocks/>
          </p:cNvGrpSpPr>
          <p:nvPr/>
        </p:nvGrpSpPr>
        <p:grpSpPr>
          <a:xfrm>
            <a:off x="419108" y="1567898"/>
            <a:ext cx="5595612" cy="203133"/>
            <a:chOff x="1577604" y="1871086"/>
            <a:chExt cx="4034442" cy="203133"/>
          </a:xfrm>
        </p:grpSpPr>
        <p:sp>
          <p:nvSpPr>
            <p:cNvPr id="50" name="TextBox 49">
              <a:extLst>
                <a:ext uri="{FF2B5EF4-FFF2-40B4-BE49-F238E27FC236}">
                  <a16:creationId xmlns:a16="http://schemas.microsoft.com/office/drawing/2014/main" id="{22C4CD90-DFF5-4996-891F-EE171E207558}"/>
                </a:ext>
              </a:extLst>
            </p:cNvPr>
            <p:cNvSpPr txBox="1">
              <a:spLocks/>
            </p:cNvSpPr>
            <p:nvPr>
              <p:custDataLst>
                <p:tags r:id="rId13"/>
              </p:custDataLst>
            </p:nvPr>
          </p:nvSpPr>
          <p:spPr>
            <a:xfrm>
              <a:off x="1577604" y="1871086"/>
              <a:ext cx="4034442" cy="203133"/>
            </a:xfrm>
            <a:prstGeom prst="rect">
              <a:avLst/>
            </a:prstGeom>
            <a:noFill/>
            <a:ln w="9525">
              <a:noFill/>
              <a:miter lim="800000"/>
              <a:headEnd/>
              <a:tailEnd/>
            </a:ln>
            <a:effectLst/>
            <a:extLst/>
          </p:spPr>
          <p:txBody>
            <a:bodyPr vert="horz" wrap="square" lIns="0" tIns="0" rIns="0" bIns="18288" numCol="1" anchor="b" anchorCtr="0" compatLnSpc="1">
              <a:prstTxWarp prst="textNoShape">
                <a:avLst/>
              </a:prstTxWarp>
              <a:sp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tx2"/>
                  </a:solidFill>
                </a:rPr>
                <a:t>Activity</a:t>
              </a:r>
            </a:p>
          </p:txBody>
        </p:sp>
        <p:cxnSp>
          <p:nvCxnSpPr>
            <p:cNvPr id="51" name="Straight Connector 50">
              <a:extLst>
                <a:ext uri="{FF2B5EF4-FFF2-40B4-BE49-F238E27FC236}">
                  <a16:creationId xmlns:a16="http://schemas.microsoft.com/office/drawing/2014/main" id="{B9111175-7086-4FD4-BAFE-9F99DC5E4DF5}"/>
                </a:ext>
              </a:extLst>
            </p:cNvPr>
            <p:cNvCxnSpPr>
              <a:cxnSpLocks/>
            </p:cNvCxnSpPr>
            <p:nvPr/>
          </p:nvCxnSpPr>
          <p:spPr>
            <a:xfrm>
              <a:off x="1577604" y="2074219"/>
              <a:ext cx="40344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349B03AC-AEE6-4E12-977B-6013EEF50C0C}"/>
              </a:ext>
            </a:extLst>
          </p:cNvPr>
          <p:cNvGrpSpPr>
            <a:grpSpLocks/>
          </p:cNvGrpSpPr>
          <p:nvPr/>
        </p:nvGrpSpPr>
        <p:grpSpPr>
          <a:xfrm>
            <a:off x="6177280" y="1567898"/>
            <a:ext cx="5595612" cy="203133"/>
            <a:chOff x="7195971" y="1871086"/>
            <a:chExt cx="2388049" cy="203133"/>
          </a:xfrm>
        </p:grpSpPr>
        <p:sp>
          <p:nvSpPr>
            <p:cNvPr id="53" name="TextBox 52">
              <a:extLst>
                <a:ext uri="{FF2B5EF4-FFF2-40B4-BE49-F238E27FC236}">
                  <a16:creationId xmlns:a16="http://schemas.microsoft.com/office/drawing/2014/main" id="{7F55ED80-D868-4F4D-92CB-E4A9257D907E}"/>
                </a:ext>
              </a:extLst>
            </p:cNvPr>
            <p:cNvSpPr txBox="1">
              <a:spLocks/>
            </p:cNvSpPr>
            <p:nvPr>
              <p:custDataLst>
                <p:tags r:id="rId12"/>
              </p:custDataLst>
            </p:nvPr>
          </p:nvSpPr>
          <p:spPr>
            <a:xfrm>
              <a:off x="7195971" y="1871086"/>
              <a:ext cx="2388049" cy="203133"/>
            </a:xfrm>
            <a:prstGeom prst="rect">
              <a:avLst/>
            </a:prstGeom>
            <a:noFill/>
            <a:ln w="9525">
              <a:noFill/>
              <a:miter lim="800000"/>
              <a:headEnd/>
              <a:tailEnd/>
            </a:ln>
            <a:effectLst/>
            <a:extLst/>
          </p:spPr>
          <p:txBody>
            <a:bodyPr vert="horz" wrap="square" lIns="0" tIns="0" rIns="0" bIns="18288" numCol="1" anchor="b" anchorCtr="0" compatLnSpc="1">
              <a:prstTxWarp prst="textNoShape">
                <a:avLst/>
              </a:prstTxWarp>
              <a:spAutoFit/>
            </a:bodyPr>
            <a:lstStyle>
              <a:lvl1pPr marL="0" lvl="0" indent="0" defTabSz="895350" eaLnBrk="1" hangingPunct="1">
                <a:spcAft>
                  <a:spcPts val="600"/>
                </a:spcAft>
                <a:buClr>
                  <a:schemeClr val="tx2"/>
                </a:buClr>
                <a:defRPr sz="1800" baseline="0">
                  <a:latin typeface="Arial"/>
                  <a:sym typeface="Arial"/>
                </a:defRPr>
              </a:lvl1pPr>
              <a:lvl2pPr marL="193675" lvl="1" indent="-192088" defTabSz="895350" eaLnBrk="1" hangingPunct="1">
                <a:spcAft>
                  <a:spcPts val="600"/>
                </a:spcAft>
                <a:buClr>
                  <a:schemeClr val="tx2"/>
                </a:buClr>
                <a:buSzPct val="125000"/>
                <a:buFont typeface="Arial" charset="0"/>
                <a:buChar char="▪"/>
                <a:defRPr sz="1800" baseline="0">
                  <a:latin typeface="Arial"/>
                  <a:sym typeface="Arial"/>
                </a:defRPr>
              </a:lvl2pPr>
              <a:lvl3pPr marL="457200" lvl="2" indent="-261938" defTabSz="895350" eaLnBrk="1" hangingPunct="1">
                <a:spcAft>
                  <a:spcPts val="600"/>
                </a:spcAft>
                <a:buClr>
                  <a:schemeClr val="tx2"/>
                </a:buClr>
                <a:buSzPct val="120000"/>
                <a:buFont typeface="Arial" charset="0"/>
                <a:buChar char="–"/>
                <a:defRPr sz="1800" baseline="0">
                  <a:latin typeface="Arial"/>
                  <a:sym typeface="Arial"/>
                </a:defRPr>
              </a:lvl3pPr>
              <a:lvl4pPr marL="614363" lvl="3" indent="-155575" defTabSz="895350" eaLnBrk="1" hangingPunct="1">
                <a:spcAft>
                  <a:spcPts val="600"/>
                </a:spcAft>
                <a:buClr>
                  <a:schemeClr val="tx2"/>
                </a:buClr>
                <a:buSzPct val="120000"/>
                <a:buFont typeface="Arial" charset="0"/>
                <a:buChar char="▫"/>
                <a:defRPr sz="1800" baseline="0">
                  <a:latin typeface="Arial"/>
                  <a:sym typeface="Arial"/>
                </a:defRPr>
              </a:lvl4pPr>
              <a:lvl5pPr marL="749808" lvl="4" indent="-130175" defTabSz="895350" eaLnBrk="1" hangingPunct="1">
                <a:spcAft>
                  <a:spcPts val="600"/>
                </a:spcAft>
                <a:buClr>
                  <a:schemeClr val="tx2"/>
                </a:buClr>
                <a:buSzPct val="89000"/>
                <a:buFont typeface="Arial" charset="0"/>
                <a:buChar char="-"/>
                <a:defRPr sz="1800" baseline="0">
                  <a:latin typeface="Arial"/>
                  <a:sym typeface="Arial"/>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r>
                <a:rPr lang="en-US" sz="1200" b="1" dirty="0">
                  <a:solidFill>
                    <a:schemeClr val="tx2"/>
                  </a:solidFill>
                </a:rPr>
                <a:t>Pre-Requisites</a:t>
              </a:r>
            </a:p>
          </p:txBody>
        </p:sp>
        <p:cxnSp>
          <p:nvCxnSpPr>
            <p:cNvPr id="54" name="Straight Connector 53">
              <a:extLst>
                <a:ext uri="{FF2B5EF4-FFF2-40B4-BE49-F238E27FC236}">
                  <a16:creationId xmlns:a16="http://schemas.microsoft.com/office/drawing/2014/main" id="{F076A8B7-F770-40C6-9957-38A892316B6A}"/>
                </a:ext>
              </a:extLst>
            </p:cNvPr>
            <p:cNvCxnSpPr>
              <a:cxnSpLocks/>
            </p:cNvCxnSpPr>
            <p:nvPr/>
          </p:nvCxnSpPr>
          <p:spPr>
            <a:xfrm>
              <a:off x="7195971" y="2074219"/>
              <a:ext cx="238804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1" name="Rectangle 3">
            <a:extLst>
              <a:ext uri="{FF2B5EF4-FFF2-40B4-BE49-F238E27FC236}">
                <a16:creationId xmlns:a16="http://schemas.microsoft.com/office/drawing/2014/main" id="{EBEB71CB-69E2-4934-8ACA-B85020EE0411}"/>
              </a:ext>
            </a:extLst>
          </p:cNvPr>
          <p:cNvSpPr txBox="1">
            <a:spLocks/>
          </p:cNvSpPr>
          <p:nvPr>
            <p:custDataLst>
              <p:tags r:id="rId10"/>
            </p:custDataLst>
          </p:nvPr>
        </p:nvSpPr>
        <p:spPr>
          <a:xfrm>
            <a:off x="419108" y="4701015"/>
            <a:ext cx="5595612" cy="9971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913526" eaLnBrk="1" hangingPunct="1">
              <a:spcBef>
                <a:spcPct val="50000"/>
              </a:spcBef>
              <a:buClr>
                <a:schemeClr val="tx2"/>
              </a:buClr>
              <a:defRPr sz="1200" b="1"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dirty="0">
                <a:solidFill>
                  <a:schemeClr val="accent4"/>
                </a:solidFill>
                <a:sym typeface="Calibri"/>
              </a:rPr>
              <a:t>Environment setup</a:t>
            </a:r>
            <a:r>
              <a:rPr lang="en-US" dirty="0">
                <a:sym typeface="Calibri"/>
              </a:rPr>
              <a:t>: </a:t>
            </a:r>
            <a:r>
              <a:rPr lang="en-US" b="0" dirty="0">
                <a:sym typeface="Calibri"/>
              </a:rPr>
              <a:t>Have everything in place for the team to start development including environments and tools for every team member. One of the environment should be same as Production</a:t>
            </a:r>
          </a:p>
          <a:p>
            <a:pPr>
              <a:spcBef>
                <a:spcPct val="20000"/>
              </a:spcBef>
            </a:pPr>
            <a:r>
              <a:rPr lang="en-US" dirty="0">
                <a:sym typeface="Calibri"/>
              </a:rPr>
              <a:t>Owner: </a:t>
            </a:r>
            <a:r>
              <a:rPr lang="en-US" dirty="0">
                <a:cs typeface="Arial" charset="0"/>
                <a:sym typeface="Calibri"/>
              </a:rPr>
              <a:t>Product Owner (and Scrum Master if applicable)</a:t>
            </a:r>
          </a:p>
          <a:p>
            <a:pPr>
              <a:spcBef>
                <a:spcPct val="20000"/>
              </a:spcBef>
            </a:pPr>
            <a:r>
              <a:rPr lang="en-US" dirty="0">
                <a:sym typeface="Calibri"/>
              </a:rPr>
              <a:t>Participants: Team</a:t>
            </a:r>
          </a:p>
        </p:txBody>
      </p:sp>
      <p:sp>
        <p:nvSpPr>
          <p:cNvPr id="22" name="TextBox 21">
            <a:extLst>
              <a:ext uri="{FF2B5EF4-FFF2-40B4-BE49-F238E27FC236}">
                <a16:creationId xmlns:a16="http://schemas.microsoft.com/office/drawing/2014/main" id="{735FCF1D-462D-4E52-A08E-222CD1C4A7D5}"/>
              </a:ext>
            </a:extLst>
          </p:cNvPr>
          <p:cNvSpPr txBox="1">
            <a:spLocks/>
          </p:cNvSpPr>
          <p:nvPr/>
        </p:nvSpPr>
        <p:spPr>
          <a:xfrm>
            <a:off x="6177280" y="4701015"/>
            <a:ext cx="5595612" cy="184666"/>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cs typeface="Arial" panose="020B0604020202020204" pitchFamily="34" charset="0"/>
              </a:rPr>
              <a:t>Dev, E2E and QA environment, technology selection</a:t>
            </a:r>
          </a:p>
        </p:txBody>
      </p:sp>
      <p:cxnSp>
        <p:nvCxnSpPr>
          <p:cNvPr id="23" name="Straight Connector 22">
            <a:extLst>
              <a:ext uri="{FF2B5EF4-FFF2-40B4-BE49-F238E27FC236}">
                <a16:creationId xmlns:a16="http://schemas.microsoft.com/office/drawing/2014/main" id="{32B50FA5-EE4E-4FD7-A8CA-DE7D2B0F9658}"/>
              </a:ext>
            </a:extLst>
          </p:cNvPr>
          <p:cNvCxnSpPr>
            <a:cxnSpLocks/>
          </p:cNvCxnSpPr>
          <p:nvPr/>
        </p:nvCxnSpPr>
        <p:spPr>
          <a:xfrm>
            <a:off x="419108" y="4615404"/>
            <a:ext cx="11353784"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 name="Rectangle 3">
            <a:extLst>
              <a:ext uri="{FF2B5EF4-FFF2-40B4-BE49-F238E27FC236}">
                <a16:creationId xmlns:a16="http://schemas.microsoft.com/office/drawing/2014/main" id="{C0661F5C-6F8B-4D33-A435-5D1F5C16FC38}"/>
              </a:ext>
            </a:extLst>
          </p:cNvPr>
          <p:cNvSpPr txBox="1">
            <a:spLocks/>
          </p:cNvSpPr>
          <p:nvPr>
            <p:custDataLst>
              <p:tags r:id="rId11"/>
            </p:custDataLst>
          </p:nvPr>
        </p:nvSpPr>
        <p:spPr>
          <a:xfrm>
            <a:off x="419108" y="5824138"/>
            <a:ext cx="5595612" cy="81253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defPPr>
              <a:defRPr lang="en-US"/>
            </a:defPPr>
            <a:lvl1pPr marL="0" lvl="0" indent="0" defTabSz="913526" eaLnBrk="1" hangingPunct="1">
              <a:spcBef>
                <a:spcPct val="50000"/>
              </a:spcBef>
              <a:buClr>
                <a:schemeClr val="tx2"/>
              </a:buClr>
              <a:defRPr sz="1200" b="1" baseline="0">
                <a:latin typeface="+mn-lt"/>
                <a:ea typeface="Arial Unicode MS" pitchFamily="34" charset="-128"/>
                <a:cs typeface="Arial Unicode MS" pitchFamily="34" charset="-128"/>
              </a:defRPr>
            </a:lvl1pPr>
            <a:lvl2pPr marL="197607" lvl="1" indent="-195987" defTabSz="913526"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66481" lvl="2" indent="-267255"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26835" lvl="3" indent="-158733" defTabSz="913526"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65029" lvl="4" indent="-132818" defTabSz="913526"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CA" dirty="0">
                <a:solidFill>
                  <a:schemeClr val="accent4"/>
                </a:solidFill>
                <a:sym typeface="Calibri"/>
              </a:rPr>
              <a:t>Alignment on technology foundation for MVP </a:t>
            </a:r>
            <a:r>
              <a:rPr lang="en-US" dirty="0">
                <a:sym typeface="Calibri"/>
              </a:rPr>
              <a:t>: </a:t>
            </a:r>
            <a:r>
              <a:rPr lang="en-US" b="0" dirty="0">
                <a:sym typeface="Calibri"/>
              </a:rPr>
              <a:t>Building an understanding of </a:t>
            </a:r>
            <a:r>
              <a:rPr lang="en-US" b="0" dirty="0"/>
              <a:t>tech spikes, data dependencies, constraints, architecture design, and data models</a:t>
            </a:r>
            <a:endParaRPr lang="en-US" b="0" dirty="0">
              <a:sym typeface="Calibri"/>
            </a:endParaRPr>
          </a:p>
          <a:p>
            <a:pPr>
              <a:spcBef>
                <a:spcPct val="20000"/>
              </a:spcBef>
            </a:pPr>
            <a:r>
              <a:rPr lang="en-US" dirty="0">
                <a:sym typeface="Calibri"/>
              </a:rPr>
              <a:t>Owner: </a:t>
            </a:r>
            <a:r>
              <a:rPr lang="en-US" dirty="0">
                <a:cs typeface="Arial" charset="0"/>
                <a:sym typeface="Calibri"/>
              </a:rPr>
              <a:t>Solutions Architect (if applicable) or Product Owner</a:t>
            </a:r>
          </a:p>
          <a:p>
            <a:pPr>
              <a:spcBef>
                <a:spcPct val="20000"/>
              </a:spcBef>
            </a:pPr>
            <a:r>
              <a:rPr lang="en-US" dirty="0">
                <a:sym typeface="Calibri"/>
              </a:rPr>
              <a:t>Participants: Team</a:t>
            </a:r>
          </a:p>
        </p:txBody>
      </p:sp>
      <p:sp>
        <p:nvSpPr>
          <p:cNvPr id="25" name="TextBox 24">
            <a:extLst>
              <a:ext uri="{FF2B5EF4-FFF2-40B4-BE49-F238E27FC236}">
                <a16:creationId xmlns:a16="http://schemas.microsoft.com/office/drawing/2014/main" id="{D5EE92E9-BA68-429F-9565-4CDD1FFBD65F}"/>
              </a:ext>
            </a:extLst>
          </p:cNvPr>
          <p:cNvSpPr txBox="1">
            <a:spLocks/>
          </p:cNvSpPr>
          <p:nvPr/>
        </p:nvSpPr>
        <p:spPr>
          <a:xfrm>
            <a:off x="6177280" y="5824138"/>
            <a:ext cx="5595612" cy="36933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cs typeface="Arial" panose="020B0604020202020204" pitchFamily="34" charset="0"/>
              </a:rPr>
              <a:t>Solutions Architect or similar onboarded to team</a:t>
            </a:r>
          </a:p>
          <a:p>
            <a:pPr lvl="1"/>
            <a:r>
              <a:rPr lang="en-US" sz="1200" dirty="0">
                <a:cs typeface="Arial" panose="020B0604020202020204" pitchFamily="34" charset="0"/>
              </a:rPr>
              <a:t>Dev, E2E and QA environment, technology selection</a:t>
            </a:r>
          </a:p>
        </p:txBody>
      </p:sp>
      <p:cxnSp>
        <p:nvCxnSpPr>
          <p:cNvPr id="26" name="Straight Connector 25">
            <a:extLst>
              <a:ext uri="{FF2B5EF4-FFF2-40B4-BE49-F238E27FC236}">
                <a16:creationId xmlns:a16="http://schemas.microsoft.com/office/drawing/2014/main" id="{3DE167B0-BF06-4EF9-AF6F-51F332ACAFF6}"/>
              </a:ext>
            </a:extLst>
          </p:cNvPr>
          <p:cNvCxnSpPr>
            <a:cxnSpLocks/>
          </p:cNvCxnSpPr>
          <p:nvPr/>
        </p:nvCxnSpPr>
        <p:spPr>
          <a:xfrm>
            <a:off x="419108" y="5738527"/>
            <a:ext cx="11353784"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858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p:cNvGraphicFramePr>
            <a:graphicFrameLocks noChangeAspect="1"/>
          </p:cNvGraphicFramePr>
          <p:nvPr>
            <p:custDataLst>
              <p:tags r:id="rId2"/>
            </p:custDataLst>
            <p:extLst>
              <p:ext uri="{D42A27DB-BD31-4B8C-83A1-F6EECF244321}">
                <p14:modId xmlns:p14="http://schemas.microsoft.com/office/powerpoint/2010/main" val="2747690049"/>
              </p:ext>
            </p:extLst>
          </p:nvPr>
        </p:nvGraphicFramePr>
        <p:xfrm>
          <a:off x="1526162" y="1824"/>
          <a:ext cx="1619" cy="1619"/>
        </p:xfrm>
        <a:graphic>
          <a:graphicData uri="http://schemas.openxmlformats.org/presentationml/2006/ole">
            <mc:AlternateContent xmlns:mc="http://schemas.openxmlformats.org/markup-compatibility/2006">
              <mc:Choice xmlns:v="urn:schemas-microsoft-com:vml" Requires="v">
                <p:oleObj spid="_x0000_s67586" name="think-cell Slide" r:id="rId7" imgW="530" imgH="528" progId="TCLayout.ActiveDocument.1">
                  <p:embed/>
                </p:oleObj>
              </mc:Choice>
              <mc:Fallback>
                <p:oleObj name="think-cell Slide" r:id="rId7" imgW="530" imgH="528" progId="TCLayout.ActiveDocument.1">
                  <p:embed/>
                  <p:pic>
                    <p:nvPicPr>
                      <p:cNvPr id="68" name="Object 67" hidden="1"/>
                      <p:cNvPicPr/>
                      <p:nvPr/>
                    </p:nvPicPr>
                    <p:blipFill>
                      <a:blip r:embed="rId8"/>
                      <a:stretch>
                        <a:fillRect/>
                      </a:stretch>
                    </p:blipFill>
                    <p:spPr>
                      <a:xfrm>
                        <a:off x="1526162" y="1824"/>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61DB93-4A9A-43BD-B36F-32A594B8B621}"/>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CA"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3"/>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CA" dirty="0"/>
              <a:t>Teams build the backlogs for their product paths in Sprint 0 and translate them into an MVP delivery plan </a:t>
            </a:r>
            <a:endParaRPr lang="en-US" dirty="0"/>
          </a:p>
        </p:txBody>
      </p:sp>
      <p:sp>
        <p:nvSpPr>
          <p:cNvPr id="6" name="Rectangle 5">
            <a:extLst>
              <a:ext uri="{FF2B5EF4-FFF2-40B4-BE49-F238E27FC236}">
                <a16:creationId xmlns:a16="http://schemas.microsoft.com/office/drawing/2014/main" id="{365D0450-4CE0-4E0E-9827-BEB3275D47C5}"/>
              </a:ext>
            </a:extLst>
          </p:cNvPr>
          <p:cNvSpPr/>
          <p:nvPr/>
        </p:nvSpPr>
        <p:spPr>
          <a:xfrm>
            <a:off x="3614224" y="2101286"/>
            <a:ext cx="7639374" cy="37785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Product Path Backlog</a:t>
            </a:r>
          </a:p>
        </p:txBody>
      </p:sp>
      <p:cxnSp>
        <p:nvCxnSpPr>
          <p:cNvPr id="11" name="Straight Arrow Connector 10">
            <a:extLst>
              <a:ext uri="{FF2B5EF4-FFF2-40B4-BE49-F238E27FC236}">
                <a16:creationId xmlns:a16="http://schemas.microsoft.com/office/drawing/2014/main" id="{4DE0D0DA-6358-4B9F-B091-965EBC522DA4}"/>
              </a:ext>
            </a:extLst>
          </p:cNvPr>
          <p:cNvCxnSpPr>
            <a:cxnSpLocks/>
          </p:cNvCxnSpPr>
          <p:nvPr/>
        </p:nvCxnSpPr>
        <p:spPr>
          <a:xfrm>
            <a:off x="3614224" y="2857055"/>
            <a:ext cx="76393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C4E8524-5588-4B8C-A69F-890FC1F54F5E}"/>
              </a:ext>
            </a:extLst>
          </p:cNvPr>
          <p:cNvSpPr txBox="1"/>
          <p:nvPr/>
        </p:nvSpPr>
        <p:spPr>
          <a:xfrm>
            <a:off x="4921482" y="2602128"/>
            <a:ext cx="5024859" cy="246221"/>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b="1" dirty="0"/>
              <a:t>MVP Delivery Plan</a:t>
            </a:r>
            <a:r>
              <a:rPr lang="en-CA" dirty="0"/>
              <a:t> (aligned to sprints)</a:t>
            </a:r>
            <a:endParaRPr lang="en-CA" b="1" dirty="0"/>
          </a:p>
        </p:txBody>
      </p:sp>
      <p:sp>
        <p:nvSpPr>
          <p:cNvPr id="15" name="Rectangle 14">
            <a:extLst>
              <a:ext uri="{FF2B5EF4-FFF2-40B4-BE49-F238E27FC236}">
                <a16:creationId xmlns:a16="http://schemas.microsoft.com/office/drawing/2014/main" id="{D2796237-36EE-41AC-89F2-06B929F92EF0}"/>
              </a:ext>
            </a:extLst>
          </p:cNvPr>
          <p:cNvSpPr/>
          <p:nvPr/>
        </p:nvSpPr>
        <p:spPr>
          <a:xfrm>
            <a:off x="3614224" y="3047166"/>
            <a:ext cx="2410344" cy="529385"/>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Epic</a:t>
            </a:r>
          </a:p>
        </p:txBody>
      </p:sp>
      <p:sp>
        <p:nvSpPr>
          <p:cNvPr id="55" name="Rectangle 54">
            <a:extLst>
              <a:ext uri="{FF2B5EF4-FFF2-40B4-BE49-F238E27FC236}">
                <a16:creationId xmlns:a16="http://schemas.microsoft.com/office/drawing/2014/main" id="{8C89EE6D-A2DD-47CC-8E0F-6EC492779680}"/>
              </a:ext>
            </a:extLst>
          </p:cNvPr>
          <p:cNvSpPr/>
          <p:nvPr/>
        </p:nvSpPr>
        <p:spPr>
          <a:xfrm>
            <a:off x="6228739" y="3047166"/>
            <a:ext cx="2410344" cy="529385"/>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Epic</a:t>
            </a:r>
          </a:p>
        </p:txBody>
      </p:sp>
      <p:sp>
        <p:nvSpPr>
          <p:cNvPr id="57" name="Rectangle 56">
            <a:extLst>
              <a:ext uri="{FF2B5EF4-FFF2-40B4-BE49-F238E27FC236}">
                <a16:creationId xmlns:a16="http://schemas.microsoft.com/office/drawing/2014/main" id="{F53EEE2D-17FF-44B0-9B49-13A8B1508919}"/>
              </a:ext>
            </a:extLst>
          </p:cNvPr>
          <p:cNvSpPr/>
          <p:nvPr/>
        </p:nvSpPr>
        <p:spPr>
          <a:xfrm>
            <a:off x="8843254" y="3047166"/>
            <a:ext cx="2410344" cy="529385"/>
          </a:xfrm>
          <a:prstGeom prst="rect">
            <a:avLst/>
          </a:prstGeom>
          <a:solidFill>
            <a:schemeClr val="accent2">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b="1" dirty="0">
                <a:solidFill>
                  <a:schemeClr val="tx1"/>
                </a:solidFill>
              </a:rPr>
              <a:t>Epic</a:t>
            </a:r>
          </a:p>
        </p:txBody>
      </p:sp>
      <p:grpSp>
        <p:nvGrpSpPr>
          <p:cNvPr id="28" name="Group 27">
            <a:extLst>
              <a:ext uri="{FF2B5EF4-FFF2-40B4-BE49-F238E27FC236}">
                <a16:creationId xmlns:a16="http://schemas.microsoft.com/office/drawing/2014/main" id="{AED7A1BA-13B5-4180-A713-7234F51D826B}"/>
              </a:ext>
            </a:extLst>
          </p:cNvPr>
          <p:cNvGrpSpPr/>
          <p:nvPr/>
        </p:nvGrpSpPr>
        <p:grpSpPr>
          <a:xfrm>
            <a:off x="3614224" y="3671854"/>
            <a:ext cx="2410344" cy="1915423"/>
            <a:chOff x="3614224" y="3671854"/>
            <a:chExt cx="2410344" cy="1915423"/>
          </a:xfrm>
        </p:grpSpPr>
        <p:sp>
          <p:nvSpPr>
            <p:cNvPr id="17" name="Rectangle 16">
              <a:extLst>
                <a:ext uri="{FF2B5EF4-FFF2-40B4-BE49-F238E27FC236}">
                  <a16:creationId xmlns:a16="http://schemas.microsoft.com/office/drawing/2014/main" id="{84F8DC85-82F3-45FD-BAA9-21AFB41574D4}"/>
                </a:ext>
              </a:extLst>
            </p:cNvPr>
            <p:cNvSpPr/>
            <p:nvPr/>
          </p:nvSpPr>
          <p:spPr>
            <a:xfrm>
              <a:off x="361422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58" name="Rectangle 57">
              <a:extLst>
                <a:ext uri="{FF2B5EF4-FFF2-40B4-BE49-F238E27FC236}">
                  <a16:creationId xmlns:a16="http://schemas.microsoft.com/office/drawing/2014/main" id="{856950B4-31C5-4F6B-95EE-BBBEAF960EFE}"/>
                </a:ext>
              </a:extLst>
            </p:cNvPr>
            <p:cNvSpPr/>
            <p:nvPr/>
          </p:nvSpPr>
          <p:spPr>
            <a:xfrm>
              <a:off x="487513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59" name="Rectangle 58">
              <a:extLst>
                <a:ext uri="{FF2B5EF4-FFF2-40B4-BE49-F238E27FC236}">
                  <a16:creationId xmlns:a16="http://schemas.microsoft.com/office/drawing/2014/main" id="{A49D4FE4-03B1-43D0-8024-4C5FA4588E47}"/>
                </a:ext>
              </a:extLst>
            </p:cNvPr>
            <p:cNvSpPr/>
            <p:nvPr/>
          </p:nvSpPr>
          <p:spPr>
            <a:xfrm>
              <a:off x="361422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60" name="Rectangle 59">
              <a:extLst>
                <a:ext uri="{FF2B5EF4-FFF2-40B4-BE49-F238E27FC236}">
                  <a16:creationId xmlns:a16="http://schemas.microsoft.com/office/drawing/2014/main" id="{C550676E-BD5B-40F0-B6E3-C4DCF4559052}"/>
                </a:ext>
              </a:extLst>
            </p:cNvPr>
            <p:cNvSpPr/>
            <p:nvPr/>
          </p:nvSpPr>
          <p:spPr>
            <a:xfrm>
              <a:off x="487513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62" name="Rectangle 61">
              <a:extLst>
                <a:ext uri="{FF2B5EF4-FFF2-40B4-BE49-F238E27FC236}">
                  <a16:creationId xmlns:a16="http://schemas.microsoft.com/office/drawing/2014/main" id="{BC9467D0-1DE9-41A5-920D-EF3C538DAA3A}"/>
                </a:ext>
              </a:extLst>
            </p:cNvPr>
            <p:cNvSpPr/>
            <p:nvPr/>
          </p:nvSpPr>
          <p:spPr>
            <a:xfrm>
              <a:off x="361422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64" name="Rectangle 63">
              <a:extLst>
                <a:ext uri="{FF2B5EF4-FFF2-40B4-BE49-F238E27FC236}">
                  <a16:creationId xmlns:a16="http://schemas.microsoft.com/office/drawing/2014/main" id="{604F04D1-31C7-4FEF-9DED-88D6C15F78AB}"/>
                </a:ext>
              </a:extLst>
            </p:cNvPr>
            <p:cNvSpPr/>
            <p:nvPr/>
          </p:nvSpPr>
          <p:spPr>
            <a:xfrm>
              <a:off x="487513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grpSp>
      <p:sp>
        <p:nvSpPr>
          <p:cNvPr id="96" name="DirArrow">
            <a:extLst>
              <a:ext uri="{FF2B5EF4-FFF2-40B4-BE49-F238E27FC236}">
                <a16:creationId xmlns:a16="http://schemas.microsoft.com/office/drawing/2014/main" id="{8CD60842-B640-4EE7-B869-D89EB7B17857}"/>
              </a:ext>
            </a:extLst>
          </p:cNvPr>
          <p:cNvSpPr>
            <a:spLocks/>
          </p:cNvSpPr>
          <p:nvPr>
            <p:custDataLst>
              <p:tags r:id="rId4"/>
            </p:custDataLst>
          </p:nvPr>
        </p:nvSpPr>
        <p:spPr>
          <a:xfrm rot="5400000">
            <a:off x="1155865" y="3604725"/>
            <a:ext cx="3734181" cy="534077"/>
          </a:xfrm>
          <a:prstGeom prst="triangle">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b="1" dirty="0" err="1">
              <a:solidFill>
                <a:schemeClr val="tx1"/>
              </a:solidFill>
            </a:endParaRPr>
          </a:p>
        </p:txBody>
      </p:sp>
      <p:sp>
        <p:nvSpPr>
          <p:cNvPr id="24" name="Rectangle 23">
            <a:extLst>
              <a:ext uri="{FF2B5EF4-FFF2-40B4-BE49-F238E27FC236}">
                <a16:creationId xmlns:a16="http://schemas.microsoft.com/office/drawing/2014/main" id="{768F0C61-5162-4A32-96CD-94E62CE1EE14}"/>
              </a:ext>
            </a:extLst>
          </p:cNvPr>
          <p:cNvSpPr/>
          <p:nvPr/>
        </p:nvSpPr>
        <p:spPr>
          <a:xfrm>
            <a:off x="701174" y="2004671"/>
            <a:ext cx="2054742" cy="3734182"/>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600" dirty="0"/>
              <a:t>With an MVP design and high-level features, product teams should use Sprint 0 to break the MVP design into a product path backlog comprised of epics and stories, with the MVP set aligned to sprints as part of an MVP Delivery Plan</a:t>
            </a:r>
            <a:endParaRPr lang="en-CA" sz="1600" b="1" dirty="0">
              <a:solidFill>
                <a:schemeClr val="tx1"/>
              </a:solidFill>
            </a:endParaRPr>
          </a:p>
        </p:txBody>
      </p:sp>
      <p:grpSp>
        <p:nvGrpSpPr>
          <p:cNvPr id="97" name="Group 96">
            <a:extLst>
              <a:ext uri="{FF2B5EF4-FFF2-40B4-BE49-F238E27FC236}">
                <a16:creationId xmlns:a16="http://schemas.microsoft.com/office/drawing/2014/main" id="{550D247B-F46C-4CE7-9ACB-2FED8327D36C}"/>
              </a:ext>
            </a:extLst>
          </p:cNvPr>
          <p:cNvGrpSpPr/>
          <p:nvPr/>
        </p:nvGrpSpPr>
        <p:grpSpPr>
          <a:xfrm>
            <a:off x="6228739" y="3671854"/>
            <a:ext cx="2410344" cy="1915423"/>
            <a:chOff x="3614224" y="3671854"/>
            <a:chExt cx="2410344" cy="1915423"/>
          </a:xfrm>
        </p:grpSpPr>
        <p:sp>
          <p:nvSpPr>
            <p:cNvPr id="98" name="Rectangle 97">
              <a:extLst>
                <a:ext uri="{FF2B5EF4-FFF2-40B4-BE49-F238E27FC236}">
                  <a16:creationId xmlns:a16="http://schemas.microsoft.com/office/drawing/2014/main" id="{3078AAAD-D112-4EE1-AE77-F2655B208B5A}"/>
                </a:ext>
              </a:extLst>
            </p:cNvPr>
            <p:cNvSpPr/>
            <p:nvPr/>
          </p:nvSpPr>
          <p:spPr>
            <a:xfrm>
              <a:off x="361422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99" name="Rectangle 98">
              <a:extLst>
                <a:ext uri="{FF2B5EF4-FFF2-40B4-BE49-F238E27FC236}">
                  <a16:creationId xmlns:a16="http://schemas.microsoft.com/office/drawing/2014/main" id="{727A9D79-4F4E-4B26-97E4-0B4D95D21BD5}"/>
                </a:ext>
              </a:extLst>
            </p:cNvPr>
            <p:cNvSpPr/>
            <p:nvPr/>
          </p:nvSpPr>
          <p:spPr>
            <a:xfrm>
              <a:off x="487513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0" name="Rectangle 99">
              <a:extLst>
                <a:ext uri="{FF2B5EF4-FFF2-40B4-BE49-F238E27FC236}">
                  <a16:creationId xmlns:a16="http://schemas.microsoft.com/office/drawing/2014/main" id="{66326E4D-C652-499D-B2FB-FDB2730857CE}"/>
                </a:ext>
              </a:extLst>
            </p:cNvPr>
            <p:cNvSpPr/>
            <p:nvPr/>
          </p:nvSpPr>
          <p:spPr>
            <a:xfrm>
              <a:off x="361422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1" name="Rectangle 100">
              <a:extLst>
                <a:ext uri="{FF2B5EF4-FFF2-40B4-BE49-F238E27FC236}">
                  <a16:creationId xmlns:a16="http://schemas.microsoft.com/office/drawing/2014/main" id="{8252A822-E6A1-4262-8956-C6A400A12BE4}"/>
                </a:ext>
              </a:extLst>
            </p:cNvPr>
            <p:cNvSpPr/>
            <p:nvPr/>
          </p:nvSpPr>
          <p:spPr>
            <a:xfrm>
              <a:off x="487513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2" name="Rectangle 101">
              <a:extLst>
                <a:ext uri="{FF2B5EF4-FFF2-40B4-BE49-F238E27FC236}">
                  <a16:creationId xmlns:a16="http://schemas.microsoft.com/office/drawing/2014/main" id="{13F2F46A-1FBE-49AC-8356-C7BCD4DD3338}"/>
                </a:ext>
              </a:extLst>
            </p:cNvPr>
            <p:cNvSpPr/>
            <p:nvPr/>
          </p:nvSpPr>
          <p:spPr>
            <a:xfrm>
              <a:off x="361422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3" name="Rectangle 102">
              <a:extLst>
                <a:ext uri="{FF2B5EF4-FFF2-40B4-BE49-F238E27FC236}">
                  <a16:creationId xmlns:a16="http://schemas.microsoft.com/office/drawing/2014/main" id="{0C672F56-0693-4B04-AECD-26A65EBD4B94}"/>
                </a:ext>
              </a:extLst>
            </p:cNvPr>
            <p:cNvSpPr/>
            <p:nvPr/>
          </p:nvSpPr>
          <p:spPr>
            <a:xfrm>
              <a:off x="487513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grpSp>
      <p:grpSp>
        <p:nvGrpSpPr>
          <p:cNvPr id="104" name="Group 103">
            <a:extLst>
              <a:ext uri="{FF2B5EF4-FFF2-40B4-BE49-F238E27FC236}">
                <a16:creationId xmlns:a16="http://schemas.microsoft.com/office/drawing/2014/main" id="{C16F5F31-A76D-4D65-A31A-7FFA89AB2F4A}"/>
              </a:ext>
            </a:extLst>
          </p:cNvPr>
          <p:cNvGrpSpPr/>
          <p:nvPr/>
        </p:nvGrpSpPr>
        <p:grpSpPr>
          <a:xfrm>
            <a:off x="8843254" y="3671854"/>
            <a:ext cx="2410344" cy="1915423"/>
            <a:chOff x="3614224" y="3671854"/>
            <a:chExt cx="2410344" cy="1915423"/>
          </a:xfrm>
        </p:grpSpPr>
        <p:sp>
          <p:nvSpPr>
            <p:cNvPr id="105" name="Rectangle 104">
              <a:extLst>
                <a:ext uri="{FF2B5EF4-FFF2-40B4-BE49-F238E27FC236}">
                  <a16:creationId xmlns:a16="http://schemas.microsoft.com/office/drawing/2014/main" id="{B5DCC0B9-4FB3-40C5-B426-1E1E2A286AC7}"/>
                </a:ext>
              </a:extLst>
            </p:cNvPr>
            <p:cNvSpPr/>
            <p:nvPr/>
          </p:nvSpPr>
          <p:spPr>
            <a:xfrm>
              <a:off x="361422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7" name="Rectangle 106">
              <a:extLst>
                <a:ext uri="{FF2B5EF4-FFF2-40B4-BE49-F238E27FC236}">
                  <a16:creationId xmlns:a16="http://schemas.microsoft.com/office/drawing/2014/main" id="{8D2D2330-27CF-4A26-B6EC-602AA1F49166}"/>
                </a:ext>
              </a:extLst>
            </p:cNvPr>
            <p:cNvSpPr/>
            <p:nvPr/>
          </p:nvSpPr>
          <p:spPr>
            <a:xfrm>
              <a:off x="4875134" y="3671854"/>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8" name="Rectangle 107">
              <a:extLst>
                <a:ext uri="{FF2B5EF4-FFF2-40B4-BE49-F238E27FC236}">
                  <a16:creationId xmlns:a16="http://schemas.microsoft.com/office/drawing/2014/main" id="{0A93F454-E6CD-4A57-8CAE-538E65F146BB}"/>
                </a:ext>
              </a:extLst>
            </p:cNvPr>
            <p:cNvSpPr/>
            <p:nvPr/>
          </p:nvSpPr>
          <p:spPr>
            <a:xfrm>
              <a:off x="361422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09" name="Rectangle 108">
              <a:extLst>
                <a:ext uri="{FF2B5EF4-FFF2-40B4-BE49-F238E27FC236}">
                  <a16:creationId xmlns:a16="http://schemas.microsoft.com/office/drawing/2014/main" id="{6D75BD54-8DC5-4215-B34D-D9410C4C2C5E}"/>
                </a:ext>
              </a:extLst>
            </p:cNvPr>
            <p:cNvSpPr/>
            <p:nvPr/>
          </p:nvSpPr>
          <p:spPr>
            <a:xfrm>
              <a:off x="4875134" y="4364873"/>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10" name="Rectangle 109">
              <a:extLst>
                <a:ext uri="{FF2B5EF4-FFF2-40B4-BE49-F238E27FC236}">
                  <a16:creationId xmlns:a16="http://schemas.microsoft.com/office/drawing/2014/main" id="{40A9D358-5134-43D3-B781-E9702B1F4D7E}"/>
                </a:ext>
              </a:extLst>
            </p:cNvPr>
            <p:cNvSpPr/>
            <p:nvPr/>
          </p:nvSpPr>
          <p:spPr>
            <a:xfrm>
              <a:off x="361422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sp>
          <p:nvSpPr>
            <p:cNvPr id="111" name="Rectangle 110">
              <a:extLst>
                <a:ext uri="{FF2B5EF4-FFF2-40B4-BE49-F238E27FC236}">
                  <a16:creationId xmlns:a16="http://schemas.microsoft.com/office/drawing/2014/main" id="{5133D53D-E2BF-4E68-82F5-FD96BA7F741C}"/>
                </a:ext>
              </a:extLst>
            </p:cNvPr>
            <p:cNvSpPr/>
            <p:nvPr/>
          </p:nvSpPr>
          <p:spPr>
            <a:xfrm>
              <a:off x="4875134" y="5057892"/>
              <a:ext cx="1149434" cy="529385"/>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600" dirty="0">
                  <a:solidFill>
                    <a:schemeClr val="tx1"/>
                  </a:solidFill>
                </a:rPr>
                <a:t>Story</a:t>
              </a:r>
            </a:p>
          </p:txBody>
        </p:sp>
      </p:grpSp>
    </p:spTree>
    <p:extLst>
      <p:ext uri="{BB962C8B-B14F-4D97-AF65-F5344CB8AC3E}">
        <p14:creationId xmlns:p14="http://schemas.microsoft.com/office/powerpoint/2010/main" val="109208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 name="Object 56" hidden="1">
            <a:extLst>
              <a:ext uri="{FF2B5EF4-FFF2-40B4-BE49-F238E27FC236}">
                <a16:creationId xmlns:a16="http://schemas.microsoft.com/office/drawing/2014/main" id="{EF88F559-0CBA-4E16-B06B-A61C9DE0101B}"/>
              </a:ext>
            </a:extLst>
          </p:cNvPr>
          <p:cNvGraphicFramePr>
            <a:graphicFrameLocks noChangeAspect="1"/>
          </p:cNvGraphicFramePr>
          <p:nvPr>
            <p:custDataLst>
              <p:tags r:id="rId2"/>
            </p:custDataLst>
            <p:extLst>
              <p:ext uri="{D42A27DB-BD31-4B8C-83A1-F6EECF244321}">
                <p14:modId xmlns:p14="http://schemas.microsoft.com/office/powerpoint/2010/main" val="2389762183"/>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68610" name="think-cell Slide" r:id="rId7" imgW="353" imgH="353" progId="TCLayout.ActiveDocument.1">
                  <p:embed/>
                </p:oleObj>
              </mc:Choice>
              <mc:Fallback>
                <p:oleObj name="think-cell Slide" r:id="rId7" imgW="353" imgH="353" progId="TCLayout.ActiveDocument.1">
                  <p:embed/>
                  <p:pic>
                    <p:nvPicPr>
                      <p:cNvPr id="57" name="Object 56" hidden="1">
                        <a:extLst>
                          <a:ext uri="{FF2B5EF4-FFF2-40B4-BE49-F238E27FC236}">
                            <a16:creationId xmlns:a16="http://schemas.microsoft.com/office/drawing/2014/main" id="{EF88F559-0CBA-4E16-B06B-A61C9DE0101B}"/>
                          </a:ext>
                        </a:extLst>
                      </p:cNvPr>
                      <p:cNvPicPr/>
                      <p:nvPr/>
                    </p:nvPicPr>
                    <p:blipFill>
                      <a:blip r:embed="rId8"/>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689E7889-D348-47F8-A9B7-33B8058FF08B}"/>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73866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sz="2400" dirty="0"/>
              <a:t>The product backlog is a living, evolving artifact that is managed by the Product Owner and built during Sprint 0</a:t>
            </a:r>
          </a:p>
        </p:txBody>
      </p:sp>
      <p:pic>
        <p:nvPicPr>
          <p:cNvPr id="73" name="Picture 72"/>
          <p:cNvPicPr>
            <a:picLocks noChangeAspect="1"/>
          </p:cNvPicPr>
          <p:nvPr/>
        </p:nvPicPr>
        <p:blipFill rotWithShape="1">
          <a:blip r:embed="rId9" cstate="print">
            <a:extLst>
              <a:ext uri="{28A0092B-C50C-407E-A947-70E740481C1C}">
                <a14:useLocalDpi xmlns:a14="http://schemas.microsoft.com/office/drawing/2010/main"/>
              </a:ext>
            </a:extLst>
          </a:blip>
          <a:srcRect b="-290"/>
          <a:stretch/>
        </p:blipFill>
        <p:spPr>
          <a:xfrm>
            <a:off x="9166798" y="1471707"/>
            <a:ext cx="2606094" cy="5138149"/>
          </a:xfrm>
          <a:prstGeom prst="rect">
            <a:avLst/>
          </a:prstGeom>
        </p:spPr>
      </p:pic>
      <p:grpSp>
        <p:nvGrpSpPr>
          <p:cNvPr id="58" name="Group 57">
            <a:extLst>
              <a:ext uri="{FF2B5EF4-FFF2-40B4-BE49-F238E27FC236}">
                <a16:creationId xmlns:a16="http://schemas.microsoft.com/office/drawing/2014/main" id="{146D9E58-98BA-494F-8C17-F8ADD8D838A6}"/>
              </a:ext>
            </a:extLst>
          </p:cNvPr>
          <p:cNvGrpSpPr/>
          <p:nvPr/>
        </p:nvGrpSpPr>
        <p:grpSpPr>
          <a:xfrm>
            <a:off x="401819" y="1510271"/>
            <a:ext cx="8502961" cy="5135797"/>
            <a:chOff x="554219" y="1510271"/>
            <a:chExt cx="8502961" cy="5135797"/>
          </a:xfrm>
        </p:grpSpPr>
        <p:cxnSp>
          <p:nvCxnSpPr>
            <p:cNvPr id="4" name="Straight Arrow Connector 3"/>
            <p:cNvCxnSpPr/>
            <p:nvPr/>
          </p:nvCxnSpPr>
          <p:spPr>
            <a:xfrm flipV="1">
              <a:off x="3831217" y="2066430"/>
              <a:ext cx="384915" cy="638992"/>
            </a:xfrm>
            <a:prstGeom prst="straightConnector1">
              <a:avLst/>
            </a:prstGeom>
            <a:ln w="28575">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831217" y="4907334"/>
              <a:ext cx="384915" cy="638992"/>
            </a:xfrm>
            <a:prstGeom prst="straightConnector1">
              <a:avLst/>
            </a:prstGeom>
            <a:ln w="28575">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cxnSpLocks/>
            </p:cNvCxnSpPr>
            <p:nvPr/>
          </p:nvCxnSpPr>
          <p:spPr>
            <a:xfrm>
              <a:off x="4322858" y="1595438"/>
              <a:ext cx="0" cy="4165045"/>
            </a:xfrm>
            <a:prstGeom prst="straightConnector1">
              <a:avLst/>
            </a:prstGeom>
            <a:ln w="28575">
              <a:solidFill>
                <a:schemeClr val="accent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403322" y="4584626"/>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8" name="Oval 7"/>
            <p:cNvSpPr/>
            <p:nvPr/>
          </p:nvSpPr>
          <p:spPr>
            <a:xfrm>
              <a:off x="4403322" y="4780603"/>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9" name="Oval 8"/>
            <p:cNvSpPr/>
            <p:nvPr/>
          </p:nvSpPr>
          <p:spPr>
            <a:xfrm>
              <a:off x="4403322" y="4976582"/>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0" name="Oval 9"/>
            <p:cNvSpPr/>
            <p:nvPr/>
          </p:nvSpPr>
          <p:spPr>
            <a:xfrm>
              <a:off x="4403322" y="5172562"/>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1" name="Oval 10"/>
            <p:cNvSpPr/>
            <p:nvPr/>
          </p:nvSpPr>
          <p:spPr>
            <a:xfrm>
              <a:off x="4403322" y="5368541"/>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2" name="Oval 11"/>
            <p:cNvSpPr/>
            <p:nvPr/>
          </p:nvSpPr>
          <p:spPr>
            <a:xfrm>
              <a:off x="4403322" y="5564519"/>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cxnSp>
          <p:nvCxnSpPr>
            <p:cNvPr id="13" name="Straight Connector 12"/>
            <p:cNvCxnSpPr>
              <a:cxnSpLocks/>
            </p:cNvCxnSpPr>
            <p:nvPr/>
          </p:nvCxnSpPr>
          <p:spPr>
            <a:xfrm>
              <a:off x="4403322" y="5760482"/>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403322" y="1864479"/>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5" name="Oval 14"/>
            <p:cNvSpPr/>
            <p:nvPr/>
          </p:nvSpPr>
          <p:spPr>
            <a:xfrm>
              <a:off x="4403322" y="2133523"/>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6" name="Oval 15"/>
            <p:cNvSpPr/>
            <p:nvPr/>
          </p:nvSpPr>
          <p:spPr>
            <a:xfrm>
              <a:off x="4403322" y="2329501"/>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7" name="Oval 16"/>
            <p:cNvSpPr/>
            <p:nvPr/>
          </p:nvSpPr>
          <p:spPr>
            <a:xfrm>
              <a:off x="4403322" y="2562013"/>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8" name="Oval 17"/>
            <p:cNvSpPr/>
            <p:nvPr/>
          </p:nvSpPr>
          <p:spPr>
            <a:xfrm>
              <a:off x="4403322" y="2867587"/>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19" name="Oval 18"/>
            <p:cNvSpPr/>
            <p:nvPr/>
          </p:nvSpPr>
          <p:spPr>
            <a:xfrm>
              <a:off x="4403322" y="3063566"/>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20" name="Oval 19"/>
            <p:cNvSpPr/>
            <p:nvPr/>
          </p:nvSpPr>
          <p:spPr>
            <a:xfrm>
              <a:off x="4403322" y="3259544"/>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21" name="Oval 20"/>
            <p:cNvSpPr/>
            <p:nvPr/>
          </p:nvSpPr>
          <p:spPr>
            <a:xfrm>
              <a:off x="4403322" y="3565120"/>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22" name="Oval 21"/>
            <p:cNvSpPr/>
            <p:nvPr/>
          </p:nvSpPr>
          <p:spPr>
            <a:xfrm>
              <a:off x="4403322" y="3761098"/>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23" name="Oval 22"/>
            <p:cNvSpPr/>
            <p:nvPr/>
          </p:nvSpPr>
          <p:spPr>
            <a:xfrm>
              <a:off x="4403322" y="4066671"/>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24" name="Oval 23"/>
            <p:cNvSpPr/>
            <p:nvPr/>
          </p:nvSpPr>
          <p:spPr>
            <a:xfrm>
              <a:off x="4403322" y="4262649"/>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cxnSp>
          <p:nvCxnSpPr>
            <p:cNvPr id="25" name="Straight Connector 24"/>
            <p:cNvCxnSpPr>
              <a:cxnSpLocks/>
            </p:cNvCxnSpPr>
            <p:nvPr/>
          </p:nvCxnSpPr>
          <p:spPr>
            <a:xfrm>
              <a:off x="4403322" y="1791415"/>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26" name="Oval 25"/>
            <p:cNvSpPr>
              <a:spLocks/>
            </p:cNvSpPr>
            <p:nvPr/>
          </p:nvSpPr>
          <p:spPr>
            <a:xfrm>
              <a:off x="4403322" y="1595439"/>
              <a:ext cx="410929" cy="159447"/>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cxnSp>
          <p:nvCxnSpPr>
            <p:cNvPr id="27" name="Straight Connector 26"/>
            <p:cNvCxnSpPr>
              <a:cxnSpLocks/>
            </p:cNvCxnSpPr>
            <p:nvPr/>
          </p:nvCxnSpPr>
          <p:spPr>
            <a:xfrm>
              <a:off x="4403322" y="1827946"/>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a:off x="4403322" y="2060457"/>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a:off x="4403322" y="2096989"/>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4403322" y="2525478"/>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a:off x="4403322" y="2794520"/>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4403322" y="2831054"/>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a:off x="4403322" y="2757990"/>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4" name="Straight Connector 33"/>
            <p:cNvCxnSpPr>
              <a:cxnSpLocks/>
            </p:cNvCxnSpPr>
            <p:nvPr/>
          </p:nvCxnSpPr>
          <p:spPr>
            <a:xfrm>
              <a:off x="4403322" y="3492052"/>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4403322" y="3528584"/>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4403322" y="3455520"/>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a:cxnSpLocks/>
            </p:cNvCxnSpPr>
            <p:nvPr/>
          </p:nvCxnSpPr>
          <p:spPr>
            <a:xfrm>
              <a:off x="4403322" y="3957075"/>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37"/>
            <p:cNvCxnSpPr>
              <a:cxnSpLocks/>
            </p:cNvCxnSpPr>
            <p:nvPr/>
          </p:nvCxnSpPr>
          <p:spPr>
            <a:xfrm>
              <a:off x="4403322" y="3993606"/>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38"/>
            <p:cNvCxnSpPr>
              <a:cxnSpLocks/>
            </p:cNvCxnSpPr>
            <p:nvPr/>
          </p:nvCxnSpPr>
          <p:spPr>
            <a:xfrm>
              <a:off x="4403322" y="4030138"/>
              <a:ext cx="410929" cy="0"/>
            </a:xfrm>
            <a:prstGeom prst="line">
              <a:avLst/>
            </a:prstGeom>
            <a:ln w="1270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39"/>
            <p:cNvCxnSpPr>
              <a:cxnSpLocks/>
            </p:cNvCxnSpPr>
            <p:nvPr/>
          </p:nvCxnSpPr>
          <p:spPr>
            <a:xfrm>
              <a:off x="4403322" y="4511559"/>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a:off x="4403322" y="4548089"/>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4403322" y="4475028"/>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4910727" y="2892432"/>
              <a:ext cx="489891" cy="0"/>
            </a:xfrm>
            <a:prstGeom prst="straightConnector1">
              <a:avLst/>
            </a:prstGeom>
            <a:ln w="28575">
              <a:solidFill>
                <a:schemeClr val="accent1"/>
              </a:solidFill>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910727" y="4535417"/>
              <a:ext cx="489891" cy="0"/>
            </a:xfrm>
            <a:prstGeom prst="straightConnector1">
              <a:avLst/>
            </a:prstGeom>
            <a:ln w="28575">
              <a:solidFill>
                <a:schemeClr val="accent1"/>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45" name="Rectangle 78856"/>
            <p:cNvSpPr txBox="1">
              <a:spLocks/>
            </p:cNvSpPr>
            <p:nvPr/>
          </p:nvSpPr>
          <p:spPr>
            <a:xfrm>
              <a:off x="3134823" y="2798046"/>
              <a:ext cx="1010778"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i="1" dirty="0"/>
                <a:t>Modeled in</a:t>
              </a:r>
              <a:br>
                <a:rPr lang="en-US" sz="1325" i="1" dirty="0"/>
              </a:br>
              <a:r>
                <a:rPr lang="en-US" sz="1325" i="1" dirty="0"/>
                <a:t>greater detail</a:t>
              </a:r>
            </a:p>
          </p:txBody>
        </p:sp>
        <p:sp>
          <p:nvSpPr>
            <p:cNvPr id="46" name="Rectangle 78856"/>
            <p:cNvSpPr txBox="1">
              <a:spLocks/>
            </p:cNvSpPr>
            <p:nvPr/>
          </p:nvSpPr>
          <p:spPr>
            <a:xfrm>
              <a:off x="3134821" y="4499907"/>
              <a:ext cx="925729"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i="1" dirty="0"/>
                <a:t>Modeled in</a:t>
              </a:r>
              <a:br>
                <a:rPr lang="en-US" sz="1325" i="1" dirty="0"/>
              </a:br>
              <a:r>
                <a:rPr lang="en-US" sz="1325" i="1" dirty="0"/>
                <a:t>lesser detail</a:t>
              </a:r>
            </a:p>
          </p:txBody>
        </p:sp>
        <p:sp>
          <p:nvSpPr>
            <p:cNvPr id="47" name="Bracket"/>
            <p:cNvSpPr>
              <a:spLocks/>
            </p:cNvSpPr>
            <p:nvPr>
              <p:custDataLst>
                <p:tags r:id="rId5"/>
              </p:custDataLst>
            </p:nvPr>
          </p:nvSpPr>
          <p:spPr bwMode="auto">
            <a:xfrm>
              <a:off x="4860857" y="1602663"/>
              <a:ext cx="184641" cy="425691"/>
            </a:xfrm>
            <a:custGeom>
              <a:avLst/>
              <a:gdLst>
                <a:gd name="T0" fmla="*/ 0 w 115"/>
                <a:gd name="T1" fmla="*/ 0 h 1152"/>
                <a:gd name="T2" fmla="*/ 65 w 115"/>
                <a:gd name="T3" fmla="*/ 0 h 1152"/>
                <a:gd name="T4" fmla="*/ 65 w 115"/>
                <a:gd name="T5" fmla="*/ 528 h 1152"/>
                <a:gd name="T6" fmla="*/ 115 w 115"/>
                <a:gd name="T7" fmla="*/ 576 h 1152"/>
                <a:gd name="T8" fmla="*/ 65 w 115"/>
                <a:gd name="T9" fmla="*/ 624 h 1152"/>
                <a:gd name="T10" fmla="*/ 65 w 115"/>
                <a:gd name="T11" fmla="*/ 1152 h 1152"/>
                <a:gd name="T12" fmla="*/ 0 w 115"/>
                <a:gd name="T13" fmla="*/ 1152 h 1152"/>
                <a:gd name="connsiteX0" fmla="*/ 0 w 3361"/>
                <a:gd name="connsiteY0" fmla="*/ 22748 h 22748"/>
                <a:gd name="connsiteX1" fmla="*/ 3311 w 3361"/>
                <a:gd name="connsiteY1" fmla="*/ 0 h 22748"/>
                <a:gd name="connsiteX2" fmla="*/ 3311 w 3361"/>
                <a:gd name="connsiteY2" fmla="*/ 528 h 22748"/>
                <a:gd name="connsiteX3" fmla="*/ 3361 w 3361"/>
                <a:gd name="connsiteY3" fmla="*/ 576 h 22748"/>
                <a:gd name="connsiteX4" fmla="*/ 3311 w 3361"/>
                <a:gd name="connsiteY4" fmla="*/ 624 h 22748"/>
                <a:gd name="connsiteX5" fmla="*/ 3311 w 3361"/>
                <a:gd name="connsiteY5" fmla="*/ 1152 h 22748"/>
                <a:gd name="connsiteX6" fmla="*/ 3246 w 3361"/>
                <a:gd name="connsiteY6" fmla="*/ 1152 h 22748"/>
                <a:gd name="connsiteX0" fmla="*/ 0 w 3361"/>
                <a:gd name="connsiteY0" fmla="*/ 22220 h 22220"/>
                <a:gd name="connsiteX1" fmla="*/ 65 w 3361"/>
                <a:gd name="connsiteY1" fmla="*/ 22220 h 22220"/>
                <a:gd name="connsiteX2" fmla="*/ 3311 w 3361"/>
                <a:gd name="connsiteY2" fmla="*/ 0 h 22220"/>
                <a:gd name="connsiteX3" fmla="*/ 3361 w 3361"/>
                <a:gd name="connsiteY3" fmla="*/ 48 h 22220"/>
                <a:gd name="connsiteX4" fmla="*/ 3311 w 3361"/>
                <a:gd name="connsiteY4" fmla="*/ 96 h 22220"/>
                <a:gd name="connsiteX5" fmla="*/ 3311 w 3361"/>
                <a:gd name="connsiteY5" fmla="*/ 624 h 22220"/>
                <a:gd name="connsiteX6" fmla="*/ 3246 w 3361"/>
                <a:gd name="connsiteY6" fmla="*/ 624 h 22220"/>
                <a:gd name="connsiteX0" fmla="*/ 0 w 3361"/>
                <a:gd name="connsiteY0" fmla="*/ 22172 h 25872"/>
                <a:gd name="connsiteX1" fmla="*/ 65 w 3361"/>
                <a:gd name="connsiteY1" fmla="*/ 22172 h 25872"/>
                <a:gd name="connsiteX2" fmla="*/ 65 w 3361"/>
                <a:gd name="connsiteY2" fmla="*/ 25872 h 25872"/>
                <a:gd name="connsiteX3" fmla="*/ 3361 w 3361"/>
                <a:gd name="connsiteY3" fmla="*/ 0 h 25872"/>
                <a:gd name="connsiteX4" fmla="*/ 3311 w 3361"/>
                <a:gd name="connsiteY4" fmla="*/ 48 h 25872"/>
                <a:gd name="connsiteX5" fmla="*/ 3311 w 3361"/>
                <a:gd name="connsiteY5" fmla="*/ 576 h 25872"/>
                <a:gd name="connsiteX6" fmla="*/ 3246 w 3361"/>
                <a:gd name="connsiteY6" fmla="*/ 576 h 25872"/>
                <a:gd name="connsiteX0" fmla="*/ 0 w 3311"/>
                <a:gd name="connsiteY0" fmla="*/ 22124 h 26160"/>
                <a:gd name="connsiteX1" fmla="*/ 65 w 3311"/>
                <a:gd name="connsiteY1" fmla="*/ 22124 h 26160"/>
                <a:gd name="connsiteX2" fmla="*/ 65 w 3311"/>
                <a:gd name="connsiteY2" fmla="*/ 25824 h 26160"/>
                <a:gd name="connsiteX3" fmla="*/ 115 w 3311"/>
                <a:gd name="connsiteY3" fmla="*/ 26160 h 26160"/>
                <a:gd name="connsiteX4" fmla="*/ 3311 w 3311"/>
                <a:gd name="connsiteY4" fmla="*/ 0 h 26160"/>
                <a:gd name="connsiteX5" fmla="*/ 3311 w 3311"/>
                <a:gd name="connsiteY5" fmla="*/ 528 h 26160"/>
                <a:gd name="connsiteX6" fmla="*/ 3246 w 3311"/>
                <a:gd name="connsiteY6" fmla="*/ 528 h 26160"/>
                <a:gd name="connsiteX0" fmla="*/ 0 w 3311"/>
                <a:gd name="connsiteY0" fmla="*/ 21596 h 25968"/>
                <a:gd name="connsiteX1" fmla="*/ 65 w 3311"/>
                <a:gd name="connsiteY1" fmla="*/ 21596 h 25968"/>
                <a:gd name="connsiteX2" fmla="*/ 65 w 3311"/>
                <a:gd name="connsiteY2" fmla="*/ 25296 h 25968"/>
                <a:gd name="connsiteX3" fmla="*/ 115 w 3311"/>
                <a:gd name="connsiteY3" fmla="*/ 25632 h 25968"/>
                <a:gd name="connsiteX4" fmla="*/ 65 w 3311"/>
                <a:gd name="connsiteY4" fmla="*/ 25968 h 25968"/>
                <a:gd name="connsiteX5" fmla="*/ 3311 w 3311"/>
                <a:gd name="connsiteY5" fmla="*/ 0 h 25968"/>
                <a:gd name="connsiteX6" fmla="*/ 3246 w 3311"/>
                <a:gd name="connsiteY6" fmla="*/ 0 h 25968"/>
                <a:gd name="connsiteX0" fmla="*/ 0 w 3246"/>
                <a:gd name="connsiteY0" fmla="*/ 21596 h 29669"/>
                <a:gd name="connsiteX1" fmla="*/ 65 w 3246"/>
                <a:gd name="connsiteY1" fmla="*/ 21596 h 29669"/>
                <a:gd name="connsiteX2" fmla="*/ 65 w 3246"/>
                <a:gd name="connsiteY2" fmla="*/ 25296 h 29669"/>
                <a:gd name="connsiteX3" fmla="*/ 115 w 3246"/>
                <a:gd name="connsiteY3" fmla="*/ 25632 h 29669"/>
                <a:gd name="connsiteX4" fmla="*/ 65 w 3246"/>
                <a:gd name="connsiteY4" fmla="*/ 25968 h 29669"/>
                <a:gd name="connsiteX5" fmla="*/ 65 w 3246"/>
                <a:gd name="connsiteY5" fmla="*/ 29669 h 29669"/>
                <a:gd name="connsiteX6" fmla="*/ 3246 w 3246"/>
                <a:gd name="connsiteY6" fmla="*/ 0 h 29669"/>
                <a:gd name="connsiteX0" fmla="*/ 0 w 115"/>
                <a:gd name="connsiteY0" fmla="*/ 0 h 8073"/>
                <a:gd name="connsiteX1" fmla="*/ 65 w 115"/>
                <a:gd name="connsiteY1" fmla="*/ 0 h 8073"/>
                <a:gd name="connsiteX2" fmla="*/ 65 w 115"/>
                <a:gd name="connsiteY2" fmla="*/ 3700 h 8073"/>
                <a:gd name="connsiteX3" fmla="*/ 115 w 115"/>
                <a:gd name="connsiteY3" fmla="*/ 4036 h 8073"/>
                <a:gd name="connsiteX4" fmla="*/ 65 w 115"/>
                <a:gd name="connsiteY4" fmla="*/ 4372 h 8073"/>
                <a:gd name="connsiteX5" fmla="*/ 65 w 115"/>
                <a:gd name="connsiteY5" fmla="*/ 8073 h 8073"/>
                <a:gd name="connsiteX6" fmla="*/ 0 w 115"/>
                <a:gd name="connsiteY6" fmla="*/ 8073 h 8073"/>
                <a:gd name="connsiteX0" fmla="*/ 0 w 115"/>
                <a:gd name="connsiteY0" fmla="*/ 0 h 8073"/>
                <a:gd name="connsiteX1" fmla="*/ 65 w 115"/>
                <a:gd name="connsiteY1" fmla="*/ 0 h 8073"/>
                <a:gd name="connsiteX2" fmla="*/ 65 w 115"/>
                <a:gd name="connsiteY2" fmla="*/ 3700 h 8073"/>
                <a:gd name="connsiteX3" fmla="*/ 115 w 115"/>
                <a:gd name="connsiteY3" fmla="*/ 4036 h 8073"/>
                <a:gd name="connsiteX4" fmla="*/ 65 w 115"/>
                <a:gd name="connsiteY4" fmla="*/ 4372 h 8073"/>
                <a:gd name="connsiteX5" fmla="*/ 65 w 115"/>
                <a:gd name="connsiteY5" fmla="*/ 8073 h 8073"/>
                <a:gd name="connsiteX6" fmla="*/ 0 w 115"/>
                <a:gd name="connsiteY6" fmla="*/ 8073 h 8073"/>
                <a:gd name="connsiteX0" fmla="*/ 0 w 452"/>
                <a:gd name="connsiteY0" fmla="*/ 0 h 8073"/>
                <a:gd name="connsiteX1" fmla="*/ 452 w 452"/>
                <a:gd name="connsiteY1" fmla="*/ 0 h 8073"/>
                <a:gd name="connsiteX2" fmla="*/ 65 w 452"/>
                <a:gd name="connsiteY2" fmla="*/ 3700 h 8073"/>
                <a:gd name="connsiteX3" fmla="*/ 115 w 452"/>
                <a:gd name="connsiteY3" fmla="*/ 4036 h 8073"/>
                <a:gd name="connsiteX4" fmla="*/ 65 w 452"/>
                <a:gd name="connsiteY4" fmla="*/ 4372 h 8073"/>
                <a:gd name="connsiteX5" fmla="*/ 65 w 452"/>
                <a:gd name="connsiteY5" fmla="*/ 8073 h 8073"/>
                <a:gd name="connsiteX6" fmla="*/ 0 w 452"/>
                <a:gd name="connsiteY6" fmla="*/ 8073 h 8073"/>
                <a:gd name="connsiteX0" fmla="*/ 0 w 452"/>
                <a:gd name="connsiteY0" fmla="*/ 0 h 8073"/>
                <a:gd name="connsiteX1" fmla="*/ 452 w 452"/>
                <a:gd name="connsiteY1" fmla="*/ 0 h 8073"/>
                <a:gd name="connsiteX2" fmla="*/ 452 w 452"/>
                <a:gd name="connsiteY2" fmla="*/ 1777 h 8073"/>
                <a:gd name="connsiteX3" fmla="*/ 115 w 452"/>
                <a:gd name="connsiteY3" fmla="*/ 4036 h 8073"/>
                <a:gd name="connsiteX4" fmla="*/ 65 w 452"/>
                <a:gd name="connsiteY4" fmla="*/ 4372 h 8073"/>
                <a:gd name="connsiteX5" fmla="*/ 65 w 452"/>
                <a:gd name="connsiteY5" fmla="*/ 8073 h 8073"/>
                <a:gd name="connsiteX6" fmla="*/ 0 w 452"/>
                <a:gd name="connsiteY6" fmla="*/ 8073 h 8073"/>
                <a:gd name="connsiteX0" fmla="*/ 0 w 799"/>
                <a:gd name="connsiteY0" fmla="*/ 0 h 8073"/>
                <a:gd name="connsiteX1" fmla="*/ 452 w 799"/>
                <a:gd name="connsiteY1" fmla="*/ 0 h 8073"/>
                <a:gd name="connsiteX2" fmla="*/ 452 w 799"/>
                <a:gd name="connsiteY2" fmla="*/ 1777 h 8073"/>
                <a:gd name="connsiteX3" fmla="*/ 799 w 799"/>
                <a:gd name="connsiteY3" fmla="*/ 4037 h 8073"/>
                <a:gd name="connsiteX4" fmla="*/ 65 w 799"/>
                <a:gd name="connsiteY4" fmla="*/ 4372 h 8073"/>
                <a:gd name="connsiteX5" fmla="*/ 65 w 799"/>
                <a:gd name="connsiteY5" fmla="*/ 8073 h 8073"/>
                <a:gd name="connsiteX6" fmla="*/ 0 w 799"/>
                <a:gd name="connsiteY6" fmla="*/ 8073 h 8073"/>
                <a:gd name="connsiteX0" fmla="*/ 0 w 799"/>
                <a:gd name="connsiteY0" fmla="*/ 0 h 8073"/>
                <a:gd name="connsiteX1" fmla="*/ 452 w 799"/>
                <a:gd name="connsiteY1" fmla="*/ 0 h 8073"/>
                <a:gd name="connsiteX2" fmla="*/ 452 w 799"/>
                <a:gd name="connsiteY2" fmla="*/ 1777 h 8073"/>
                <a:gd name="connsiteX3" fmla="*/ 799 w 799"/>
                <a:gd name="connsiteY3" fmla="*/ 4037 h 8073"/>
                <a:gd name="connsiteX4" fmla="*/ 452 w 799"/>
                <a:gd name="connsiteY4" fmla="*/ 6296 h 8073"/>
                <a:gd name="connsiteX5" fmla="*/ 65 w 799"/>
                <a:gd name="connsiteY5" fmla="*/ 8073 h 8073"/>
                <a:gd name="connsiteX6" fmla="*/ 0 w 799"/>
                <a:gd name="connsiteY6" fmla="*/ 8073 h 8073"/>
                <a:gd name="connsiteX0" fmla="*/ 0 w 799"/>
                <a:gd name="connsiteY0" fmla="*/ 0 h 8073"/>
                <a:gd name="connsiteX1" fmla="*/ 452 w 799"/>
                <a:gd name="connsiteY1" fmla="*/ 0 h 8073"/>
                <a:gd name="connsiteX2" fmla="*/ 452 w 799"/>
                <a:gd name="connsiteY2" fmla="*/ 1777 h 8073"/>
                <a:gd name="connsiteX3" fmla="*/ 799 w 799"/>
                <a:gd name="connsiteY3" fmla="*/ 4037 h 8073"/>
                <a:gd name="connsiteX4" fmla="*/ 452 w 799"/>
                <a:gd name="connsiteY4" fmla="*/ 6296 h 8073"/>
                <a:gd name="connsiteX5" fmla="*/ 452 w 799"/>
                <a:gd name="connsiteY5" fmla="*/ 8073 h 8073"/>
                <a:gd name="connsiteX6" fmla="*/ 0 w 799"/>
                <a:gd name="connsiteY6" fmla="*/ 8073 h 8073"/>
                <a:gd name="connsiteX0" fmla="*/ 0 w 799"/>
                <a:gd name="connsiteY0" fmla="*/ 0 h 8073"/>
                <a:gd name="connsiteX1" fmla="*/ 452 w 799"/>
                <a:gd name="connsiteY1" fmla="*/ 0 h 8073"/>
                <a:gd name="connsiteX2" fmla="*/ 452 w 799"/>
                <a:gd name="connsiteY2" fmla="*/ 1777 h 8073"/>
                <a:gd name="connsiteX3" fmla="*/ 799 w 799"/>
                <a:gd name="connsiteY3" fmla="*/ 4037 h 8073"/>
                <a:gd name="connsiteX4" fmla="*/ 452 w 799"/>
                <a:gd name="connsiteY4" fmla="*/ 6296 h 8073"/>
                <a:gd name="connsiteX5" fmla="*/ 452 w 799"/>
                <a:gd name="connsiteY5" fmla="*/ 8073 h 8073"/>
                <a:gd name="connsiteX6" fmla="*/ 0 w 799"/>
                <a:gd name="connsiteY6" fmla="*/ 8073 h 8073"/>
                <a:gd name="connsiteX0" fmla="*/ 0 w 13575"/>
                <a:gd name="connsiteY0" fmla="*/ 27331 h 27331"/>
                <a:gd name="connsiteX1" fmla="*/ 13228 w 13575"/>
                <a:gd name="connsiteY1" fmla="*/ 0 h 27331"/>
                <a:gd name="connsiteX2" fmla="*/ 13228 w 13575"/>
                <a:gd name="connsiteY2" fmla="*/ 1777 h 27331"/>
                <a:gd name="connsiteX3" fmla="*/ 13575 w 13575"/>
                <a:gd name="connsiteY3" fmla="*/ 4037 h 27331"/>
                <a:gd name="connsiteX4" fmla="*/ 13228 w 13575"/>
                <a:gd name="connsiteY4" fmla="*/ 6296 h 27331"/>
                <a:gd name="connsiteX5" fmla="*/ 13228 w 13575"/>
                <a:gd name="connsiteY5" fmla="*/ 8073 h 27331"/>
                <a:gd name="connsiteX6" fmla="*/ 12776 w 13575"/>
                <a:gd name="connsiteY6" fmla="*/ 8073 h 27331"/>
                <a:gd name="connsiteX0" fmla="*/ 0 w 13575"/>
                <a:gd name="connsiteY0" fmla="*/ 25554 h 25554"/>
                <a:gd name="connsiteX1" fmla="*/ 933 w 13575"/>
                <a:gd name="connsiteY1" fmla="*/ 25554 h 25554"/>
                <a:gd name="connsiteX2" fmla="*/ 13228 w 13575"/>
                <a:gd name="connsiteY2" fmla="*/ 0 h 25554"/>
                <a:gd name="connsiteX3" fmla="*/ 13575 w 13575"/>
                <a:gd name="connsiteY3" fmla="*/ 2260 h 25554"/>
                <a:gd name="connsiteX4" fmla="*/ 13228 w 13575"/>
                <a:gd name="connsiteY4" fmla="*/ 4519 h 25554"/>
                <a:gd name="connsiteX5" fmla="*/ 13228 w 13575"/>
                <a:gd name="connsiteY5" fmla="*/ 6296 h 25554"/>
                <a:gd name="connsiteX6" fmla="*/ 12776 w 13575"/>
                <a:gd name="connsiteY6" fmla="*/ 6296 h 25554"/>
                <a:gd name="connsiteX0" fmla="*/ 0 w 13575"/>
                <a:gd name="connsiteY0" fmla="*/ 23294 h 39511"/>
                <a:gd name="connsiteX1" fmla="*/ 933 w 13575"/>
                <a:gd name="connsiteY1" fmla="*/ 23294 h 39511"/>
                <a:gd name="connsiteX2" fmla="*/ 933 w 13575"/>
                <a:gd name="connsiteY2" fmla="*/ 39511 h 39511"/>
                <a:gd name="connsiteX3" fmla="*/ 13575 w 13575"/>
                <a:gd name="connsiteY3" fmla="*/ 0 h 39511"/>
                <a:gd name="connsiteX4" fmla="*/ 13228 w 13575"/>
                <a:gd name="connsiteY4" fmla="*/ 2259 h 39511"/>
                <a:gd name="connsiteX5" fmla="*/ 13228 w 13575"/>
                <a:gd name="connsiteY5" fmla="*/ 4036 h 39511"/>
                <a:gd name="connsiteX6" fmla="*/ 12776 w 13575"/>
                <a:gd name="connsiteY6" fmla="*/ 4036 h 39511"/>
                <a:gd name="connsiteX0" fmla="*/ 0 w 13228"/>
                <a:gd name="connsiteY0" fmla="*/ 21035 h 38726"/>
                <a:gd name="connsiteX1" fmla="*/ 933 w 13228"/>
                <a:gd name="connsiteY1" fmla="*/ 21035 h 38726"/>
                <a:gd name="connsiteX2" fmla="*/ 933 w 13228"/>
                <a:gd name="connsiteY2" fmla="*/ 37252 h 38726"/>
                <a:gd name="connsiteX3" fmla="*/ 1651 w 13228"/>
                <a:gd name="connsiteY3" fmla="*/ 38726 h 38726"/>
                <a:gd name="connsiteX4" fmla="*/ 13228 w 13228"/>
                <a:gd name="connsiteY4" fmla="*/ 0 h 38726"/>
                <a:gd name="connsiteX5" fmla="*/ 13228 w 13228"/>
                <a:gd name="connsiteY5" fmla="*/ 1777 h 38726"/>
                <a:gd name="connsiteX6" fmla="*/ 12776 w 13228"/>
                <a:gd name="connsiteY6" fmla="*/ 1777 h 38726"/>
                <a:gd name="connsiteX0" fmla="*/ 0 w 13228"/>
                <a:gd name="connsiteY0" fmla="*/ 19258 h 38423"/>
                <a:gd name="connsiteX1" fmla="*/ 933 w 13228"/>
                <a:gd name="connsiteY1" fmla="*/ 19258 h 38423"/>
                <a:gd name="connsiteX2" fmla="*/ 933 w 13228"/>
                <a:gd name="connsiteY2" fmla="*/ 35475 h 38423"/>
                <a:gd name="connsiteX3" fmla="*/ 1651 w 13228"/>
                <a:gd name="connsiteY3" fmla="*/ 36949 h 38423"/>
                <a:gd name="connsiteX4" fmla="*/ 933 w 13228"/>
                <a:gd name="connsiteY4" fmla="*/ 38423 h 38423"/>
                <a:gd name="connsiteX5" fmla="*/ 13228 w 13228"/>
                <a:gd name="connsiteY5" fmla="*/ 0 h 38423"/>
                <a:gd name="connsiteX6" fmla="*/ 12776 w 13228"/>
                <a:gd name="connsiteY6" fmla="*/ 0 h 38423"/>
                <a:gd name="connsiteX0" fmla="*/ 0 w 12776"/>
                <a:gd name="connsiteY0" fmla="*/ 19258 h 54640"/>
                <a:gd name="connsiteX1" fmla="*/ 933 w 12776"/>
                <a:gd name="connsiteY1" fmla="*/ 19258 h 54640"/>
                <a:gd name="connsiteX2" fmla="*/ 933 w 12776"/>
                <a:gd name="connsiteY2" fmla="*/ 35475 h 54640"/>
                <a:gd name="connsiteX3" fmla="*/ 1651 w 12776"/>
                <a:gd name="connsiteY3" fmla="*/ 36949 h 54640"/>
                <a:gd name="connsiteX4" fmla="*/ 933 w 12776"/>
                <a:gd name="connsiteY4" fmla="*/ 38423 h 54640"/>
                <a:gd name="connsiteX5" fmla="*/ 933 w 12776"/>
                <a:gd name="connsiteY5" fmla="*/ 54640 h 54640"/>
                <a:gd name="connsiteX6" fmla="*/ 12776 w 12776"/>
                <a:gd name="connsiteY6" fmla="*/ 0 h 54640"/>
                <a:gd name="connsiteX0" fmla="*/ 0 w 1651"/>
                <a:gd name="connsiteY0" fmla="*/ 0 h 35382"/>
                <a:gd name="connsiteX1" fmla="*/ 933 w 1651"/>
                <a:gd name="connsiteY1" fmla="*/ 0 h 35382"/>
                <a:gd name="connsiteX2" fmla="*/ 933 w 1651"/>
                <a:gd name="connsiteY2" fmla="*/ 16217 h 35382"/>
                <a:gd name="connsiteX3" fmla="*/ 1651 w 1651"/>
                <a:gd name="connsiteY3" fmla="*/ 17691 h 35382"/>
                <a:gd name="connsiteX4" fmla="*/ 933 w 1651"/>
                <a:gd name="connsiteY4" fmla="*/ 19165 h 35382"/>
                <a:gd name="connsiteX5" fmla="*/ 933 w 1651"/>
                <a:gd name="connsiteY5" fmla="*/ 35382 h 35382"/>
                <a:gd name="connsiteX6" fmla="*/ 0 w 1651"/>
                <a:gd name="connsiteY6" fmla="*/ 35382 h 35382"/>
                <a:gd name="connsiteX0" fmla="*/ 0 w 1651"/>
                <a:gd name="connsiteY0" fmla="*/ 0 h 35382"/>
                <a:gd name="connsiteX1" fmla="*/ 933 w 1651"/>
                <a:gd name="connsiteY1" fmla="*/ 0 h 35382"/>
                <a:gd name="connsiteX2" fmla="*/ 933 w 1651"/>
                <a:gd name="connsiteY2" fmla="*/ 16217 h 35382"/>
                <a:gd name="connsiteX3" fmla="*/ 1651 w 1651"/>
                <a:gd name="connsiteY3" fmla="*/ 17691 h 35382"/>
                <a:gd name="connsiteX4" fmla="*/ 933 w 1651"/>
                <a:gd name="connsiteY4" fmla="*/ 19165 h 35382"/>
                <a:gd name="connsiteX5" fmla="*/ 933 w 1651"/>
                <a:gd name="connsiteY5" fmla="*/ 35382 h 35382"/>
                <a:gd name="connsiteX6" fmla="*/ 0 w 1651"/>
                <a:gd name="connsiteY6" fmla="*/ 35382 h 35382"/>
                <a:gd name="connsiteX0" fmla="*/ 0 w 4055"/>
                <a:gd name="connsiteY0" fmla="*/ 0 h 35382"/>
                <a:gd name="connsiteX1" fmla="*/ 4055 w 4055"/>
                <a:gd name="connsiteY1" fmla="*/ 0 h 35382"/>
                <a:gd name="connsiteX2" fmla="*/ 933 w 4055"/>
                <a:gd name="connsiteY2" fmla="*/ 16217 h 35382"/>
                <a:gd name="connsiteX3" fmla="*/ 1651 w 4055"/>
                <a:gd name="connsiteY3" fmla="*/ 17691 h 35382"/>
                <a:gd name="connsiteX4" fmla="*/ 933 w 4055"/>
                <a:gd name="connsiteY4" fmla="*/ 19165 h 35382"/>
                <a:gd name="connsiteX5" fmla="*/ 933 w 4055"/>
                <a:gd name="connsiteY5" fmla="*/ 35382 h 35382"/>
                <a:gd name="connsiteX6" fmla="*/ 0 w 4055"/>
                <a:gd name="connsiteY6" fmla="*/ 35382 h 35382"/>
                <a:gd name="connsiteX0" fmla="*/ 0 w 4055"/>
                <a:gd name="connsiteY0" fmla="*/ 0 h 35382"/>
                <a:gd name="connsiteX1" fmla="*/ 4055 w 4055"/>
                <a:gd name="connsiteY1" fmla="*/ 0 h 35382"/>
                <a:gd name="connsiteX2" fmla="*/ 4055 w 4055"/>
                <a:gd name="connsiteY2" fmla="*/ 11499 h 35382"/>
                <a:gd name="connsiteX3" fmla="*/ 1651 w 4055"/>
                <a:gd name="connsiteY3" fmla="*/ 17691 h 35382"/>
                <a:gd name="connsiteX4" fmla="*/ 933 w 4055"/>
                <a:gd name="connsiteY4" fmla="*/ 19165 h 35382"/>
                <a:gd name="connsiteX5" fmla="*/ 933 w 4055"/>
                <a:gd name="connsiteY5" fmla="*/ 35382 h 35382"/>
                <a:gd name="connsiteX6" fmla="*/ 0 w 4055"/>
                <a:gd name="connsiteY6" fmla="*/ 35382 h 35382"/>
                <a:gd name="connsiteX0" fmla="*/ 0 w 7174"/>
                <a:gd name="connsiteY0" fmla="*/ 0 h 35382"/>
                <a:gd name="connsiteX1" fmla="*/ 4055 w 7174"/>
                <a:gd name="connsiteY1" fmla="*/ 0 h 35382"/>
                <a:gd name="connsiteX2" fmla="*/ 4055 w 7174"/>
                <a:gd name="connsiteY2" fmla="*/ 11499 h 35382"/>
                <a:gd name="connsiteX3" fmla="*/ 7174 w 7174"/>
                <a:gd name="connsiteY3" fmla="*/ 17691 h 35382"/>
                <a:gd name="connsiteX4" fmla="*/ 933 w 7174"/>
                <a:gd name="connsiteY4" fmla="*/ 19165 h 35382"/>
                <a:gd name="connsiteX5" fmla="*/ 933 w 7174"/>
                <a:gd name="connsiteY5" fmla="*/ 35382 h 35382"/>
                <a:gd name="connsiteX6" fmla="*/ 0 w 7174"/>
                <a:gd name="connsiteY6" fmla="*/ 35382 h 35382"/>
                <a:gd name="connsiteX0" fmla="*/ 0 w 7174"/>
                <a:gd name="connsiteY0" fmla="*/ 0 h 35382"/>
                <a:gd name="connsiteX1" fmla="*/ 4055 w 7174"/>
                <a:gd name="connsiteY1" fmla="*/ 0 h 35382"/>
                <a:gd name="connsiteX2" fmla="*/ 4055 w 7174"/>
                <a:gd name="connsiteY2" fmla="*/ 11499 h 35382"/>
                <a:gd name="connsiteX3" fmla="*/ 7174 w 7174"/>
                <a:gd name="connsiteY3" fmla="*/ 17691 h 35382"/>
                <a:gd name="connsiteX4" fmla="*/ 4055 w 7174"/>
                <a:gd name="connsiteY4" fmla="*/ 23883 h 35382"/>
                <a:gd name="connsiteX5" fmla="*/ 933 w 7174"/>
                <a:gd name="connsiteY5" fmla="*/ 35382 h 35382"/>
                <a:gd name="connsiteX6" fmla="*/ 0 w 7174"/>
                <a:gd name="connsiteY6" fmla="*/ 35382 h 35382"/>
                <a:gd name="connsiteX0" fmla="*/ 0 w 7174"/>
                <a:gd name="connsiteY0" fmla="*/ 0 h 35382"/>
                <a:gd name="connsiteX1" fmla="*/ 4055 w 7174"/>
                <a:gd name="connsiteY1" fmla="*/ 0 h 35382"/>
                <a:gd name="connsiteX2" fmla="*/ 4055 w 7174"/>
                <a:gd name="connsiteY2" fmla="*/ 11499 h 35382"/>
                <a:gd name="connsiteX3" fmla="*/ 7174 w 7174"/>
                <a:gd name="connsiteY3" fmla="*/ 17691 h 35382"/>
                <a:gd name="connsiteX4" fmla="*/ 4055 w 7174"/>
                <a:gd name="connsiteY4" fmla="*/ 23883 h 35382"/>
                <a:gd name="connsiteX5" fmla="*/ 4055 w 7174"/>
                <a:gd name="connsiteY5" fmla="*/ 35382 h 35382"/>
                <a:gd name="connsiteX6" fmla="*/ 0 w 7174"/>
                <a:gd name="connsiteY6" fmla="*/ 35382 h 35382"/>
                <a:gd name="connsiteX0" fmla="*/ 0 w 7174"/>
                <a:gd name="connsiteY0" fmla="*/ 0 h 35382"/>
                <a:gd name="connsiteX1" fmla="*/ 4055 w 7174"/>
                <a:gd name="connsiteY1" fmla="*/ 0 h 35382"/>
                <a:gd name="connsiteX2" fmla="*/ 4055 w 7174"/>
                <a:gd name="connsiteY2" fmla="*/ 11499 h 35382"/>
                <a:gd name="connsiteX3" fmla="*/ 7174 w 7174"/>
                <a:gd name="connsiteY3" fmla="*/ 17691 h 35382"/>
                <a:gd name="connsiteX4" fmla="*/ 4055 w 7174"/>
                <a:gd name="connsiteY4" fmla="*/ 23883 h 35382"/>
                <a:gd name="connsiteX5" fmla="*/ 4055 w 7174"/>
                <a:gd name="connsiteY5" fmla="*/ 35382 h 35382"/>
                <a:gd name="connsiteX6" fmla="*/ 0 w 7174"/>
                <a:gd name="connsiteY6" fmla="*/ 35382 h 35382"/>
                <a:gd name="connsiteX0" fmla="*/ 0 w 92554"/>
                <a:gd name="connsiteY0" fmla="*/ 182637 h 182637"/>
                <a:gd name="connsiteX1" fmla="*/ 89435 w 92554"/>
                <a:gd name="connsiteY1" fmla="*/ 0 h 182637"/>
                <a:gd name="connsiteX2" fmla="*/ 89435 w 92554"/>
                <a:gd name="connsiteY2" fmla="*/ 11499 h 182637"/>
                <a:gd name="connsiteX3" fmla="*/ 92554 w 92554"/>
                <a:gd name="connsiteY3" fmla="*/ 17691 h 182637"/>
                <a:gd name="connsiteX4" fmla="*/ 89435 w 92554"/>
                <a:gd name="connsiteY4" fmla="*/ 23883 h 182637"/>
                <a:gd name="connsiteX5" fmla="*/ 89435 w 92554"/>
                <a:gd name="connsiteY5" fmla="*/ 35382 h 182637"/>
                <a:gd name="connsiteX6" fmla="*/ 85380 w 92554"/>
                <a:gd name="connsiteY6" fmla="*/ 35382 h 182637"/>
                <a:gd name="connsiteX0" fmla="*/ 0 w 92554"/>
                <a:gd name="connsiteY0" fmla="*/ 171138 h 171138"/>
                <a:gd name="connsiteX1" fmla="*/ 4091 w 92554"/>
                <a:gd name="connsiteY1" fmla="*/ 171138 h 171138"/>
                <a:gd name="connsiteX2" fmla="*/ 89435 w 92554"/>
                <a:gd name="connsiteY2" fmla="*/ 0 h 171138"/>
                <a:gd name="connsiteX3" fmla="*/ 92554 w 92554"/>
                <a:gd name="connsiteY3" fmla="*/ 6192 h 171138"/>
                <a:gd name="connsiteX4" fmla="*/ 89435 w 92554"/>
                <a:gd name="connsiteY4" fmla="*/ 12384 h 171138"/>
                <a:gd name="connsiteX5" fmla="*/ 89435 w 92554"/>
                <a:gd name="connsiteY5" fmla="*/ 23883 h 171138"/>
                <a:gd name="connsiteX6" fmla="*/ 85380 w 92554"/>
                <a:gd name="connsiteY6" fmla="*/ 23883 h 171138"/>
                <a:gd name="connsiteX0" fmla="*/ 0 w 92554"/>
                <a:gd name="connsiteY0" fmla="*/ 164946 h 236021"/>
                <a:gd name="connsiteX1" fmla="*/ 4091 w 92554"/>
                <a:gd name="connsiteY1" fmla="*/ 164946 h 236021"/>
                <a:gd name="connsiteX2" fmla="*/ 4091 w 92554"/>
                <a:gd name="connsiteY2" fmla="*/ 236021 h 236021"/>
                <a:gd name="connsiteX3" fmla="*/ 92554 w 92554"/>
                <a:gd name="connsiteY3" fmla="*/ 0 h 236021"/>
                <a:gd name="connsiteX4" fmla="*/ 89435 w 92554"/>
                <a:gd name="connsiteY4" fmla="*/ 6192 h 236021"/>
                <a:gd name="connsiteX5" fmla="*/ 89435 w 92554"/>
                <a:gd name="connsiteY5" fmla="*/ 17691 h 236021"/>
                <a:gd name="connsiteX6" fmla="*/ 85380 w 92554"/>
                <a:gd name="connsiteY6" fmla="*/ 17691 h 236021"/>
                <a:gd name="connsiteX0" fmla="*/ 0 w 89435"/>
                <a:gd name="connsiteY0" fmla="*/ 158754 h 236291"/>
                <a:gd name="connsiteX1" fmla="*/ 4091 w 89435"/>
                <a:gd name="connsiteY1" fmla="*/ 158754 h 236291"/>
                <a:gd name="connsiteX2" fmla="*/ 4091 w 89435"/>
                <a:gd name="connsiteY2" fmla="*/ 229829 h 236291"/>
                <a:gd name="connsiteX3" fmla="*/ 7237 w 89435"/>
                <a:gd name="connsiteY3" fmla="*/ 236291 h 236291"/>
                <a:gd name="connsiteX4" fmla="*/ 89435 w 89435"/>
                <a:gd name="connsiteY4" fmla="*/ 0 h 236291"/>
                <a:gd name="connsiteX5" fmla="*/ 89435 w 89435"/>
                <a:gd name="connsiteY5" fmla="*/ 11499 h 236291"/>
                <a:gd name="connsiteX6" fmla="*/ 85380 w 89435"/>
                <a:gd name="connsiteY6" fmla="*/ 11499 h 236291"/>
                <a:gd name="connsiteX0" fmla="*/ 0 w 89435"/>
                <a:gd name="connsiteY0" fmla="*/ 147255 h 231253"/>
                <a:gd name="connsiteX1" fmla="*/ 4091 w 89435"/>
                <a:gd name="connsiteY1" fmla="*/ 147255 h 231253"/>
                <a:gd name="connsiteX2" fmla="*/ 4091 w 89435"/>
                <a:gd name="connsiteY2" fmla="*/ 218330 h 231253"/>
                <a:gd name="connsiteX3" fmla="*/ 7237 w 89435"/>
                <a:gd name="connsiteY3" fmla="*/ 224792 h 231253"/>
                <a:gd name="connsiteX4" fmla="*/ 4091 w 89435"/>
                <a:gd name="connsiteY4" fmla="*/ 231253 h 231253"/>
                <a:gd name="connsiteX5" fmla="*/ 89435 w 89435"/>
                <a:gd name="connsiteY5" fmla="*/ 0 h 231253"/>
                <a:gd name="connsiteX6" fmla="*/ 85380 w 89435"/>
                <a:gd name="connsiteY6" fmla="*/ 0 h 231253"/>
                <a:gd name="connsiteX0" fmla="*/ 0 w 85380"/>
                <a:gd name="connsiteY0" fmla="*/ 147255 h 302328"/>
                <a:gd name="connsiteX1" fmla="*/ 4091 w 85380"/>
                <a:gd name="connsiteY1" fmla="*/ 147255 h 302328"/>
                <a:gd name="connsiteX2" fmla="*/ 4091 w 85380"/>
                <a:gd name="connsiteY2" fmla="*/ 218330 h 302328"/>
                <a:gd name="connsiteX3" fmla="*/ 7237 w 85380"/>
                <a:gd name="connsiteY3" fmla="*/ 224792 h 302328"/>
                <a:gd name="connsiteX4" fmla="*/ 4091 w 85380"/>
                <a:gd name="connsiteY4" fmla="*/ 231253 h 302328"/>
                <a:gd name="connsiteX5" fmla="*/ 4091 w 85380"/>
                <a:gd name="connsiteY5" fmla="*/ 302328 h 302328"/>
                <a:gd name="connsiteX6" fmla="*/ 85380 w 85380"/>
                <a:gd name="connsiteY6" fmla="*/ 0 h 302328"/>
                <a:gd name="connsiteX0" fmla="*/ 0 w 7237"/>
                <a:gd name="connsiteY0" fmla="*/ 0 h 155073"/>
                <a:gd name="connsiteX1" fmla="*/ 4091 w 7237"/>
                <a:gd name="connsiteY1" fmla="*/ 0 h 155073"/>
                <a:gd name="connsiteX2" fmla="*/ 4091 w 7237"/>
                <a:gd name="connsiteY2" fmla="*/ 71075 h 155073"/>
                <a:gd name="connsiteX3" fmla="*/ 7237 w 7237"/>
                <a:gd name="connsiteY3" fmla="*/ 77537 h 155073"/>
                <a:gd name="connsiteX4" fmla="*/ 4091 w 7237"/>
                <a:gd name="connsiteY4" fmla="*/ 83998 h 155073"/>
                <a:gd name="connsiteX5" fmla="*/ 4091 w 7237"/>
                <a:gd name="connsiteY5" fmla="*/ 155073 h 155073"/>
                <a:gd name="connsiteX6" fmla="*/ 0 w 7237"/>
                <a:gd name="connsiteY6" fmla="*/ 155073 h 155073"/>
                <a:gd name="connsiteX0" fmla="*/ 0 w 7237"/>
                <a:gd name="connsiteY0" fmla="*/ 0 h 155073"/>
                <a:gd name="connsiteX1" fmla="*/ 4091 w 7237"/>
                <a:gd name="connsiteY1" fmla="*/ 0 h 155073"/>
                <a:gd name="connsiteX2" fmla="*/ 4091 w 7237"/>
                <a:gd name="connsiteY2" fmla="*/ 71075 h 155073"/>
                <a:gd name="connsiteX3" fmla="*/ 7237 w 7237"/>
                <a:gd name="connsiteY3" fmla="*/ 77537 h 155073"/>
                <a:gd name="connsiteX4" fmla="*/ 4091 w 7237"/>
                <a:gd name="connsiteY4" fmla="*/ 83998 h 155073"/>
                <a:gd name="connsiteX5" fmla="*/ 4091 w 7237"/>
                <a:gd name="connsiteY5" fmla="*/ 155073 h 155073"/>
                <a:gd name="connsiteX6" fmla="*/ 0 w 7237"/>
                <a:gd name="connsiteY6" fmla="*/ 155073 h 155073"/>
                <a:gd name="connsiteX0" fmla="*/ 0 w 17773"/>
                <a:gd name="connsiteY0" fmla="*/ 0 h 155073"/>
                <a:gd name="connsiteX1" fmla="*/ 17773 w 17773"/>
                <a:gd name="connsiteY1" fmla="*/ 0 h 155073"/>
                <a:gd name="connsiteX2" fmla="*/ 4091 w 17773"/>
                <a:gd name="connsiteY2" fmla="*/ 71075 h 155073"/>
                <a:gd name="connsiteX3" fmla="*/ 7237 w 17773"/>
                <a:gd name="connsiteY3" fmla="*/ 77537 h 155073"/>
                <a:gd name="connsiteX4" fmla="*/ 4091 w 17773"/>
                <a:gd name="connsiteY4" fmla="*/ 83998 h 155073"/>
                <a:gd name="connsiteX5" fmla="*/ 4091 w 17773"/>
                <a:gd name="connsiteY5" fmla="*/ 155073 h 155073"/>
                <a:gd name="connsiteX6" fmla="*/ 0 w 17773"/>
                <a:gd name="connsiteY6" fmla="*/ 155073 h 155073"/>
                <a:gd name="connsiteX0" fmla="*/ 0 w 17773"/>
                <a:gd name="connsiteY0" fmla="*/ 0 h 155073"/>
                <a:gd name="connsiteX1" fmla="*/ 17773 w 17773"/>
                <a:gd name="connsiteY1" fmla="*/ 0 h 155073"/>
                <a:gd name="connsiteX2" fmla="*/ 17773 w 17773"/>
                <a:gd name="connsiteY2" fmla="*/ 50397 h 155073"/>
                <a:gd name="connsiteX3" fmla="*/ 7237 w 17773"/>
                <a:gd name="connsiteY3" fmla="*/ 77537 h 155073"/>
                <a:gd name="connsiteX4" fmla="*/ 4091 w 17773"/>
                <a:gd name="connsiteY4" fmla="*/ 83998 h 155073"/>
                <a:gd name="connsiteX5" fmla="*/ 4091 w 17773"/>
                <a:gd name="connsiteY5" fmla="*/ 155073 h 155073"/>
                <a:gd name="connsiteX6" fmla="*/ 0 w 17773"/>
                <a:gd name="connsiteY6" fmla="*/ 155073 h 155073"/>
                <a:gd name="connsiteX0" fmla="*/ 0 w 31444"/>
                <a:gd name="connsiteY0" fmla="*/ 0 h 155073"/>
                <a:gd name="connsiteX1" fmla="*/ 17773 w 31444"/>
                <a:gd name="connsiteY1" fmla="*/ 0 h 155073"/>
                <a:gd name="connsiteX2" fmla="*/ 17773 w 31444"/>
                <a:gd name="connsiteY2" fmla="*/ 50397 h 155073"/>
                <a:gd name="connsiteX3" fmla="*/ 31444 w 31444"/>
                <a:gd name="connsiteY3" fmla="*/ 77537 h 155073"/>
                <a:gd name="connsiteX4" fmla="*/ 4091 w 31444"/>
                <a:gd name="connsiteY4" fmla="*/ 83998 h 155073"/>
                <a:gd name="connsiteX5" fmla="*/ 4091 w 31444"/>
                <a:gd name="connsiteY5" fmla="*/ 155073 h 155073"/>
                <a:gd name="connsiteX6" fmla="*/ 0 w 31444"/>
                <a:gd name="connsiteY6" fmla="*/ 155073 h 155073"/>
                <a:gd name="connsiteX0" fmla="*/ 0 w 31444"/>
                <a:gd name="connsiteY0" fmla="*/ 0 h 155073"/>
                <a:gd name="connsiteX1" fmla="*/ 17773 w 31444"/>
                <a:gd name="connsiteY1" fmla="*/ 0 h 155073"/>
                <a:gd name="connsiteX2" fmla="*/ 17773 w 31444"/>
                <a:gd name="connsiteY2" fmla="*/ 50397 h 155073"/>
                <a:gd name="connsiteX3" fmla="*/ 31444 w 31444"/>
                <a:gd name="connsiteY3" fmla="*/ 77537 h 155073"/>
                <a:gd name="connsiteX4" fmla="*/ 17773 w 31444"/>
                <a:gd name="connsiteY4" fmla="*/ 104676 h 155073"/>
                <a:gd name="connsiteX5" fmla="*/ 4091 w 31444"/>
                <a:gd name="connsiteY5" fmla="*/ 155073 h 155073"/>
                <a:gd name="connsiteX6" fmla="*/ 0 w 31444"/>
                <a:gd name="connsiteY6" fmla="*/ 155073 h 155073"/>
                <a:gd name="connsiteX0" fmla="*/ 0 w 31444"/>
                <a:gd name="connsiteY0" fmla="*/ 0 h 155073"/>
                <a:gd name="connsiteX1" fmla="*/ 17773 w 31444"/>
                <a:gd name="connsiteY1" fmla="*/ 0 h 155073"/>
                <a:gd name="connsiteX2" fmla="*/ 17773 w 31444"/>
                <a:gd name="connsiteY2" fmla="*/ 50397 h 155073"/>
                <a:gd name="connsiteX3" fmla="*/ 31444 w 31444"/>
                <a:gd name="connsiteY3" fmla="*/ 77537 h 155073"/>
                <a:gd name="connsiteX4" fmla="*/ 17773 w 31444"/>
                <a:gd name="connsiteY4" fmla="*/ 104676 h 155073"/>
                <a:gd name="connsiteX5" fmla="*/ 17773 w 31444"/>
                <a:gd name="connsiteY5" fmla="*/ 155073 h 155073"/>
                <a:gd name="connsiteX6" fmla="*/ 0 w 31444"/>
                <a:gd name="connsiteY6" fmla="*/ 155073 h 155073"/>
                <a:gd name="connsiteX0" fmla="*/ 0 w 31444"/>
                <a:gd name="connsiteY0" fmla="*/ 0 h 155073"/>
                <a:gd name="connsiteX1" fmla="*/ 17773 w 31444"/>
                <a:gd name="connsiteY1" fmla="*/ 0 h 155073"/>
                <a:gd name="connsiteX2" fmla="*/ 17773 w 31444"/>
                <a:gd name="connsiteY2" fmla="*/ 50397 h 155073"/>
                <a:gd name="connsiteX3" fmla="*/ 31444 w 31444"/>
                <a:gd name="connsiteY3" fmla="*/ 77537 h 155073"/>
                <a:gd name="connsiteX4" fmla="*/ 17773 w 31444"/>
                <a:gd name="connsiteY4" fmla="*/ 104676 h 155073"/>
                <a:gd name="connsiteX5" fmla="*/ 17773 w 31444"/>
                <a:gd name="connsiteY5" fmla="*/ 155073 h 155073"/>
                <a:gd name="connsiteX6" fmla="*/ 0 w 31444"/>
                <a:gd name="connsiteY6" fmla="*/ 155073 h 155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44" h="155073">
                  <a:moveTo>
                    <a:pt x="0" y="0"/>
                  </a:moveTo>
                  <a:lnTo>
                    <a:pt x="17773" y="0"/>
                  </a:lnTo>
                  <a:lnTo>
                    <a:pt x="17773" y="50397"/>
                  </a:lnTo>
                  <a:lnTo>
                    <a:pt x="31444" y="77537"/>
                  </a:lnTo>
                  <a:lnTo>
                    <a:pt x="17773" y="104676"/>
                  </a:lnTo>
                  <a:lnTo>
                    <a:pt x="17773" y="155073"/>
                  </a:lnTo>
                  <a:lnTo>
                    <a:pt x="0" y="155073"/>
                  </a:lnTo>
                </a:path>
              </a:pathLst>
            </a:custGeom>
            <a:noFill/>
            <a:ln w="9525">
              <a:solidFill>
                <a:schemeClr val="bg1">
                  <a:lumMod val="50000"/>
                </a:schemeClr>
              </a:solidFill>
              <a:round/>
              <a:headEnd/>
              <a:tailEnd/>
            </a:ln>
            <a:effectLst/>
            <a:extLst>
              <a:ext uri="{909E8E84-426E-40DD-AFC4-6F175D3DCCD1}">
                <a14:hiddenFill xmlns:a14="http://schemas.microsoft.com/office/drawing/2010/main">
                  <a:solidFill>
                    <a:schemeClr val="accent1"/>
                  </a:solidFill>
                </a14:hiddenFill>
              </a:ext>
            </a:extLst>
          </p:spPr>
          <p:txBody>
            <a:bodyPr wrap="none" anchor="ctr">
              <a:noAutofit/>
            </a:bodyPr>
            <a:lstStyle/>
            <a:p>
              <a:endParaRPr lang="en-US" sz="1325" dirty="0"/>
            </a:p>
          </p:txBody>
        </p:sp>
        <p:sp>
          <p:nvSpPr>
            <p:cNvPr id="48" name="Rectangle 78856"/>
            <p:cNvSpPr txBox="1">
              <a:spLocks/>
            </p:cNvSpPr>
            <p:nvPr/>
          </p:nvSpPr>
          <p:spPr>
            <a:xfrm>
              <a:off x="5099436" y="1510271"/>
              <a:ext cx="1987709" cy="62413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Each iteration implement the highest-</a:t>
              </a:r>
              <a:br>
                <a:rPr lang="en-US" sz="1325" dirty="0"/>
              </a:br>
              <a:r>
                <a:rPr lang="en-US" sz="1325" dirty="0"/>
                <a:t>priority work items</a:t>
              </a:r>
            </a:p>
          </p:txBody>
        </p:sp>
        <p:sp>
          <p:nvSpPr>
            <p:cNvPr id="49" name="Oval 48"/>
            <p:cNvSpPr/>
            <p:nvPr/>
          </p:nvSpPr>
          <p:spPr>
            <a:xfrm>
              <a:off x="5481041" y="2799488"/>
              <a:ext cx="410929" cy="162652"/>
            </a:xfrm>
            <a:prstGeom prst="ellipse">
              <a:avLst/>
            </a:prstGeom>
            <a:solidFill>
              <a:schemeClr val="accent2"/>
            </a:solidFill>
            <a:ln w="19050">
              <a:noFill/>
              <a:headEnd/>
              <a:tailEnd/>
            </a:ln>
            <a:effectLst/>
          </p:spPr>
          <p:style>
            <a:lnRef idx="1">
              <a:schemeClr val="accent1"/>
            </a:lnRef>
            <a:fillRef idx="3">
              <a:schemeClr val="accent1"/>
            </a:fillRef>
            <a:effectRef idx="2">
              <a:schemeClr val="accent1"/>
            </a:effectRef>
            <a:fontRef idx="minor">
              <a:schemeClr val="lt1"/>
            </a:fontRef>
          </p:style>
          <p:txBody>
            <a:bodyPr wrap="none" lIns="74630" tIns="74630" rIns="74630" bIns="74630" anchor="ctr">
              <a:noAutofit/>
            </a:bodyPr>
            <a:lstStyle/>
            <a:p>
              <a:pPr defTabSz="913332"/>
              <a:endParaRPr lang="en-US" sz="1325" b="1" dirty="0">
                <a:solidFill>
                  <a:schemeClr val="accent3"/>
                </a:solidFill>
                <a:latin typeface="+mj-lt"/>
                <a:ea typeface="MS PGothic" pitchFamily="34" charset="-128"/>
              </a:endParaRPr>
            </a:p>
          </p:txBody>
        </p:sp>
        <p:sp>
          <p:nvSpPr>
            <p:cNvPr id="50" name="Rectangle 78856"/>
            <p:cNvSpPr txBox="1">
              <a:spLocks/>
            </p:cNvSpPr>
            <p:nvPr/>
          </p:nvSpPr>
          <p:spPr>
            <a:xfrm>
              <a:off x="5954954" y="2558681"/>
              <a:ext cx="2436084" cy="6117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While sprinting, each new user story is prioritized and added to the stack</a:t>
              </a:r>
            </a:p>
          </p:txBody>
        </p:sp>
        <p:sp>
          <p:nvSpPr>
            <p:cNvPr id="51" name="Rectangle 78856"/>
            <p:cNvSpPr txBox="1">
              <a:spLocks/>
            </p:cNvSpPr>
            <p:nvPr/>
          </p:nvSpPr>
          <p:spPr>
            <a:xfrm>
              <a:off x="5954954" y="3494245"/>
              <a:ext cx="1942216"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User story may be reprioritized at any time</a:t>
              </a:r>
            </a:p>
          </p:txBody>
        </p:sp>
        <p:sp>
          <p:nvSpPr>
            <p:cNvPr id="52" name="Rectangle 78856"/>
            <p:cNvSpPr txBox="1">
              <a:spLocks/>
            </p:cNvSpPr>
            <p:nvPr/>
          </p:nvSpPr>
          <p:spPr>
            <a:xfrm>
              <a:off x="5954955" y="4385933"/>
              <a:ext cx="1846185"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User story may be removed at any time</a:t>
              </a:r>
            </a:p>
          </p:txBody>
        </p:sp>
        <p:cxnSp>
          <p:nvCxnSpPr>
            <p:cNvPr id="53" name="Straight Connector 52"/>
            <p:cNvCxnSpPr>
              <a:cxnSpLocks/>
            </p:cNvCxnSpPr>
            <p:nvPr/>
          </p:nvCxnSpPr>
          <p:spPr>
            <a:xfrm>
              <a:off x="5481041" y="4555396"/>
              <a:ext cx="410929" cy="0"/>
            </a:xfrm>
            <a:prstGeom prst="line">
              <a:avLst/>
            </a:prstGeom>
            <a:ln w="19050">
              <a:solidFill>
                <a:schemeClr val="accent4"/>
              </a:solidFill>
            </a:ln>
            <a:effectLst/>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a:off x="4882736" y="3510348"/>
              <a:ext cx="68248" cy="522811"/>
            </a:xfrm>
            <a:custGeom>
              <a:avLst/>
              <a:gdLst>
                <a:gd name="connsiteX0" fmla="*/ 0 w 123825"/>
                <a:gd name="connsiteY0" fmla="*/ 0 h 571500"/>
                <a:gd name="connsiteX1" fmla="*/ 123825 w 123825"/>
                <a:gd name="connsiteY1" fmla="*/ 333375 h 571500"/>
                <a:gd name="connsiteX2" fmla="*/ 9525 w 123825"/>
                <a:gd name="connsiteY2" fmla="*/ 571500 h 571500"/>
                <a:gd name="connsiteX0" fmla="*/ 0 w 123848"/>
                <a:gd name="connsiteY0" fmla="*/ 0 h 571500"/>
                <a:gd name="connsiteX1" fmla="*/ 123825 w 123848"/>
                <a:gd name="connsiteY1" fmla="*/ 333375 h 571500"/>
                <a:gd name="connsiteX2" fmla="*/ 9525 w 123848"/>
                <a:gd name="connsiteY2" fmla="*/ 571500 h 571500"/>
              </a:gdLst>
              <a:ahLst/>
              <a:cxnLst>
                <a:cxn ang="0">
                  <a:pos x="connsiteX0" y="connsiteY0"/>
                </a:cxn>
                <a:cxn ang="0">
                  <a:pos x="connsiteX1" y="connsiteY1"/>
                </a:cxn>
                <a:cxn ang="0">
                  <a:pos x="connsiteX2" y="connsiteY2"/>
                </a:cxn>
              </a:cxnLst>
              <a:rect l="l" t="t" r="r" b="b"/>
              <a:pathLst>
                <a:path w="123848" h="571500">
                  <a:moveTo>
                    <a:pt x="0" y="0"/>
                  </a:moveTo>
                  <a:cubicBezTo>
                    <a:pt x="41275" y="111125"/>
                    <a:pt x="122238" y="238125"/>
                    <a:pt x="123825" y="333375"/>
                  </a:cubicBezTo>
                  <a:cubicBezTo>
                    <a:pt x="125412" y="428625"/>
                    <a:pt x="47625" y="492125"/>
                    <a:pt x="9525" y="571500"/>
                  </a:cubicBezTo>
                </a:path>
              </a:pathLst>
            </a:custGeom>
            <a:noFill/>
            <a:ln w="28575">
              <a:solidFill>
                <a:schemeClr val="accent1"/>
              </a:solidFill>
              <a:headEnd type="triangl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5" dirty="0"/>
            </a:p>
          </p:txBody>
        </p:sp>
        <p:sp>
          <p:nvSpPr>
            <p:cNvPr id="55" name="Rectangle 78856"/>
            <p:cNvSpPr txBox="1">
              <a:spLocks/>
            </p:cNvSpPr>
            <p:nvPr/>
          </p:nvSpPr>
          <p:spPr>
            <a:xfrm>
              <a:off x="3687811" y="1595437"/>
              <a:ext cx="539736"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High</a:t>
              </a:r>
            </a:p>
            <a:p>
              <a:r>
                <a:rPr lang="en-US" sz="1325" dirty="0"/>
                <a:t>Priority</a:t>
              </a:r>
            </a:p>
          </p:txBody>
        </p:sp>
        <p:sp>
          <p:nvSpPr>
            <p:cNvPr id="56" name="Rectangle 78856"/>
            <p:cNvSpPr txBox="1">
              <a:spLocks/>
            </p:cNvSpPr>
            <p:nvPr/>
          </p:nvSpPr>
          <p:spPr>
            <a:xfrm>
              <a:off x="3660616" y="5491713"/>
              <a:ext cx="539736" cy="41608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non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dirty="0"/>
                <a:t>Low</a:t>
              </a:r>
            </a:p>
            <a:p>
              <a:r>
                <a:rPr lang="en-US" sz="1325" dirty="0"/>
                <a:t>Priority</a:t>
              </a:r>
            </a:p>
          </p:txBody>
        </p:sp>
        <p:sp>
          <p:nvSpPr>
            <p:cNvPr id="62" name="Rectangle 5"/>
            <p:cNvSpPr txBox="1"/>
            <p:nvPr/>
          </p:nvSpPr>
          <p:spPr>
            <a:xfrm>
              <a:off x="5891970" y="5293785"/>
              <a:ext cx="3165210" cy="135228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spcBef>
                  <a:spcPct val="20000"/>
                </a:spcBef>
              </a:pPr>
              <a:r>
                <a:rPr lang="en-US" sz="1325" b="1" dirty="0">
                  <a:solidFill>
                    <a:schemeClr val="tx2"/>
                  </a:solidFill>
                  <a:ea typeface="+mn-ea"/>
                  <a:cs typeface="+mn-cs"/>
                </a:rPr>
                <a:t>Stories are a</a:t>
              </a:r>
            </a:p>
            <a:p>
              <a:pPr lvl="1">
                <a:spcBef>
                  <a:spcPct val="10000"/>
                </a:spcBef>
              </a:pPr>
              <a:r>
                <a:rPr lang="en-US" sz="1325" dirty="0">
                  <a:ea typeface="+mn-ea"/>
                  <a:cs typeface="+mn-cs"/>
                </a:rPr>
                <a:t>User’s need</a:t>
              </a:r>
            </a:p>
            <a:p>
              <a:pPr lvl="1">
                <a:spcBef>
                  <a:spcPct val="10000"/>
                </a:spcBef>
              </a:pPr>
              <a:r>
                <a:rPr lang="en-US" sz="1325" dirty="0">
                  <a:ea typeface="+mn-ea"/>
                  <a:cs typeface="+mn-cs"/>
                </a:rPr>
                <a:t>Product description</a:t>
              </a:r>
            </a:p>
            <a:p>
              <a:pPr lvl="1">
                <a:spcBef>
                  <a:spcPct val="10000"/>
                </a:spcBef>
              </a:pPr>
              <a:r>
                <a:rPr lang="en-US" sz="1325" dirty="0">
                  <a:ea typeface="+mn-ea"/>
                  <a:cs typeface="+mn-cs"/>
                </a:rPr>
                <a:t>Planning item</a:t>
              </a:r>
            </a:p>
            <a:p>
              <a:pPr lvl="1">
                <a:spcBef>
                  <a:spcPct val="10000"/>
                </a:spcBef>
              </a:pPr>
              <a:r>
                <a:rPr lang="en-US" sz="1325" dirty="0">
                  <a:ea typeface="+mn-ea"/>
                  <a:cs typeface="+mn-cs"/>
                </a:rPr>
                <a:t>Token for a conversation</a:t>
              </a:r>
            </a:p>
            <a:p>
              <a:pPr lvl="1">
                <a:spcBef>
                  <a:spcPct val="10000"/>
                </a:spcBef>
              </a:pPr>
              <a:r>
                <a:rPr lang="en-US" sz="1325" dirty="0">
                  <a:ea typeface="+mn-ea"/>
                  <a:cs typeface="+mn-cs"/>
                </a:rPr>
                <a:t>Mechanism for deferring conversation</a:t>
              </a:r>
            </a:p>
          </p:txBody>
        </p:sp>
        <p:sp>
          <p:nvSpPr>
            <p:cNvPr id="63" name="Rectangle 78856"/>
            <p:cNvSpPr txBox="1">
              <a:spLocks/>
            </p:cNvSpPr>
            <p:nvPr/>
          </p:nvSpPr>
          <p:spPr>
            <a:xfrm>
              <a:off x="4254708" y="5849974"/>
              <a:ext cx="1157978" cy="23990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528" b="1" dirty="0">
                  <a:solidFill>
                    <a:schemeClr val="tx2"/>
                  </a:solidFill>
                </a:rPr>
                <a:t>User stories</a:t>
              </a:r>
            </a:p>
          </p:txBody>
        </p:sp>
        <p:sp>
          <p:nvSpPr>
            <p:cNvPr id="67" name="Chevron 203">
              <a:extLst>
                <a:ext uri="{FF2B5EF4-FFF2-40B4-BE49-F238E27FC236}">
                  <a16:creationId xmlns:a16="http://schemas.microsoft.com/office/drawing/2014/main" id="{5A42DB6E-E0DF-4997-BC3B-2DAB3B2F21D8}"/>
                </a:ext>
              </a:extLst>
            </p:cNvPr>
            <p:cNvSpPr>
              <a:spLocks/>
            </p:cNvSpPr>
            <p:nvPr/>
          </p:nvSpPr>
          <p:spPr>
            <a:xfrm>
              <a:off x="5540875" y="5830114"/>
              <a:ext cx="222837" cy="279625"/>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400" dirty="0" err="1">
                <a:solidFill>
                  <a:schemeClr val="tx1"/>
                </a:solidFill>
              </a:endParaRPr>
            </a:p>
          </p:txBody>
        </p:sp>
        <p:sp>
          <p:nvSpPr>
            <p:cNvPr id="66" name="Rectangle 78856">
              <a:extLst>
                <a:ext uri="{FF2B5EF4-FFF2-40B4-BE49-F238E27FC236}">
                  <a16:creationId xmlns:a16="http://schemas.microsoft.com/office/drawing/2014/main" id="{D1CDDE90-D531-4B93-8A3B-A1A45CD7DEB7}"/>
                </a:ext>
              </a:extLst>
            </p:cNvPr>
            <p:cNvSpPr txBox="1">
              <a:spLocks/>
            </p:cNvSpPr>
            <p:nvPr/>
          </p:nvSpPr>
          <p:spPr>
            <a:xfrm>
              <a:off x="554219" y="3108103"/>
              <a:ext cx="1644902" cy="142731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txBody>
            <a:bodyPr vert="horz" wrap="square" lIns="0" tIns="0" rIns="0" bIns="0" numCol="1" anchor="t" anchorCtr="0" compatLnSpc="1">
              <a:prstTxWarp prst="textNoShape">
                <a:avLst/>
              </a:prstTxWarp>
              <a:spAutoFit/>
            </a:bodyPr>
            <a:lstStyle>
              <a:lvl1pPr marL="0" lvl="0" indent="0" defTabSz="913526" eaLnBrk="1" hangingPunct="1">
                <a:buClr>
                  <a:schemeClr val="tx2"/>
                </a:buClr>
                <a:defRPr baseline="0">
                  <a:latin typeface="+mn-lt"/>
                </a:defRPr>
              </a:lvl1pPr>
              <a:lvl2pPr marL="197607" indent="-195987" defTabSz="913526" eaLnBrk="1" hangingPunct="1">
                <a:buClr>
                  <a:schemeClr val="tx2"/>
                </a:buClr>
                <a:buSzPct val="125000"/>
                <a:buFont typeface="Arial" pitchFamily="34" charset="0"/>
                <a:buChar char="•"/>
                <a:defRPr baseline="0">
                  <a:latin typeface="+mn-lt"/>
                </a:defRPr>
              </a:lvl2pPr>
              <a:lvl3pPr marL="466481" indent="-267255" defTabSz="913526" eaLnBrk="1" hangingPunct="1">
                <a:buClr>
                  <a:schemeClr val="tx2"/>
                </a:buClr>
                <a:buSzPct val="120000"/>
                <a:buFont typeface="Arial" charset="0"/>
                <a:buChar char="–"/>
                <a:defRPr baseline="0">
                  <a:latin typeface="+mn-lt"/>
                </a:defRPr>
              </a:lvl3pPr>
              <a:lvl4pPr marL="626835" indent="-158733" defTabSz="913526" eaLnBrk="1" hangingPunct="1">
                <a:buClr>
                  <a:schemeClr val="tx2"/>
                </a:buClr>
                <a:buSzPct val="100000"/>
                <a:buFont typeface="Arial" pitchFamily="34" charset="0"/>
                <a:buChar char="•"/>
                <a:defRPr baseline="0">
                  <a:latin typeface="+mn-lt"/>
                </a:defRPr>
              </a:lvl4pPr>
              <a:lvl5pPr marL="765029"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325" b="1" dirty="0"/>
                <a:t>A product backlog is comprised of user stories describing elements of functionality that will be incorporated into a product</a:t>
              </a:r>
            </a:p>
          </p:txBody>
        </p:sp>
      </p:grpSp>
      <p:grpSp>
        <p:nvGrpSpPr>
          <p:cNvPr id="61" name="DoubleChevron3 67">
            <a:extLst>
              <a:ext uri="{FF2B5EF4-FFF2-40B4-BE49-F238E27FC236}">
                <a16:creationId xmlns:a16="http://schemas.microsoft.com/office/drawing/2014/main" id="{7FE9DD7F-7705-4944-916A-622F688C2C9A}"/>
              </a:ext>
            </a:extLst>
          </p:cNvPr>
          <p:cNvGrpSpPr>
            <a:grpSpLocks noChangeAspect="1"/>
          </p:cNvGrpSpPr>
          <p:nvPr>
            <p:custDataLst>
              <p:tags r:id="rId4"/>
            </p:custDataLst>
          </p:nvPr>
        </p:nvGrpSpPr>
        <p:grpSpPr>
          <a:xfrm>
            <a:off x="2289146" y="3455520"/>
            <a:ext cx="450850" cy="508000"/>
            <a:chOff x="1270000" y="1270000"/>
            <a:chExt cx="450850" cy="508000"/>
          </a:xfrm>
        </p:grpSpPr>
        <p:sp>
          <p:nvSpPr>
            <p:cNvPr id="59" name="Chevron1">
              <a:extLst>
                <a:ext uri="{FF2B5EF4-FFF2-40B4-BE49-F238E27FC236}">
                  <a16:creationId xmlns:a16="http://schemas.microsoft.com/office/drawing/2014/main" id="{2F6B02AD-DB10-4EF8-BE3F-CE709AE55D40}"/>
                </a:ext>
              </a:extLst>
            </p:cNvPr>
            <p:cNvSpPr>
              <a:spLocks noChangeAspect="1"/>
            </p:cNvSpPr>
            <p:nvPr/>
          </p:nvSpPr>
          <p:spPr>
            <a:xfrm>
              <a:off x="1270000" y="1320800"/>
              <a:ext cx="238760" cy="4064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sp>
          <p:nvSpPr>
            <p:cNvPr id="60" name="Chevron2">
              <a:extLst>
                <a:ext uri="{FF2B5EF4-FFF2-40B4-BE49-F238E27FC236}">
                  <a16:creationId xmlns:a16="http://schemas.microsoft.com/office/drawing/2014/main" id="{6C98A105-B800-4C43-8000-396629FBB47C}"/>
                </a:ext>
              </a:extLst>
            </p:cNvPr>
            <p:cNvSpPr>
              <a:spLocks noChangeAspect="1"/>
            </p:cNvSpPr>
            <p:nvPr/>
          </p:nvSpPr>
          <p:spPr>
            <a:xfrm>
              <a:off x="1422400" y="1270000"/>
              <a:ext cx="298450" cy="508000"/>
            </a:xfrm>
            <a:custGeom>
              <a:avLst/>
              <a:gdLst/>
              <a:ahLst/>
              <a:cxnLst/>
              <a:rect l="0" t="0" r="0" b="0"/>
              <a:pathLst>
                <a:path w="2984501" h="5080001">
                  <a:moveTo>
                    <a:pt x="0" y="0"/>
                  </a:moveTo>
                  <a:lnTo>
                    <a:pt x="1524000" y="0"/>
                  </a:lnTo>
                  <a:lnTo>
                    <a:pt x="2984500" y="2540000"/>
                  </a:lnTo>
                  <a:lnTo>
                    <a:pt x="1524000" y="5080000"/>
                  </a:lnTo>
                  <a:lnTo>
                    <a:pt x="0" y="5080000"/>
                  </a:lnTo>
                  <a:lnTo>
                    <a:pt x="1460500" y="2540000"/>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err="1">
                <a:solidFill>
                  <a:schemeClr val="tx1"/>
                </a:solidFill>
              </a:endParaRPr>
            </a:p>
          </p:txBody>
        </p:sp>
      </p:grpSp>
    </p:spTree>
    <p:extLst>
      <p:ext uri="{BB962C8B-B14F-4D97-AF65-F5344CB8AC3E}">
        <p14:creationId xmlns:p14="http://schemas.microsoft.com/office/powerpoint/2010/main" val="23947349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FE406ED-5BA6-4BCE-BCD4-4F14CE6E2687}"/>
              </a:ext>
            </a:extLst>
          </p:cNvPr>
          <p:cNvGraphicFramePr>
            <a:graphicFrameLocks noChangeAspect="1"/>
          </p:cNvGraphicFramePr>
          <p:nvPr>
            <p:custDataLst>
              <p:tags r:id="rId2"/>
            </p:custDataLst>
            <p:extLst>
              <p:ext uri="{D42A27DB-BD31-4B8C-83A1-F6EECF244321}">
                <p14:modId xmlns:p14="http://schemas.microsoft.com/office/powerpoint/2010/main" val="3382526752"/>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69634" name="think-cell Slide" r:id="rId5" imgW="353" imgH="353" progId="TCLayout.ActiveDocument.1">
                  <p:embed/>
                </p:oleObj>
              </mc:Choice>
              <mc:Fallback>
                <p:oleObj name="think-cell Slide" r:id="rId5" imgW="353" imgH="353" progId="TCLayout.ActiveDocument.1">
                  <p:embed/>
                  <p:pic>
                    <p:nvPicPr>
                      <p:cNvPr id="4" name="Object 3" hidden="1">
                        <a:extLst>
                          <a:ext uri="{FF2B5EF4-FFF2-40B4-BE49-F238E27FC236}">
                            <a16:creationId xmlns:a16="http://schemas.microsoft.com/office/drawing/2014/main" id="{CFE406ED-5BA6-4BCE-BCD4-4F14CE6E2687}"/>
                          </a:ext>
                        </a:extLst>
                      </p:cNvPr>
                      <p:cNvPicPr/>
                      <p:nvPr/>
                    </p:nvPicPr>
                    <p:blipFill>
                      <a:blip r:embed="rId6"/>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DEA3443-9BE0-487F-9BAF-1FB893BE67A7}"/>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User stories are functionalities written from the perspective of end users of the solution </a:t>
            </a:r>
          </a:p>
        </p:txBody>
      </p:sp>
      <p:pic>
        <p:nvPicPr>
          <p:cNvPr id="5" name="Picture 4"/>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7720857" y="1471707"/>
            <a:ext cx="4052035" cy="5138149"/>
          </a:xfrm>
          <a:prstGeom prst="rect">
            <a:avLst/>
          </a:prstGeom>
        </p:spPr>
      </p:pic>
      <p:sp>
        <p:nvSpPr>
          <p:cNvPr id="7" name="Rectangle 6"/>
          <p:cNvSpPr>
            <a:spLocks/>
          </p:cNvSpPr>
          <p:nvPr/>
        </p:nvSpPr>
        <p:spPr>
          <a:xfrm>
            <a:off x="419107" y="1507919"/>
            <a:ext cx="7158642" cy="26161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defTabSz="931875">
              <a:spcBef>
                <a:spcPct val="60000"/>
              </a:spcBef>
              <a:buClr>
                <a:schemeClr val="tx2"/>
              </a:buClr>
            </a:pPr>
            <a:r>
              <a:rPr lang="en-GB" sz="1700" b="1" dirty="0">
                <a:solidFill>
                  <a:schemeClr val="tx2"/>
                </a:solidFill>
                <a:cs typeface="+mj-cs"/>
              </a:rPr>
              <a:t>What is a user story?</a:t>
            </a:r>
            <a:endParaRPr lang="en-US" sz="1700" b="1" dirty="0" err="1">
              <a:solidFill>
                <a:schemeClr val="tx2"/>
              </a:solidFill>
              <a:cs typeface="+mj-cs"/>
            </a:endParaRPr>
          </a:p>
        </p:txBody>
      </p:sp>
      <p:sp>
        <p:nvSpPr>
          <p:cNvPr id="6" name="TextBox 5">
            <a:extLst>
              <a:ext uri="{FF2B5EF4-FFF2-40B4-BE49-F238E27FC236}">
                <a16:creationId xmlns:a16="http://schemas.microsoft.com/office/drawing/2014/main" id="{5A78BCD1-A569-4CFA-8F5B-59F7BFBD96E8}"/>
              </a:ext>
            </a:extLst>
          </p:cNvPr>
          <p:cNvSpPr txBox="1">
            <a:spLocks/>
          </p:cNvSpPr>
          <p:nvPr/>
        </p:nvSpPr>
        <p:spPr>
          <a:xfrm>
            <a:off x="419107" y="1824791"/>
            <a:ext cx="7158642" cy="4290405"/>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spcBef>
                <a:spcPct val="80000"/>
              </a:spcBef>
            </a:pPr>
            <a:r>
              <a:rPr lang="en-US" sz="1700" b="1" dirty="0">
                <a:solidFill>
                  <a:schemeClr val="tx2"/>
                </a:solidFill>
              </a:rPr>
              <a:t>A light weight technique for communicating requirements</a:t>
            </a:r>
          </a:p>
          <a:p>
            <a:pPr lvl="1">
              <a:spcBef>
                <a:spcPct val="40000"/>
              </a:spcBef>
            </a:pPr>
            <a:r>
              <a:rPr lang="en-US" sz="1700" dirty="0"/>
              <a:t>Shift the focus from writing about requirements to talking about them</a:t>
            </a:r>
          </a:p>
          <a:p>
            <a:pPr lvl="1">
              <a:spcBef>
                <a:spcPct val="40000"/>
              </a:spcBef>
            </a:pPr>
            <a:r>
              <a:rPr lang="en-US" sz="1700" dirty="0"/>
              <a:t>Encourage 2-way communication</a:t>
            </a:r>
          </a:p>
          <a:p>
            <a:pPr lvl="1">
              <a:spcBef>
                <a:spcPct val="40000"/>
              </a:spcBef>
            </a:pPr>
            <a:r>
              <a:rPr lang="en-US" sz="1700" dirty="0"/>
              <a:t>User Stories are </a:t>
            </a:r>
            <a:r>
              <a:rPr lang="en-US" sz="1700" b="1" i="1" dirty="0">
                <a:solidFill>
                  <a:schemeClr val="tx2"/>
                </a:solidFill>
              </a:rPr>
              <a:t>"a promise of a conversation"</a:t>
            </a:r>
          </a:p>
          <a:p>
            <a:pPr>
              <a:spcBef>
                <a:spcPct val="80000"/>
              </a:spcBef>
            </a:pPr>
            <a:r>
              <a:rPr lang="en-US" sz="1700" b="1" dirty="0">
                <a:solidFill>
                  <a:schemeClr val="tx2"/>
                </a:solidFill>
              </a:rPr>
              <a:t>Simple focused format</a:t>
            </a:r>
          </a:p>
          <a:p>
            <a:pPr lvl="1">
              <a:spcBef>
                <a:spcPct val="40000"/>
              </a:spcBef>
            </a:pPr>
            <a:r>
              <a:rPr lang="en-US" sz="1700" dirty="0"/>
              <a:t>a short, simple and concise way to describe functionality that is valuable to a user</a:t>
            </a:r>
          </a:p>
          <a:p>
            <a:pPr lvl="1">
              <a:spcBef>
                <a:spcPct val="40000"/>
              </a:spcBef>
            </a:pPr>
            <a:r>
              <a:rPr lang="en-US" sz="1700" dirty="0"/>
              <a:t>can be written on an index card</a:t>
            </a:r>
          </a:p>
          <a:p>
            <a:pPr lvl="1">
              <a:spcBef>
                <a:spcPct val="40000"/>
              </a:spcBef>
            </a:pPr>
            <a:r>
              <a:rPr lang="en-US" sz="1700" dirty="0"/>
              <a:t>Who, What, Why…</a:t>
            </a:r>
          </a:p>
          <a:p>
            <a:pPr>
              <a:spcBef>
                <a:spcPct val="80000"/>
              </a:spcBef>
            </a:pPr>
            <a:r>
              <a:rPr lang="en-US" sz="1700" b="1" dirty="0">
                <a:solidFill>
                  <a:schemeClr val="tx2"/>
                </a:solidFill>
              </a:rPr>
              <a:t>Written from the perspective of a user</a:t>
            </a:r>
          </a:p>
          <a:p>
            <a:pPr lvl="1">
              <a:spcBef>
                <a:spcPct val="40000"/>
              </a:spcBef>
            </a:pPr>
            <a:r>
              <a:rPr lang="en-US" sz="1700" dirty="0"/>
              <a:t>there can be several types of user/personas </a:t>
            </a:r>
            <a:br>
              <a:rPr lang="en-US" sz="1700" dirty="0"/>
            </a:br>
            <a:r>
              <a:rPr lang="en-US" sz="1700" dirty="0"/>
              <a:t>(public user, Admin, active user, API User </a:t>
            </a:r>
            <a:r>
              <a:rPr lang="en-US" sz="1700" dirty="0" err="1"/>
              <a:t>etc</a:t>
            </a:r>
            <a:r>
              <a:rPr lang="en-US" sz="1700" dirty="0"/>
              <a:t>…)</a:t>
            </a:r>
          </a:p>
        </p:txBody>
      </p:sp>
    </p:spTree>
    <p:extLst>
      <p:ext uri="{BB962C8B-B14F-4D97-AF65-F5344CB8AC3E}">
        <p14:creationId xmlns:p14="http://schemas.microsoft.com/office/powerpoint/2010/main" val="220209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2938788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21" imgW="631" imgH="631" progId="TCLayout.ActiveDocument.1">
                  <p:embed/>
                </p:oleObj>
              </mc:Choice>
              <mc:Fallback>
                <p:oleObj name="think-cell Slide" r:id="rId21"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22"/>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a:tabLst/>
            </a:pPr>
            <a:r>
              <a:rPr lang="en-US" sz="2400" dirty="0"/>
              <a:t>As products mature, they will undertake further reviews to determine whether further build-out of the product is valuable</a:t>
            </a:r>
          </a:p>
        </p:txBody>
      </p:sp>
      <p:sp>
        <p:nvSpPr>
          <p:cNvPr id="68" name="TextBox 67">
            <a:extLst>
              <a:ext uri="{FF2B5EF4-FFF2-40B4-BE49-F238E27FC236}">
                <a16:creationId xmlns:a16="http://schemas.microsoft.com/office/drawing/2014/main" id="{6DB58908-D82E-4A09-8499-12FB367BF3D4}"/>
              </a:ext>
            </a:extLst>
          </p:cNvPr>
          <p:cNvSpPr txBox="1">
            <a:spLocks/>
          </p:cNvSpPr>
          <p:nvPr/>
        </p:nvSpPr>
        <p:spPr>
          <a:xfrm>
            <a:off x="11021750" y="1262891"/>
            <a:ext cx="955136" cy="138499"/>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900" dirty="0"/>
              <a:t>Process</a:t>
            </a:r>
          </a:p>
        </p:txBody>
      </p:sp>
      <p:sp>
        <p:nvSpPr>
          <p:cNvPr id="70" name="TextBox 69">
            <a:extLst>
              <a:ext uri="{FF2B5EF4-FFF2-40B4-BE49-F238E27FC236}">
                <a16:creationId xmlns:a16="http://schemas.microsoft.com/office/drawing/2014/main" id="{431A1385-1ECC-40F6-BC0A-E3781A1C618B}"/>
              </a:ext>
            </a:extLst>
          </p:cNvPr>
          <p:cNvSpPr txBox="1">
            <a:spLocks/>
          </p:cNvSpPr>
          <p:nvPr/>
        </p:nvSpPr>
        <p:spPr>
          <a:xfrm>
            <a:off x="11021750" y="1033104"/>
            <a:ext cx="955136" cy="138499"/>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900" dirty="0"/>
              <a:t>Key decision point</a:t>
            </a:r>
          </a:p>
        </p:txBody>
      </p:sp>
      <p:sp>
        <p:nvSpPr>
          <p:cNvPr id="12" name="Rectangle 11">
            <a:extLst>
              <a:ext uri="{FF2B5EF4-FFF2-40B4-BE49-F238E27FC236}">
                <a16:creationId xmlns:a16="http://schemas.microsoft.com/office/drawing/2014/main" id="{B48CEFC3-ED7D-427C-AA3E-80A88CCA0611}"/>
              </a:ext>
            </a:extLst>
          </p:cNvPr>
          <p:cNvSpPr/>
          <p:nvPr/>
        </p:nvSpPr>
        <p:spPr>
          <a:xfrm>
            <a:off x="10788631" y="1038763"/>
            <a:ext cx="127180" cy="12718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3" name="Rectangle 2">
            <a:extLst>
              <a:ext uri="{FF2B5EF4-FFF2-40B4-BE49-F238E27FC236}">
                <a16:creationId xmlns:a16="http://schemas.microsoft.com/office/drawing/2014/main" id="{180B58F3-9369-41C4-8927-402582849A22}"/>
              </a:ext>
            </a:extLst>
          </p:cNvPr>
          <p:cNvSpPr/>
          <p:nvPr/>
        </p:nvSpPr>
        <p:spPr>
          <a:xfrm>
            <a:off x="3112171" y="1841080"/>
            <a:ext cx="102285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r>
              <a:rPr lang="en-CA" sz="1000" b="1" dirty="0">
                <a:solidFill>
                  <a:schemeClr val="bg1"/>
                </a:solidFill>
              </a:rPr>
              <a:t>PLC Review </a:t>
            </a:r>
          </a:p>
        </p:txBody>
      </p:sp>
      <p:sp>
        <p:nvSpPr>
          <p:cNvPr id="116" name="Flowchart: Decision 115">
            <a:extLst>
              <a:ext uri="{FF2B5EF4-FFF2-40B4-BE49-F238E27FC236}">
                <a16:creationId xmlns:a16="http://schemas.microsoft.com/office/drawing/2014/main" id="{5B9E215E-D1D5-49D8-9971-B6940FC2A71A}"/>
              </a:ext>
            </a:extLst>
          </p:cNvPr>
          <p:cNvSpPr/>
          <p:nvPr/>
        </p:nvSpPr>
        <p:spPr>
          <a:xfrm>
            <a:off x="2890549" y="1778848"/>
            <a:ext cx="399120"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3</a:t>
            </a:r>
          </a:p>
        </p:txBody>
      </p:sp>
      <p:sp>
        <p:nvSpPr>
          <p:cNvPr id="118" name="Rectangle 117">
            <a:extLst>
              <a:ext uri="{FF2B5EF4-FFF2-40B4-BE49-F238E27FC236}">
                <a16:creationId xmlns:a16="http://schemas.microsoft.com/office/drawing/2014/main" id="{83B18913-3A62-48DF-BD1B-C2F7D2DD5095}"/>
              </a:ext>
            </a:extLst>
          </p:cNvPr>
          <p:cNvSpPr/>
          <p:nvPr/>
        </p:nvSpPr>
        <p:spPr>
          <a:xfrm>
            <a:off x="5176298" y="1841080"/>
            <a:ext cx="1021974"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pPr algn="ctr"/>
            <a:r>
              <a:rPr lang="en-CA" sz="1000" b="1" dirty="0">
                <a:solidFill>
                  <a:schemeClr val="bg1"/>
                </a:solidFill>
              </a:rPr>
              <a:t>PLC Review </a:t>
            </a:r>
          </a:p>
        </p:txBody>
      </p:sp>
      <p:sp>
        <p:nvSpPr>
          <p:cNvPr id="119" name="Flowchart: Decision 118">
            <a:extLst>
              <a:ext uri="{FF2B5EF4-FFF2-40B4-BE49-F238E27FC236}">
                <a16:creationId xmlns:a16="http://schemas.microsoft.com/office/drawing/2014/main" id="{71AF28DC-FF7D-43EC-9CCB-E863C554F7CC}"/>
              </a:ext>
            </a:extLst>
          </p:cNvPr>
          <p:cNvSpPr/>
          <p:nvPr/>
        </p:nvSpPr>
        <p:spPr>
          <a:xfrm>
            <a:off x="4937954" y="1778848"/>
            <a:ext cx="398776"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4</a:t>
            </a:r>
          </a:p>
        </p:txBody>
      </p:sp>
      <p:cxnSp>
        <p:nvCxnSpPr>
          <p:cNvPr id="113" name="Straight Connector 112">
            <a:extLst>
              <a:ext uri="{FF2B5EF4-FFF2-40B4-BE49-F238E27FC236}">
                <a16:creationId xmlns:a16="http://schemas.microsoft.com/office/drawing/2014/main" id="{A1139A58-8603-428C-B55D-B67BBFC4C9A9}"/>
              </a:ext>
            </a:extLst>
          </p:cNvPr>
          <p:cNvCxnSpPr>
            <a:cxnSpLocks/>
          </p:cNvCxnSpPr>
          <p:nvPr/>
        </p:nvCxnSpPr>
        <p:spPr>
          <a:xfrm>
            <a:off x="5137342" y="2739214"/>
            <a:ext cx="0" cy="316538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FED93A1-05C2-4699-B2D6-8E8F00E13827}"/>
              </a:ext>
            </a:extLst>
          </p:cNvPr>
          <p:cNvCxnSpPr>
            <a:cxnSpLocks/>
          </p:cNvCxnSpPr>
          <p:nvPr/>
        </p:nvCxnSpPr>
        <p:spPr>
          <a:xfrm>
            <a:off x="7184575" y="2739214"/>
            <a:ext cx="0" cy="316538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56BF868-3442-491D-8F42-DB96DDBA9E85}"/>
              </a:ext>
            </a:extLst>
          </p:cNvPr>
          <p:cNvCxnSpPr>
            <a:cxnSpLocks/>
          </p:cNvCxnSpPr>
          <p:nvPr/>
        </p:nvCxnSpPr>
        <p:spPr>
          <a:xfrm>
            <a:off x="3090109" y="2739214"/>
            <a:ext cx="0" cy="316538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4E1153A-C3E0-40D7-BC30-1750C24D4F4C}"/>
              </a:ext>
            </a:extLst>
          </p:cNvPr>
          <p:cNvSpPr/>
          <p:nvPr>
            <p:custDataLst>
              <p:tags r:id="rId4"/>
            </p:custDataLst>
          </p:nvPr>
        </p:nvSpPr>
        <p:spPr>
          <a:xfrm>
            <a:off x="9527901" y="4182347"/>
            <a:ext cx="2664099" cy="2675653"/>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rtlCol="0" anchor="t">
            <a:noAutofit/>
          </a:bodyPr>
          <a:lstStyle/>
          <a:p>
            <a:pPr marL="227013">
              <a:spcBef>
                <a:spcPct val="50000"/>
              </a:spcBef>
              <a:spcAft>
                <a:spcPts val="600"/>
              </a:spcAft>
            </a:pPr>
            <a:r>
              <a:rPr lang="en-CA" sz="1000" b="1" dirty="0">
                <a:solidFill>
                  <a:schemeClr val="bg1"/>
                </a:solidFill>
              </a:rPr>
              <a:t>Deployment review and evaluation of remaining value</a:t>
            </a:r>
          </a:p>
          <a:p>
            <a:pPr marL="176213" lvl="1" indent="-180975">
              <a:spcBef>
                <a:spcPct val="25000"/>
              </a:spcBef>
              <a:buSzPct val="100000"/>
              <a:buFont typeface="Arial" panose="020B0604020202020204" pitchFamily="34" charset="0"/>
              <a:buChar char="•"/>
            </a:pPr>
            <a:r>
              <a:rPr lang="en-US" sz="1100" dirty="0"/>
              <a:t>Review deployment feature set and validate value tracking</a:t>
            </a:r>
          </a:p>
          <a:p>
            <a:pPr marL="176213" lvl="1" indent="-180975">
              <a:spcBef>
                <a:spcPct val="25000"/>
              </a:spcBef>
              <a:buSzPct val="100000"/>
              <a:buFont typeface="Arial" panose="020B0604020202020204" pitchFamily="34" charset="0"/>
              <a:buChar char="•"/>
            </a:pPr>
            <a:r>
              <a:rPr lang="en-US" sz="1100" dirty="0"/>
              <a:t>Determine value in next deployment and determine whether to shift to Sustain as a result</a:t>
            </a:r>
          </a:p>
          <a:p>
            <a:pPr marL="176213" lvl="1" indent="-180975">
              <a:spcBef>
                <a:spcPct val="25000"/>
              </a:spcBef>
              <a:buSzPct val="100000"/>
              <a:buFont typeface="Arial" panose="020B0604020202020204" pitchFamily="34" charset="0"/>
              <a:buChar char="•"/>
            </a:pPr>
            <a:r>
              <a:rPr lang="en-US" sz="1100" dirty="0"/>
              <a:t>Determine where Sustain should be owned (TIS versus Lab)</a:t>
            </a:r>
          </a:p>
          <a:p>
            <a:pPr marL="176213" lvl="1" indent="-180975">
              <a:spcBef>
                <a:spcPct val="25000"/>
              </a:spcBef>
              <a:buSzPct val="100000"/>
              <a:buFont typeface="Arial" panose="020B0604020202020204" pitchFamily="34" charset="0"/>
              <a:buChar char="•"/>
            </a:pPr>
            <a:r>
              <a:rPr lang="en-US" sz="1100" dirty="0"/>
              <a:t>Identify support structure / team needed and go-forward read-out cadence to LET</a:t>
            </a:r>
          </a:p>
        </p:txBody>
      </p:sp>
      <p:sp>
        <p:nvSpPr>
          <p:cNvPr id="63" name="Rectangle 62">
            <a:extLst>
              <a:ext uri="{FF2B5EF4-FFF2-40B4-BE49-F238E27FC236}">
                <a16:creationId xmlns:a16="http://schemas.microsoft.com/office/drawing/2014/main" id="{27796B19-8FF9-46B8-9C15-DE9108D7C2C4}"/>
              </a:ext>
            </a:extLst>
          </p:cNvPr>
          <p:cNvSpPr>
            <a:spLocks/>
          </p:cNvSpPr>
          <p:nvPr>
            <p:custDataLst>
              <p:tags r:id="rId5"/>
            </p:custDataLst>
          </p:nvPr>
        </p:nvSpPr>
        <p:spPr>
          <a:xfrm>
            <a:off x="9527906" y="1438493"/>
            <a:ext cx="2664094" cy="2824266"/>
          </a:xfrm>
          <a:prstGeom prst="rect">
            <a:avLst/>
          </a:prstGeom>
          <a:solidFill>
            <a:schemeClr val="accent4"/>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rtlCol="0" anchor="t">
            <a:noAutofit/>
          </a:bodyPr>
          <a:lstStyle/>
          <a:p>
            <a:pPr marL="227013">
              <a:spcBef>
                <a:spcPct val="50000"/>
              </a:spcBef>
              <a:spcAft>
                <a:spcPts val="600"/>
              </a:spcAft>
            </a:pPr>
            <a:r>
              <a:rPr lang="en-CA" sz="1000" b="1" dirty="0">
                <a:solidFill>
                  <a:schemeClr val="bg1"/>
                </a:solidFill>
              </a:rPr>
              <a:t>MVP Validation and decision to Scale</a:t>
            </a:r>
          </a:p>
          <a:p>
            <a:pPr marL="176213" lvl="1" indent="-180975">
              <a:spcBef>
                <a:spcPct val="25000"/>
              </a:spcBef>
              <a:buSzPct val="100000"/>
              <a:buFont typeface="Arial" panose="020B0604020202020204" pitchFamily="34" charset="0"/>
              <a:buChar char="•"/>
            </a:pPr>
            <a:r>
              <a:rPr lang="en-US" sz="1100" dirty="0"/>
              <a:t>Review MVP output and value tracking</a:t>
            </a:r>
          </a:p>
          <a:p>
            <a:pPr marL="176213" lvl="1" indent="-180975">
              <a:spcBef>
                <a:spcPct val="25000"/>
              </a:spcBef>
              <a:buSzPct val="100000"/>
              <a:buFont typeface="Arial" panose="020B0604020202020204" pitchFamily="34" charset="0"/>
              <a:buChar char="•"/>
            </a:pPr>
            <a:r>
              <a:rPr lang="en-US" sz="1100" dirty="0"/>
              <a:t>Approve next feature set for deployment and the shift to Scale</a:t>
            </a:r>
          </a:p>
          <a:p>
            <a:pPr marL="176213" lvl="1" indent="-180975">
              <a:spcBef>
                <a:spcPct val="25000"/>
              </a:spcBef>
              <a:buSzPct val="100000"/>
              <a:buFont typeface="Arial" panose="020B0604020202020204" pitchFamily="34" charset="0"/>
              <a:buChar char="•"/>
            </a:pPr>
            <a:r>
              <a:rPr lang="en-US" sz="1100" dirty="0"/>
              <a:t>Approve KPIs for first Scale deployment</a:t>
            </a:r>
          </a:p>
          <a:p>
            <a:pPr marL="176213" lvl="1" indent="-180975">
              <a:spcBef>
                <a:spcPct val="25000"/>
              </a:spcBef>
              <a:buSzPct val="100000"/>
              <a:buFont typeface="Arial" panose="020B0604020202020204" pitchFamily="34" charset="0"/>
              <a:buChar char="•"/>
            </a:pPr>
            <a:r>
              <a:rPr lang="en-US" sz="1100" dirty="0"/>
              <a:t>Highlight preliminary risks and present go-forward mitigation plan</a:t>
            </a:r>
          </a:p>
          <a:p>
            <a:pPr marL="176213" lvl="1" indent="-180975">
              <a:spcBef>
                <a:spcPct val="25000"/>
              </a:spcBef>
              <a:buSzPct val="100000"/>
              <a:buFont typeface="Arial" panose="020B0604020202020204" pitchFamily="34" charset="0"/>
              <a:buChar char="•"/>
            </a:pPr>
            <a:r>
              <a:rPr lang="en-US" sz="1100" dirty="0"/>
              <a:t>Align on Lab logistics</a:t>
            </a:r>
          </a:p>
          <a:p>
            <a:pPr marL="344488" lvl="2" indent="-180975">
              <a:spcBef>
                <a:spcPct val="12000"/>
              </a:spcBef>
              <a:buFont typeface="Arial" panose="020B0604020202020204" pitchFamily="34" charset="0"/>
              <a:buChar char="–"/>
            </a:pPr>
            <a:r>
              <a:rPr lang="en-US" sz="1100" dirty="0"/>
              <a:t>Team structure</a:t>
            </a:r>
          </a:p>
          <a:p>
            <a:pPr marL="344488" lvl="2" indent="-180975">
              <a:spcBef>
                <a:spcPct val="12000"/>
              </a:spcBef>
              <a:buFont typeface="Arial" panose="020B0604020202020204" pitchFamily="34" charset="0"/>
              <a:buChar char="–"/>
            </a:pPr>
            <a:r>
              <a:rPr lang="en-US" sz="1100" dirty="0"/>
              <a:t>Deployment time box </a:t>
            </a:r>
          </a:p>
          <a:p>
            <a:pPr marL="344488" lvl="2" indent="-180975">
              <a:spcBef>
                <a:spcPct val="12000"/>
              </a:spcBef>
              <a:buFont typeface="Arial" panose="020B0604020202020204" pitchFamily="34" charset="0"/>
              <a:buChar char="–"/>
            </a:pPr>
            <a:r>
              <a:rPr lang="en-US" sz="1100" dirty="0"/>
              <a:t>Relevant SME’s</a:t>
            </a:r>
            <a:endParaRPr lang="en-CA" sz="1000" dirty="0">
              <a:solidFill>
                <a:schemeClr val="bg1"/>
              </a:solidFill>
            </a:endParaRPr>
          </a:p>
        </p:txBody>
      </p:sp>
      <p:sp>
        <p:nvSpPr>
          <p:cNvPr id="25" name="Flowchart: Decision 24">
            <a:extLst>
              <a:ext uri="{FF2B5EF4-FFF2-40B4-BE49-F238E27FC236}">
                <a16:creationId xmlns:a16="http://schemas.microsoft.com/office/drawing/2014/main" id="{B7777A12-2847-4489-A92C-79686CC435B9}"/>
              </a:ext>
            </a:extLst>
          </p:cNvPr>
          <p:cNvSpPr/>
          <p:nvPr/>
        </p:nvSpPr>
        <p:spPr>
          <a:xfrm>
            <a:off x="9559190" y="1554336"/>
            <a:ext cx="225099" cy="284211"/>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3</a:t>
            </a:r>
          </a:p>
        </p:txBody>
      </p:sp>
      <p:sp>
        <p:nvSpPr>
          <p:cNvPr id="48" name="Flowchart: Decision 47">
            <a:extLst>
              <a:ext uri="{FF2B5EF4-FFF2-40B4-BE49-F238E27FC236}">
                <a16:creationId xmlns:a16="http://schemas.microsoft.com/office/drawing/2014/main" id="{62868A4B-4271-4CBC-A490-4AA55DD922F6}"/>
              </a:ext>
            </a:extLst>
          </p:cNvPr>
          <p:cNvSpPr/>
          <p:nvPr/>
        </p:nvSpPr>
        <p:spPr>
          <a:xfrm>
            <a:off x="9559190" y="4297026"/>
            <a:ext cx="225099" cy="284211"/>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tx1"/>
                </a:solidFill>
              </a:rPr>
              <a:t>4</a:t>
            </a:r>
          </a:p>
        </p:txBody>
      </p:sp>
      <p:sp>
        <p:nvSpPr>
          <p:cNvPr id="92" name="TextBox 91">
            <a:extLst>
              <a:ext uri="{FF2B5EF4-FFF2-40B4-BE49-F238E27FC236}">
                <a16:creationId xmlns:a16="http://schemas.microsoft.com/office/drawing/2014/main" id="{D0EC1BD8-F058-4705-9EE2-8EE5AF20C280}"/>
              </a:ext>
            </a:extLst>
          </p:cNvPr>
          <p:cNvSpPr txBox="1"/>
          <p:nvPr/>
        </p:nvSpPr>
        <p:spPr>
          <a:xfrm>
            <a:off x="609969" y="4028387"/>
            <a:ext cx="574584" cy="15388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Tasks:</a:t>
            </a:r>
          </a:p>
        </p:txBody>
      </p:sp>
      <p:pic>
        <p:nvPicPr>
          <p:cNvPr id="98" name="Graphic 97" descr="Gears">
            <a:extLst>
              <a:ext uri="{FF2B5EF4-FFF2-40B4-BE49-F238E27FC236}">
                <a16:creationId xmlns:a16="http://schemas.microsoft.com/office/drawing/2014/main" id="{7239282C-528E-491A-B109-7B95F894A16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90596" y="4028387"/>
            <a:ext cx="457195" cy="457195"/>
          </a:xfrm>
          <a:prstGeom prst="rect">
            <a:avLst/>
          </a:prstGeom>
        </p:spPr>
      </p:pic>
      <p:pic>
        <p:nvPicPr>
          <p:cNvPr id="6" name="Graphic 5" descr="Playbook">
            <a:extLst>
              <a:ext uri="{FF2B5EF4-FFF2-40B4-BE49-F238E27FC236}">
                <a16:creationId xmlns:a16="http://schemas.microsoft.com/office/drawing/2014/main" id="{1227D63B-B500-406E-A0A9-8F52427C2671}"/>
              </a:ext>
            </a:extLst>
          </p:cNvPr>
          <p:cNvPicPr>
            <a:picLocks noChangeAspect="1"/>
          </p:cNvPicPr>
          <p:nvPr/>
        </p:nvPicPr>
        <p:blipFill rotWithShape="1">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rcRect l="13174" t="10301" r="9759" b="9162"/>
          <a:stretch/>
        </p:blipFill>
        <p:spPr>
          <a:xfrm>
            <a:off x="214182" y="3479425"/>
            <a:ext cx="337312" cy="352494"/>
          </a:xfrm>
          <a:prstGeom prst="rect">
            <a:avLst/>
          </a:prstGeom>
        </p:spPr>
      </p:pic>
      <p:sp>
        <p:nvSpPr>
          <p:cNvPr id="51" name="TextBox 50">
            <a:extLst>
              <a:ext uri="{FF2B5EF4-FFF2-40B4-BE49-F238E27FC236}">
                <a16:creationId xmlns:a16="http://schemas.microsoft.com/office/drawing/2014/main" id="{E8151C98-4BAC-42E3-BF2D-5FBE3FF0B24D}"/>
              </a:ext>
            </a:extLst>
          </p:cNvPr>
          <p:cNvSpPr txBox="1"/>
          <p:nvPr/>
        </p:nvSpPr>
        <p:spPr>
          <a:xfrm>
            <a:off x="609968" y="3479425"/>
            <a:ext cx="737573"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Lab Support:</a:t>
            </a:r>
          </a:p>
        </p:txBody>
      </p:sp>
      <p:grpSp>
        <p:nvGrpSpPr>
          <p:cNvPr id="24" name="Group 23">
            <a:extLst>
              <a:ext uri="{FF2B5EF4-FFF2-40B4-BE49-F238E27FC236}">
                <a16:creationId xmlns:a16="http://schemas.microsoft.com/office/drawing/2014/main" id="{13673F34-1281-4F3E-A4AD-7EFB44BC6821}"/>
              </a:ext>
            </a:extLst>
          </p:cNvPr>
          <p:cNvGrpSpPr/>
          <p:nvPr/>
        </p:nvGrpSpPr>
        <p:grpSpPr>
          <a:xfrm>
            <a:off x="190597" y="3435776"/>
            <a:ext cx="8896234" cy="548963"/>
            <a:chOff x="190596" y="3435776"/>
            <a:chExt cx="9346553" cy="548963"/>
          </a:xfrm>
        </p:grpSpPr>
        <p:cxnSp>
          <p:nvCxnSpPr>
            <p:cNvPr id="99" name="Straight Connector 98">
              <a:extLst>
                <a:ext uri="{FF2B5EF4-FFF2-40B4-BE49-F238E27FC236}">
                  <a16:creationId xmlns:a16="http://schemas.microsoft.com/office/drawing/2014/main" id="{BB82D567-1446-44A4-B82C-DDEB8C17CB0A}"/>
                </a:ext>
              </a:extLst>
            </p:cNvPr>
            <p:cNvCxnSpPr>
              <a:cxnSpLocks/>
            </p:cNvCxnSpPr>
            <p:nvPr/>
          </p:nvCxnSpPr>
          <p:spPr>
            <a:xfrm>
              <a:off x="190596" y="3984739"/>
              <a:ext cx="934655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6EA628-176A-4AF7-A288-7D3A6A498827}"/>
                </a:ext>
              </a:extLst>
            </p:cNvPr>
            <p:cNvCxnSpPr>
              <a:cxnSpLocks/>
            </p:cNvCxnSpPr>
            <p:nvPr/>
          </p:nvCxnSpPr>
          <p:spPr>
            <a:xfrm>
              <a:off x="190596" y="3435776"/>
              <a:ext cx="9346553" cy="0"/>
            </a:xfrm>
            <a:prstGeom prst="line">
              <a:avLst/>
            </a:prstGeom>
            <a:ln>
              <a:solidFill>
                <a:schemeClr val="accent2"/>
              </a:solidFill>
              <a:prstDash val="sysDot"/>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A6F023C4-C3B7-49AF-B1E0-B29F46206357}"/>
              </a:ext>
            </a:extLst>
          </p:cNvPr>
          <p:cNvSpPr txBox="1"/>
          <p:nvPr/>
        </p:nvSpPr>
        <p:spPr>
          <a:xfrm>
            <a:off x="609969" y="2739214"/>
            <a:ext cx="640639"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000" b="1" dirty="0"/>
              <a:t>Stake-</a:t>
            </a:r>
            <a:br>
              <a:rPr lang="en-CA" sz="1000" b="1" dirty="0"/>
            </a:br>
            <a:r>
              <a:rPr lang="en-CA" sz="1000" b="1" dirty="0"/>
              <a:t>holders:</a:t>
            </a:r>
          </a:p>
        </p:txBody>
      </p:sp>
      <p:pic>
        <p:nvPicPr>
          <p:cNvPr id="88" name="Graphic 87" descr="User">
            <a:extLst>
              <a:ext uri="{FF2B5EF4-FFF2-40B4-BE49-F238E27FC236}">
                <a16:creationId xmlns:a16="http://schemas.microsoft.com/office/drawing/2014/main" id="{94720E1D-1817-40A4-9F4E-490E052A935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0596" y="2739214"/>
            <a:ext cx="457200" cy="457200"/>
          </a:xfrm>
          <a:prstGeom prst="rect">
            <a:avLst/>
          </a:prstGeom>
        </p:spPr>
      </p:pic>
      <p:sp>
        <p:nvSpPr>
          <p:cNvPr id="69" name="TextBox 68">
            <a:extLst>
              <a:ext uri="{FF2B5EF4-FFF2-40B4-BE49-F238E27FC236}">
                <a16:creationId xmlns:a16="http://schemas.microsoft.com/office/drawing/2014/main" id="{ADC2E014-F57A-4424-8264-807B6FFBEDD9}"/>
              </a:ext>
            </a:extLst>
          </p:cNvPr>
          <p:cNvSpPr txBox="1">
            <a:spLocks/>
          </p:cNvSpPr>
          <p:nvPr>
            <p:custDataLst>
              <p:tags r:id="rId6"/>
            </p:custDataLst>
          </p:nvPr>
        </p:nvSpPr>
        <p:spPr>
          <a:xfrm>
            <a:off x="6930036" y="2739214"/>
            <a:ext cx="1276808" cy="153888"/>
          </a:xfrm>
          <a:prstGeom prst="rect">
            <a:avLst/>
          </a:prstGeom>
        </p:spPr>
        <p:txBody>
          <a:bodyPr wrap="square" lIns="0" tIns="0" rIns="0" bIns="0">
            <a:spAutoFit/>
          </a:bodyPr>
          <a:lstStyle>
            <a:defPPr>
              <a:defRPr lang="en-US"/>
            </a:defPPr>
            <a:lvl1pPr marL="168275" indent="-168275">
              <a:spcBef>
                <a:spcPct val="50000"/>
              </a:spcBef>
              <a:buFont typeface="Wingdings" panose="05000000000000000000" pitchFamily="2" charset="2"/>
              <a:buChar char="§"/>
              <a:defRPr sz="100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spcBef>
                <a:spcPct val="0"/>
              </a:spcBef>
            </a:pPr>
            <a:endParaRPr lang="en-US" dirty="0"/>
          </a:p>
        </p:txBody>
      </p:sp>
      <p:grpSp>
        <p:nvGrpSpPr>
          <p:cNvPr id="10" name="Group 9">
            <a:extLst>
              <a:ext uri="{FF2B5EF4-FFF2-40B4-BE49-F238E27FC236}">
                <a16:creationId xmlns:a16="http://schemas.microsoft.com/office/drawing/2014/main" id="{F873B47F-8AD2-4C08-B3CD-9B57B3F5A078}"/>
              </a:ext>
            </a:extLst>
          </p:cNvPr>
          <p:cNvGrpSpPr>
            <a:grpSpLocks/>
          </p:cNvGrpSpPr>
          <p:nvPr/>
        </p:nvGrpSpPr>
        <p:grpSpPr>
          <a:xfrm>
            <a:off x="3231786" y="2286898"/>
            <a:ext cx="1763880" cy="3203428"/>
            <a:chOff x="3174371" y="2286898"/>
            <a:chExt cx="2133378" cy="3203428"/>
          </a:xfrm>
        </p:grpSpPr>
        <p:sp>
          <p:nvSpPr>
            <p:cNvPr id="101" name="TextBox 100">
              <a:extLst>
                <a:ext uri="{FF2B5EF4-FFF2-40B4-BE49-F238E27FC236}">
                  <a16:creationId xmlns:a16="http://schemas.microsoft.com/office/drawing/2014/main" id="{F41B7206-6B9C-4D90-860D-FAE6271D46D4}"/>
                </a:ext>
              </a:extLst>
            </p:cNvPr>
            <p:cNvSpPr txBox="1">
              <a:spLocks/>
            </p:cNvSpPr>
            <p:nvPr>
              <p:custDataLst>
                <p:tags r:id="rId16"/>
              </p:custDataLst>
            </p:nvPr>
          </p:nvSpPr>
          <p:spPr>
            <a:xfrm>
              <a:off x="3174371" y="4028387"/>
              <a:ext cx="2133378" cy="1461939"/>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000" dirty="0"/>
                <a:t>Completion of Scale phase with required features deployed and scaled to organization</a:t>
              </a:r>
            </a:p>
            <a:p>
              <a:pPr lvl="1">
                <a:spcBef>
                  <a:spcPct val="25000"/>
                </a:spcBef>
              </a:pPr>
              <a:r>
                <a:rPr lang="en-US" sz="1000" dirty="0"/>
                <a:t>Demonstration of working product</a:t>
              </a:r>
            </a:p>
            <a:p>
              <a:pPr lvl="1">
                <a:spcBef>
                  <a:spcPct val="25000"/>
                </a:spcBef>
              </a:pPr>
              <a:r>
                <a:rPr lang="en-US" sz="1000" dirty="0"/>
                <a:t>Summary of potential features that could be built out and estimated business impact of further development</a:t>
              </a:r>
            </a:p>
            <a:p>
              <a:pPr marL="168275" indent="-168275">
                <a:buFont typeface="Wingdings" panose="05000000000000000000" pitchFamily="2" charset="2"/>
                <a:buChar char="§"/>
              </a:pPr>
              <a:endParaRPr lang="en-CA" sz="1000" dirty="0"/>
            </a:p>
          </p:txBody>
        </p:sp>
        <p:sp>
          <p:nvSpPr>
            <p:cNvPr id="53" name="Rectangle 52">
              <a:extLst>
                <a:ext uri="{FF2B5EF4-FFF2-40B4-BE49-F238E27FC236}">
                  <a16:creationId xmlns:a16="http://schemas.microsoft.com/office/drawing/2014/main" id="{B8D66AE7-8F99-4C1F-B6F1-3782DEDE4D90}"/>
                </a:ext>
              </a:extLst>
            </p:cNvPr>
            <p:cNvSpPr>
              <a:spLocks/>
            </p:cNvSpPr>
            <p:nvPr>
              <p:custDataLst>
                <p:tags r:id="rId17"/>
              </p:custDataLst>
            </p:nvPr>
          </p:nvSpPr>
          <p:spPr>
            <a:xfrm>
              <a:off x="3174371" y="3479425"/>
              <a:ext cx="2133378" cy="153888"/>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Full Lab resources &amp; support</a:t>
              </a:r>
            </a:p>
          </p:txBody>
        </p:sp>
        <p:sp>
          <p:nvSpPr>
            <p:cNvPr id="106" name="Rectangle 105">
              <a:extLst>
                <a:ext uri="{FF2B5EF4-FFF2-40B4-BE49-F238E27FC236}">
                  <a16:creationId xmlns:a16="http://schemas.microsoft.com/office/drawing/2014/main" id="{ACB5CF3B-DB5D-44CF-A59F-900FBE7B5159}"/>
                </a:ext>
              </a:extLst>
            </p:cNvPr>
            <p:cNvSpPr>
              <a:spLocks/>
            </p:cNvSpPr>
            <p:nvPr>
              <p:custDataLst>
                <p:tags r:id="rId18"/>
              </p:custDataLst>
            </p:nvPr>
          </p:nvSpPr>
          <p:spPr>
            <a:xfrm>
              <a:off x="3174371" y="2739214"/>
              <a:ext cx="2133378" cy="615553"/>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Product Owner</a:t>
              </a:r>
            </a:p>
            <a:p>
              <a:pPr marL="168275" indent="-168275">
                <a:buFont typeface="Wingdings" panose="05000000000000000000" pitchFamily="2" charset="2"/>
                <a:buChar char="§"/>
              </a:pPr>
              <a:r>
                <a:rPr lang="en-CA" sz="1000" dirty="0">
                  <a:latin typeface="+mn-lt"/>
                </a:rPr>
                <a:t>Agile team</a:t>
              </a:r>
            </a:p>
            <a:p>
              <a:pPr marL="168275" indent="-168275">
                <a:buFont typeface="Wingdings" panose="05000000000000000000" pitchFamily="2" charset="2"/>
                <a:buChar char="§"/>
              </a:pPr>
              <a:r>
                <a:rPr lang="en-CA" sz="1000" dirty="0">
                  <a:latin typeface="+mn-lt"/>
                </a:rPr>
                <a:t>SMEs as needed</a:t>
              </a:r>
            </a:p>
            <a:p>
              <a:pPr marL="168275" indent="-168275">
                <a:buFont typeface="Wingdings" panose="05000000000000000000" pitchFamily="2" charset="2"/>
                <a:buChar char="§"/>
              </a:pPr>
              <a:r>
                <a:rPr lang="en-CA" sz="1000" dirty="0">
                  <a:latin typeface="+mn-lt"/>
                </a:rPr>
                <a:t>Value Advisor</a:t>
              </a:r>
            </a:p>
          </p:txBody>
        </p:sp>
        <p:sp>
          <p:nvSpPr>
            <p:cNvPr id="57" name="Rectangle 56">
              <a:extLst>
                <a:ext uri="{FF2B5EF4-FFF2-40B4-BE49-F238E27FC236}">
                  <a16:creationId xmlns:a16="http://schemas.microsoft.com/office/drawing/2014/main" id="{059E4A2B-C14E-4718-9D29-C99B87C78345}"/>
                </a:ext>
              </a:extLst>
            </p:cNvPr>
            <p:cNvSpPr>
              <a:spLocks/>
            </p:cNvSpPr>
            <p:nvPr/>
          </p:nvSpPr>
          <p:spPr>
            <a:xfrm>
              <a:off x="3174371" y="2286898"/>
              <a:ext cx="2133378" cy="38941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000" b="1" dirty="0">
                  <a:solidFill>
                    <a:schemeClr val="bg1"/>
                  </a:solidFill>
                </a:rPr>
                <a:t>Scale</a:t>
              </a:r>
            </a:p>
          </p:txBody>
        </p:sp>
      </p:grpSp>
      <p:grpSp>
        <p:nvGrpSpPr>
          <p:cNvPr id="5" name="Group 4">
            <a:extLst>
              <a:ext uri="{FF2B5EF4-FFF2-40B4-BE49-F238E27FC236}">
                <a16:creationId xmlns:a16="http://schemas.microsoft.com/office/drawing/2014/main" id="{CF704A0E-D1E1-4346-913E-566A0265B034}"/>
              </a:ext>
            </a:extLst>
          </p:cNvPr>
          <p:cNvGrpSpPr>
            <a:grpSpLocks/>
          </p:cNvGrpSpPr>
          <p:nvPr/>
        </p:nvGrpSpPr>
        <p:grpSpPr>
          <a:xfrm>
            <a:off x="5279019" y="2286898"/>
            <a:ext cx="1763880" cy="2049266"/>
            <a:chOff x="5489026" y="2286898"/>
            <a:chExt cx="2318493" cy="2049266"/>
          </a:xfrm>
        </p:grpSpPr>
        <p:sp>
          <p:nvSpPr>
            <p:cNvPr id="2" name="TextBox 1">
              <a:extLst>
                <a:ext uri="{FF2B5EF4-FFF2-40B4-BE49-F238E27FC236}">
                  <a16:creationId xmlns:a16="http://schemas.microsoft.com/office/drawing/2014/main" id="{258E5E03-C4AA-4A01-9E84-63CA95B79532}"/>
                </a:ext>
              </a:extLst>
            </p:cNvPr>
            <p:cNvSpPr txBox="1">
              <a:spLocks/>
            </p:cNvSpPr>
            <p:nvPr>
              <p:custDataLst>
                <p:tags r:id="rId13"/>
              </p:custDataLst>
            </p:nvPr>
          </p:nvSpPr>
          <p:spPr>
            <a:xfrm>
              <a:off x="5540116" y="4028387"/>
              <a:ext cx="2263064" cy="307777"/>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lvl="1" indent="-168275"/>
              <a:r>
                <a:rPr lang="en-US" sz="1000" dirty="0"/>
                <a:t>Update and support products in the field</a:t>
              </a:r>
            </a:p>
            <a:p>
              <a:pPr marL="168275" lvl="1" indent="-168275"/>
              <a:endParaRPr lang="en-US" sz="1000" dirty="0"/>
            </a:p>
          </p:txBody>
        </p:sp>
        <p:sp>
          <p:nvSpPr>
            <p:cNvPr id="55" name="Rectangle 54">
              <a:extLst>
                <a:ext uri="{FF2B5EF4-FFF2-40B4-BE49-F238E27FC236}">
                  <a16:creationId xmlns:a16="http://schemas.microsoft.com/office/drawing/2014/main" id="{43473475-2469-4A29-9A0F-6E070ECEBDD7}"/>
                </a:ext>
              </a:extLst>
            </p:cNvPr>
            <p:cNvSpPr>
              <a:spLocks/>
            </p:cNvSpPr>
            <p:nvPr>
              <p:custDataLst>
                <p:tags r:id="rId14"/>
              </p:custDataLst>
            </p:nvPr>
          </p:nvSpPr>
          <p:spPr>
            <a:xfrm>
              <a:off x="5540116" y="3479425"/>
              <a:ext cx="2263064" cy="461665"/>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Minimal support unless  needs are advanced (e.g., ML adjustments)</a:t>
              </a:r>
            </a:p>
          </p:txBody>
        </p:sp>
        <p:sp>
          <p:nvSpPr>
            <p:cNvPr id="66" name="TextBox 65">
              <a:extLst>
                <a:ext uri="{FF2B5EF4-FFF2-40B4-BE49-F238E27FC236}">
                  <a16:creationId xmlns:a16="http://schemas.microsoft.com/office/drawing/2014/main" id="{83A0218B-E52A-4631-9C72-481AFD0B41DB}"/>
                </a:ext>
              </a:extLst>
            </p:cNvPr>
            <p:cNvSpPr txBox="1">
              <a:spLocks/>
            </p:cNvSpPr>
            <p:nvPr>
              <p:custDataLst>
                <p:tags r:id="rId15"/>
              </p:custDataLst>
            </p:nvPr>
          </p:nvSpPr>
          <p:spPr>
            <a:xfrm>
              <a:off x="5544455" y="2739214"/>
              <a:ext cx="2263064" cy="307777"/>
            </a:xfrm>
            <a:prstGeom prst="rect">
              <a:avLst/>
            </a:prstGeom>
          </p:spPr>
          <p:txBody>
            <a:bodyPr wrap="square" lIns="0" tIns="0" rIns="0" bIns="0">
              <a:noAutofit/>
            </a:bodyPr>
            <a:lstStyle>
              <a:defPPr>
                <a:defRPr lang="en-US"/>
              </a:defPPr>
              <a:lvl1pPr marL="168275" indent="-168275">
                <a:spcBef>
                  <a:spcPct val="50000"/>
                </a:spcBef>
                <a:buFont typeface="Wingdings" panose="05000000000000000000" pitchFamily="2" charset="2"/>
                <a:buChar char="§"/>
                <a:defRPr sz="100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spcBef>
                  <a:spcPct val="0"/>
                </a:spcBef>
              </a:pPr>
              <a:r>
                <a:rPr lang="en-US" dirty="0"/>
                <a:t>Product Owner</a:t>
              </a:r>
            </a:p>
            <a:p>
              <a:pPr>
                <a:spcBef>
                  <a:spcPct val="0"/>
                </a:spcBef>
              </a:pPr>
              <a:r>
                <a:rPr lang="en-US" dirty="0"/>
                <a:t>Sustainment team</a:t>
              </a:r>
            </a:p>
          </p:txBody>
        </p:sp>
        <p:sp>
          <p:nvSpPr>
            <p:cNvPr id="46" name="Rectangle 45">
              <a:extLst>
                <a:ext uri="{FF2B5EF4-FFF2-40B4-BE49-F238E27FC236}">
                  <a16:creationId xmlns:a16="http://schemas.microsoft.com/office/drawing/2014/main" id="{CEFFBCC7-0AED-400A-BFC6-3058E57ADA79}"/>
                </a:ext>
              </a:extLst>
            </p:cNvPr>
            <p:cNvSpPr/>
            <p:nvPr/>
          </p:nvSpPr>
          <p:spPr>
            <a:xfrm>
              <a:off x="5489026" y="2286898"/>
              <a:ext cx="2318493" cy="3894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Sustain</a:t>
              </a:r>
            </a:p>
          </p:txBody>
        </p:sp>
      </p:grpSp>
      <p:grpSp>
        <p:nvGrpSpPr>
          <p:cNvPr id="13" name="Group 12">
            <a:extLst>
              <a:ext uri="{FF2B5EF4-FFF2-40B4-BE49-F238E27FC236}">
                <a16:creationId xmlns:a16="http://schemas.microsoft.com/office/drawing/2014/main" id="{0C32193A-1AB7-4591-AE4D-C1EEFCF1E3F2}"/>
              </a:ext>
            </a:extLst>
          </p:cNvPr>
          <p:cNvGrpSpPr>
            <a:grpSpLocks/>
          </p:cNvGrpSpPr>
          <p:nvPr/>
        </p:nvGrpSpPr>
        <p:grpSpPr>
          <a:xfrm>
            <a:off x="1184553" y="2286898"/>
            <a:ext cx="1763880" cy="3280372"/>
            <a:chOff x="1184553" y="2286898"/>
            <a:chExt cx="1763880" cy="3280372"/>
          </a:xfrm>
        </p:grpSpPr>
        <p:sp>
          <p:nvSpPr>
            <p:cNvPr id="80" name="TextBox 79">
              <a:extLst>
                <a:ext uri="{FF2B5EF4-FFF2-40B4-BE49-F238E27FC236}">
                  <a16:creationId xmlns:a16="http://schemas.microsoft.com/office/drawing/2014/main" id="{06A67DA9-D52D-477C-BA6B-54E4B82FE298}"/>
                </a:ext>
              </a:extLst>
            </p:cNvPr>
            <p:cNvSpPr txBox="1">
              <a:spLocks/>
            </p:cNvSpPr>
            <p:nvPr>
              <p:custDataLst>
                <p:tags r:id="rId10"/>
              </p:custDataLst>
            </p:nvPr>
          </p:nvSpPr>
          <p:spPr>
            <a:xfrm>
              <a:off x="1184553" y="4028387"/>
              <a:ext cx="1763880" cy="1538883"/>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000" dirty="0"/>
                <a:t>MVP development</a:t>
              </a:r>
            </a:p>
            <a:p>
              <a:pPr lvl="2">
                <a:spcBef>
                  <a:spcPct val="25000"/>
                </a:spcBef>
              </a:pPr>
              <a:r>
                <a:rPr lang="en-US" sz="1000" dirty="0"/>
                <a:t>Working prototype</a:t>
              </a:r>
            </a:p>
            <a:p>
              <a:pPr lvl="2">
                <a:spcBef>
                  <a:spcPct val="25000"/>
                </a:spcBef>
              </a:pPr>
              <a:r>
                <a:rPr lang="en-US" sz="1000" dirty="0"/>
                <a:t>Identified sources of value</a:t>
              </a:r>
            </a:p>
            <a:p>
              <a:pPr lvl="1">
                <a:spcBef>
                  <a:spcPct val="25000"/>
                </a:spcBef>
              </a:pPr>
              <a:r>
                <a:rPr lang="en-US" sz="1000" dirty="0"/>
                <a:t>Business case &amp; relevant value drivers for further features </a:t>
              </a:r>
            </a:p>
            <a:p>
              <a:pPr lvl="1">
                <a:spcBef>
                  <a:spcPct val="25000"/>
                </a:spcBef>
              </a:pPr>
              <a:r>
                <a:rPr lang="en-US" sz="1000" dirty="0"/>
                <a:t>Feature set for further deployments</a:t>
              </a:r>
            </a:p>
          </p:txBody>
        </p:sp>
        <p:sp>
          <p:nvSpPr>
            <p:cNvPr id="52" name="Rectangle 51">
              <a:extLst>
                <a:ext uri="{FF2B5EF4-FFF2-40B4-BE49-F238E27FC236}">
                  <a16:creationId xmlns:a16="http://schemas.microsoft.com/office/drawing/2014/main" id="{30F1E444-AC1F-4FA4-963B-7D7F1245D45C}"/>
                </a:ext>
              </a:extLst>
            </p:cNvPr>
            <p:cNvSpPr>
              <a:spLocks/>
            </p:cNvSpPr>
            <p:nvPr>
              <p:custDataLst>
                <p:tags r:id="rId11"/>
              </p:custDataLst>
            </p:nvPr>
          </p:nvSpPr>
          <p:spPr>
            <a:xfrm>
              <a:off x="1184553" y="3479425"/>
              <a:ext cx="1763880" cy="153888"/>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Full Lab resource &amp; support</a:t>
              </a:r>
            </a:p>
          </p:txBody>
        </p:sp>
        <p:sp>
          <p:nvSpPr>
            <p:cNvPr id="23" name="Rectangle 22">
              <a:extLst>
                <a:ext uri="{FF2B5EF4-FFF2-40B4-BE49-F238E27FC236}">
                  <a16:creationId xmlns:a16="http://schemas.microsoft.com/office/drawing/2014/main" id="{5E11547D-71F0-4BA2-A6BC-4193E6D76DAF}"/>
                </a:ext>
              </a:extLst>
            </p:cNvPr>
            <p:cNvSpPr>
              <a:spLocks/>
            </p:cNvSpPr>
            <p:nvPr>
              <p:custDataLst>
                <p:tags r:id="rId12"/>
              </p:custDataLst>
            </p:nvPr>
          </p:nvSpPr>
          <p:spPr>
            <a:xfrm>
              <a:off x="1184553" y="2739214"/>
              <a:ext cx="1763880" cy="538609"/>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Product Owner</a:t>
              </a:r>
            </a:p>
            <a:p>
              <a:pPr marL="168275" indent="-168275">
                <a:buFont typeface="Wingdings" panose="05000000000000000000" pitchFamily="2" charset="2"/>
                <a:buChar char="§"/>
              </a:pPr>
              <a:r>
                <a:rPr lang="en-CA" sz="1000" dirty="0">
                  <a:latin typeface="+mn-lt"/>
                </a:rPr>
                <a:t>Agile team</a:t>
              </a:r>
            </a:p>
            <a:p>
              <a:pPr marL="168275" indent="-168275">
                <a:buFont typeface="Wingdings" panose="05000000000000000000" pitchFamily="2" charset="2"/>
                <a:buChar char="§"/>
              </a:pPr>
              <a:r>
                <a:rPr lang="en-CA" sz="1000" dirty="0">
                  <a:latin typeface="+mn-lt"/>
                </a:rPr>
                <a:t>SMEs as needed</a:t>
              </a:r>
            </a:p>
          </p:txBody>
        </p:sp>
        <p:sp>
          <p:nvSpPr>
            <p:cNvPr id="54" name="Rectangle 53">
              <a:extLst>
                <a:ext uri="{FF2B5EF4-FFF2-40B4-BE49-F238E27FC236}">
                  <a16:creationId xmlns:a16="http://schemas.microsoft.com/office/drawing/2014/main" id="{2AA78A1E-0F98-40D5-9114-002640B4FF4C}"/>
                </a:ext>
              </a:extLst>
            </p:cNvPr>
            <p:cNvSpPr>
              <a:spLocks/>
            </p:cNvSpPr>
            <p:nvPr/>
          </p:nvSpPr>
          <p:spPr>
            <a:xfrm>
              <a:off x="1184553" y="2286898"/>
              <a:ext cx="1763880" cy="384205"/>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000" b="1" dirty="0">
                  <a:solidFill>
                    <a:schemeClr val="bg1"/>
                  </a:solidFill>
                </a:rPr>
                <a:t>MVP</a:t>
              </a:r>
            </a:p>
          </p:txBody>
        </p:sp>
      </p:grpSp>
      <p:cxnSp>
        <p:nvCxnSpPr>
          <p:cNvPr id="64" name="Straight Connector 63">
            <a:extLst>
              <a:ext uri="{FF2B5EF4-FFF2-40B4-BE49-F238E27FC236}">
                <a16:creationId xmlns:a16="http://schemas.microsoft.com/office/drawing/2014/main" id="{6D5AC62C-9583-4B48-8F6A-723140700A42}"/>
              </a:ext>
            </a:extLst>
          </p:cNvPr>
          <p:cNvCxnSpPr>
            <a:cxnSpLocks/>
            <a:stCxn id="57" idx="3"/>
            <a:endCxn id="46" idx="1"/>
          </p:cNvCxnSpPr>
          <p:nvPr/>
        </p:nvCxnSpPr>
        <p:spPr>
          <a:xfrm>
            <a:off x="4995666" y="2481606"/>
            <a:ext cx="283353" cy="1"/>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1400D5F-CCD8-430D-B7E0-78CF7280FFC3}"/>
              </a:ext>
            </a:extLst>
          </p:cNvPr>
          <p:cNvCxnSpPr>
            <a:cxnSpLocks/>
            <a:stCxn id="54" idx="3"/>
            <a:endCxn id="57" idx="1"/>
          </p:cNvCxnSpPr>
          <p:nvPr/>
        </p:nvCxnSpPr>
        <p:spPr>
          <a:xfrm>
            <a:off x="2948433" y="2479001"/>
            <a:ext cx="283353" cy="260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53DCAF4C-021B-4957-988C-1606D46AF693}"/>
              </a:ext>
            </a:extLst>
          </p:cNvPr>
          <p:cNvSpPr/>
          <p:nvPr/>
        </p:nvSpPr>
        <p:spPr>
          <a:xfrm>
            <a:off x="10784811" y="1257072"/>
            <a:ext cx="134820" cy="150136"/>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00" b="1" dirty="0">
              <a:solidFill>
                <a:schemeClr val="bg1"/>
              </a:solidFill>
            </a:endParaRPr>
          </a:p>
        </p:txBody>
      </p:sp>
      <p:grpSp>
        <p:nvGrpSpPr>
          <p:cNvPr id="15" name="Group 14">
            <a:extLst>
              <a:ext uri="{FF2B5EF4-FFF2-40B4-BE49-F238E27FC236}">
                <a16:creationId xmlns:a16="http://schemas.microsoft.com/office/drawing/2014/main" id="{460747DD-1C54-4921-AAFB-807BF554C0BD}"/>
              </a:ext>
            </a:extLst>
          </p:cNvPr>
          <p:cNvGrpSpPr/>
          <p:nvPr/>
        </p:nvGrpSpPr>
        <p:grpSpPr>
          <a:xfrm>
            <a:off x="7326252" y="2286898"/>
            <a:ext cx="1763880" cy="2049266"/>
            <a:chOff x="7326252" y="2286898"/>
            <a:chExt cx="1763880" cy="2049266"/>
          </a:xfrm>
        </p:grpSpPr>
        <p:sp>
          <p:nvSpPr>
            <p:cNvPr id="61" name="TextBox 60">
              <a:extLst>
                <a:ext uri="{FF2B5EF4-FFF2-40B4-BE49-F238E27FC236}">
                  <a16:creationId xmlns:a16="http://schemas.microsoft.com/office/drawing/2014/main" id="{8E357A0E-DE8B-43F0-A438-8F0B59C65004}"/>
                </a:ext>
              </a:extLst>
            </p:cNvPr>
            <p:cNvSpPr txBox="1">
              <a:spLocks/>
            </p:cNvSpPr>
            <p:nvPr>
              <p:custDataLst>
                <p:tags r:id="rId7"/>
              </p:custDataLst>
            </p:nvPr>
          </p:nvSpPr>
          <p:spPr>
            <a:xfrm>
              <a:off x="7365121" y="4028387"/>
              <a:ext cx="1721710" cy="307777"/>
            </a:xfrm>
            <a:prstGeom prst="rect">
              <a:avLst/>
            </a:prstGeom>
          </p:spPr>
          <p:txBody>
            <a:bodyPr vert="horz" wrap="square" lIns="0" tIns="0" rIns="0" bIns="0" rtlCol="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168275" lvl="1" indent="-168275"/>
              <a:r>
                <a:rPr lang="en-US" sz="1000" dirty="0"/>
                <a:t>Identify tools and assets to be pulled into tool repositories for future products</a:t>
              </a:r>
            </a:p>
            <a:p>
              <a:pPr marL="168275" lvl="1" indent="-168275"/>
              <a:r>
                <a:rPr lang="en-US" sz="1000" dirty="0"/>
                <a:t>Decommission product from the tech stack</a:t>
              </a:r>
            </a:p>
            <a:p>
              <a:pPr marL="168275" lvl="1" indent="-168275"/>
              <a:endParaRPr lang="en-US" sz="1000" dirty="0"/>
            </a:p>
          </p:txBody>
        </p:sp>
        <p:sp>
          <p:nvSpPr>
            <p:cNvPr id="67" name="Rectangle 66">
              <a:extLst>
                <a:ext uri="{FF2B5EF4-FFF2-40B4-BE49-F238E27FC236}">
                  <a16:creationId xmlns:a16="http://schemas.microsoft.com/office/drawing/2014/main" id="{886C33D4-22FC-4204-823D-8DC4843F55BB}"/>
                </a:ext>
              </a:extLst>
            </p:cNvPr>
            <p:cNvSpPr>
              <a:spLocks/>
            </p:cNvSpPr>
            <p:nvPr>
              <p:custDataLst>
                <p:tags r:id="rId8"/>
              </p:custDataLst>
            </p:nvPr>
          </p:nvSpPr>
          <p:spPr>
            <a:xfrm>
              <a:off x="7365121" y="3479425"/>
              <a:ext cx="1721710" cy="461665"/>
            </a:xfrm>
            <a:prstGeom prst="rect">
              <a:avLst/>
            </a:prstGeom>
          </p:spPr>
          <p:txBody>
            <a:bodyPr wrap="square" lIns="0" tIns="0" rIns="0" bIns="0">
              <a:noAutofit/>
            </a:bodyPr>
            <a:lstStyle/>
            <a:p>
              <a:pPr marL="168275" indent="-168275">
                <a:buFont typeface="Wingdings" panose="05000000000000000000" pitchFamily="2" charset="2"/>
                <a:buChar char="§"/>
              </a:pPr>
              <a:r>
                <a:rPr lang="en-CA" sz="1000" dirty="0">
                  <a:latin typeface="+mn-lt"/>
                </a:rPr>
                <a:t>Core Foundations team</a:t>
              </a:r>
            </a:p>
          </p:txBody>
        </p:sp>
        <p:sp>
          <p:nvSpPr>
            <p:cNvPr id="71" name="TextBox 70">
              <a:extLst>
                <a:ext uri="{FF2B5EF4-FFF2-40B4-BE49-F238E27FC236}">
                  <a16:creationId xmlns:a16="http://schemas.microsoft.com/office/drawing/2014/main" id="{4335CD87-D86D-4830-9FD1-2275752907F3}"/>
                </a:ext>
              </a:extLst>
            </p:cNvPr>
            <p:cNvSpPr txBox="1">
              <a:spLocks/>
            </p:cNvSpPr>
            <p:nvPr>
              <p:custDataLst>
                <p:tags r:id="rId9"/>
              </p:custDataLst>
            </p:nvPr>
          </p:nvSpPr>
          <p:spPr>
            <a:xfrm>
              <a:off x="7368422" y="2739214"/>
              <a:ext cx="1721710" cy="307777"/>
            </a:xfrm>
            <a:prstGeom prst="rect">
              <a:avLst/>
            </a:prstGeom>
          </p:spPr>
          <p:txBody>
            <a:bodyPr wrap="square" lIns="0" tIns="0" rIns="0" bIns="0">
              <a:noAutofit/>
            </a:bodyPr>
            <a:lstStyle>
              <a:defPPr>
                <a:defRPr lang="en-US"/>
              </a:defPPr>
              <a:lvl1pPr marL="168275" indent="-168275">
                <a:spcBef>
                  <a:spcPct val="50000"/>
                </a:spcBef>
                <a:buFont typeface="Wingdings" panose="05000000000000000000" pitchFamily="2" charset="2"/>
                <a:buChar char="§"/>
                <a:defRPr sz="100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spcBef>
                  <a:spcPct val="0"/>
                </a:spcBef>
              </a:pPr>
              <a:r>
                <a:rPr lang="en-US" dirty="0"/>
                <a:t>Product Owner</a:t>
              </a:r>
            </a:p>
            <a:p>
              <a:pPr>
                <a:spcBef>
                  <a:spcPct val="0"/>
                </a:spcBef>
              </a:pPr>
              <a:r>
                <a:rPr lang="en-US" dirty="0"/>
                <a:t>Sustainment team</a:t>
              </a:r>
            </a:p>
            <a:p>
              <a:pPr>
                <a:spcBef>
                  <a:spcPct val="0"/>
                </a:spcBef>
              </a:pPr>
              <a:r>
                <a:rPr lang="en-US" dirty="0"/>
                <a:t>Lab Core Foundations team</a:t>
              </a:r>
            </a:p>
          </p:txBody>
        </p:sp>
        <p:sp>
          <p:nvSpPr>
            <p:cNvPr id="72" name="Rectangle 71">
              <a:extLst>
                <a:ext uri="{FF2B5EF4-FFF2-40B4-BE49-F238E27FC236}">
                  <a16:creationId xmlns:a16="http://schemas.microsoft.com/office/drawing/2014/main" id="{E13F63A1-CE37-4413-B14C-E9E259348833}"/>
                </a:ext>
              </a:extLst>
            </p:cNvPr>
            <p:cNvSpPr/>
            <p:nvPr/>
          </p:nvSpPr>
          <p:spPr>
            <a:xfrm>
              <a:off x="7326252" y="2286898"/>
              <a:ext cx="1763880" cy="389418"/>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00" b="1" dirty="0">
                  <a:solidFill>
                    <a:schemeClr val="bg1"/>
                  </a:solidFill>
                </a:rPr>
                <a:t>Retire</a:t>
              </a:r>
            </a:p>
          </p:txBody>
        </p:sp>
      </p:grpSp>
      <p:cxnSp>
        <p:nvCxnSpPr>
          <p:cNvPr id="73" name="Straight Connector 72">
            <a:extLst>
              <a:ext uri="{FF2B5EF4-FFF2-40B4-BE49-F238E27FC236}">
                <a16:creationId xmlns:a16="http://schemas.microsoft.com/office/drawing/2014/main" id="{0D5DE74C-346E-4F11-810B-AC0F0228F20B}"/>
              </a:ext>
            </a:extLst>
          </p:cNvPr>
          <p:cNvCxnSpPr>
            <a:cxnSpLocks/>
            <a:stCxn id="46" idx="3"/>
            <a:endCxn id="72" idx="1"/>
          </p:cNvCxnSpPr>
          <p:nvPr/>
        </p:nvCxnSpPr>
        <p:spPr>
          <a:xfrm>
            <a:off x="7042899" y="2481607"/>
            <a:ext cx="283353"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6799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E8A6075-4E2A-42E4-B38B-EC2328A7D804}"/>
              </a:ext>
            </a:extLst>
          </p:cNvPr>
          <p:cNvGraphicFramePr>
            <a:graphicFrameLocks noChangeAspect="1"/>
          </p:cNvGraphicFramePr>
          <p:nvPr>
            <p:custDataLst>
              <p:tags r:id="rId2"/>
            </p:custDataLst>
            <p:extLst>
              <p:ext uri="{D42A27DB-BD31-4B8C-83A1-F6EECF244321}">
                <p14:modId xmlns:p14="http://schemas.microsoft.com/office/powerpoint/2010/main" val="3016472488"/>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70658" name="think-cell Slide" r:id="rId5" imgW="353" imgH="353" progId="TCLayout.ActiveDocument.1">
                  <p:embed/>
                </p:oleObj>
              </mc:Choice>
              <mc:Fallback>
                <p:oleObj name="think-cell Slide" r:id="rId5" imgW="353" imgH="353" progId="TCLayout.ActiveDocument.1">
                  <p:embed/>
                  <p:pic>
                    <p:nvPicPr>
                      <p:cNvPr id="4" name="Object 3" hidden="1">
                        <a:extLst>
                          <a:ext uri="{FF2B5EF4-FFF2-40B4-BE49-F238E27FC236}">
                            <a16:creationId xmlns:a16="http://schemas.microsoft.com/office/drawing/2014/main" id="{FE8A6075-4E2A-42E4-B38B-EC2328A7D804}"/>
                          </a:ext>
                        </a:extLst>
                      </p:cNvPr>
                      <p:cNvPicPr/>
                      <p:nvPr/>
                    </p:nvPicPr>
                    <p:blipFill>
                      <a:blip r:embed="rId6"/>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C9B6631-BBA4-476F-ACA6-67571AD04390}"/>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User stories need to contain acceptance criteria that define the functionality in greater detail</a:t>
            </a:r>
          </a:p>
        </p:txBody>
      </p:sp>
      <p:sp>
        <p:nvSpPr>
          <p:cNvPr id="14" name="Rectangle 2"/>
          <p:cNvSpPr txBox="1">
            <a:spLocks/>
          </p:cNvSpPr>
          <p:nvPr/>
        </p:nvSpPr>
        <p:spPr>
          <a:xfrm>
            <a:off x="6382693" y="2200184"/>
            <a:ext cx="5390199" cy="1625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spcBef>
                <a:spcPct val="30000"/>
              </a:spcBef>
            </a:pPr>
            <a:r>
              <a:rPr lang="en-AU" sz="1600" dirty="0"/>
              <a:t>They assist the developers and testers when estimating the Story</a:t>
            </a:r>
          </a:p>
          <a:p>
            <a:pPr lvl="1">
              <a:spcBef>
                <a:spcPct val="30000"/>
              </a:spcBef>
            </a:pPr>
            <a:r>
              <a:rPr lang="en-AU" sz="1600" dirty="0"/>
              <a:t>It forms </a:t>
            </a:r>
            <a:r>
              <a:rPr lang="en-US" sz="1600" dirty="0"/>
              <a:t>the tests that will confirm that a feature is working and complete</a:t>
            </a:r>
          </a:p>
          <a:p>
            <a:pPr lvl="1">
              <a:spcBef>
                <a:spcPct val="30000"/>
              </a:spcBef>
            </a:pPr>
            <a:r>
              <a:rPr lang="en-US" sz="1600" dirty="0"/>
              <a:t>It limits the developers to adding only the functionality that the user story requires</a:t>
            </a:r>
          </a:p>
        </p:txBody>
      </p:sp>
      <p:sp>
        <p:nvSpPr>
          <p:cNvPr id="23" name="Rectangle 5">
            <a:extLst>
              <a:ext uri="{FF2B5EF4-FFF2-40B4-BE49-F238E27FC236}">
                <a16:creationId xmlns:a16="http://schemas.microsoft.com/office/drawing/2014/main" id="{CEBF5C8A-5B04-47B7-B929-2D2FB1C2B29F}"/>
              </a:ext>
            </a:extLst>
          </p:cNvPr>
          <p:cNvSpPr txBox="1">
            <a:spLocks/>
          </p:cNvSpPr>
          <p:nvPr/>
        </p:nvSpPr>
        <p:spPr>
          <a:xfrm>
            <a:off x="419108" y="5180896"/>
            <a:ext cx="11353784" cy="884078"/>
          </a:xfrm>
          <a:prstGeom prst="rect">
            <a:avLst/>
          </a:prstGeom>
          <a:solidFill>
            <a:schemeClr val="accent2"/>
          </a:solidFill>
          <a:ln w="19050">
            <a:solidFill>
              <a:schemeClr val="accent3"/>
            </a:solidFill>
            <a:miter lim="800000"/>
            <a:headEnd/>
            <a:tailEnd/>
          </a:ln>
          <a:effectLst/>
          <a:extLst/>
        </p:spPr>
        <p:txBody>
          <a:bodyPr vert="horz" wrap="square" lIns="72004" tIns="72004" rIns="72004" bIns="72004" numCol="1" anchor="ctr"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lt1"/>
              </a:buClr>
            </a:pPr>
            <a:r>
              <a:rPr lang="en-US" sz="1600" b="1" dirty="0">
                <a:solidFill>
                  <a:schemeClr val="bg1"/>
                </a:solidFill>
                <a:ea typeface="Arial Unicode MS"/>
                <a:cs typeface="Arial Unicode MS"/>
              </a:rPr>
              <a:t>Acceptance Criteria for a User Story are the conditions that the story must fulfill to be considered “Done”.  It focuses on external quality and functionality. These conditions are provided by the business and must be one of the parameters in your “Definition of Done” list</a:t>
            </a:r>
          </a:p>
        </p:txBody>
      </p:sp>
      <p:grpSp>
        <p:nvGrpSpPr>
          <p:cNvPr id="24" name="Group 23">
            <a:extLst>
              <a:ext uri="{FF2B5EF4-FFF2-40B4-BE49-F238E27FC236}">
                <a16:creationId xmlns:a16="http://schemas.microsoft.com/office/drawing/2014/main" id="{0BBFCBB6-CA7E-42DE-9A56-F0F121885E1F}"/>
              </a:ext>
            </a:extLst>
          </p:cNvPr>
          <p:cNvGrpSpPr>
            <a:grpSpLocks/>
          </p:cNvGrpSpPr>
          <p:nvPr/>
        </p:nvGrpSpPr>
        <p:grpSpPr>
          <a:xfrm>
            <a:off x="419110" y="1864236"/>
            <a:ext cx="5390199" cy="264688"/>
            <a:chOff x="419109" y="1544864"/>
            <a:chExt cx="3673464" cy="264688"/>
          </a:xfrm>
        </p:grpSpPr>
        <p:sp>
          <p:nvSpPr>
            <p:cNvPr id="25" name="Text Placeholder 4">
              <a:extLst>
                <a:ext uri="{FF2B5EF4-FFF2-40B4-BE49-F238E27FC236}">
                  <a16:creationId xmlns:a16="http://schemas.microsoft.com/office/drawing/2014/main" id="{DD9CC57C-B6A8-4D10-AB24-593248475E08}"/>
                </a:ext>
              </a:extLst>
            </p:cNvPr>
            <p:cNvSpPr txBox="1">
              <a:spLocks/>
            </p:cNvSpPr>
            <p:nvPr/>
          </p:nvSpPr>
          <p:spPr bwMode="gray">
            <a:xfrm>
              <a:off x="419109" y="1544864"/>
              <a:ext cx="3673464" cy="264688"/>
            </a:xfrm>
            <a:prstGeom prst="rect">
              <a:avLst/>
            </a:prstGeom>
          </p:spPr>
          <p:txBody>
            <a:bodyPr vert="horz" wrap="square" lIns="0" tIns="0" rIns="0" bIns="18288" rtlCol="0" anchor="b" anchorCtr="0">
              <a:spAutoFit/>
            </a:bodyPr>
            <a:lstStyle>
              <a:lvl1pPr marL="0" indent="0" algn="l" defTabSz="914400" rtl="0" eaLnBrk="1" latinLnBrk="0" hangingPunct="1">
                <a:lnSpc>
                  <a:spcPct val="100000"/>
                </a:lnSpc>
                <a:spcBef>
                  <a:spcPts val="0"/>
                </a:spcBef>
                <a:spcAft>
                  <a:spcPts val="0"/>
                </a:spcAft>
                <a:buFont typeface="Arial"/>
                <a:buNone/>
                <a:tabLst/>
                <a:defRPr sz="1800" b="0" i="0" kern="1200">
                  <a:solidFill>
                    <a:schemeClr val="tx1"/>
                  </a:solidFill>
                  <a:latin typeface="+mj-lt"/>
                  <a:ea typeface="Arial" panose="020B0604020202020204" pitchFamily="34" charset="0"/>
                  <a:cs typeface="Arial" panose="020B0604020202020204" pitchFamily="34" charset="0"/>
                  <a:sym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charset="0"/>
                <a:buNone/>
                <a:tabLst/>
                <a:defRPr sz="18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2pPr>
              <a:lvl3pPr marL="292100" indent="-285750" algn="l" defTabSz="914400" rtl="0" eaLnBrk="1" latinLnBrk="0" hangingPunct="1">
                <a:lnSpc>
                  <a:spcPct val="100000"/>
                </a:lnSpc>
                <a:spcBef>
                  <a:spcPts val="0"/>
                </a:spcBef>
                <a:spcAft>
                  <a:spcPts val="600"/>
                </a:spcAft>
                <a:buFont typeface="Arial" charset="0"/>
                <a:buChar char="•"/>
                <a:tabLst/>
                <a:defRPr sz="18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3pPr>
              <a:lvl4pPr marL="536575" indent="-265113" algn="l" defTabSz="914400" rtl="0" eaLnBrk="1" latinLnBrk="0" hangingPunct="1">
                <a:lnSpc>
                  <a:spcPct val="100000"/>
                </a:lnSpc>
                <a:spcBef>
                  <a:spcPts val="0"/>
                </a:spcBef>
                <a:spcAft>
                  <a:spcPts val="600"/>
                </a:spcAft>
                <a:buFont typeface="Arial" charset="0"/>
                <a:buChar char="•"/>
                <a:tabLst/>
                <a:defRPr sz="16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4pPr>
              <a:lvl5pPr marL="536575" indent="-265113" algn="l" defTabSz="914400" rtl="0" eaLnBrk="1" latinLnBrk="0" hangingPunct="1">
                <a:lnSpc>
                  <a:spcPct val="100000"/>
                </a:lnSpc>
                <a:spcBef>
                  <a:spcPts val="0"/>
                </a:spcBef>
                <a:spcAft>
                  <a:spcPts val="600"/>
                </a:spcAft>
                <a:buFont typeface="Arial" charset="0"/>
                <a:buChar char="•"/>
                <a:tabLst/>
                <a:defRPr sz="16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tx2"/>
                  </a:solidFill>
                  <a:latin typeface="+mn-lt"/>
                </a:rPr>
                <a:t>For the Product Owner</a:t>
              </a:r>
            </a:p>
          </p:txBody>
        </p:sp>
        <p:cxnSp>
          <p:nvCxnSpPr>
            <p:cNvPr id="30" name="Straight Connector 29">
              <a:extLst>
                <a:ext uri="{FF2B5EF4-FFF2-40B4-BE49-F238E27FC236}">
                  <a16:creationId xmlns:a16="http://schemas.microsoft.com/office/drawing/2014/main" id="{31FDBFF9-8E46-4083-9DE8-04AABD1DE301}"/>
                </a:ext>
              </a:extLst>
            </p:cNvPr>
            <p:cNvCxnSpPr>
              <a:cxnSpLocks/>
            </p:cNvCxnSpPr>
            <p:nvPr/>
          </p:nvCxnSpPr>
          <p:spPr>
            <a:xfrm>
              <a:off x="419109" y="1809552"/>
              <a:ext cx="36734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6A96BB5-6FA7-4CD8-B8CA-BBE02A1A7E5D}"/>
              </a:ext>
            </a:extLst>
          </p:cNvPr>
          <p:cNvGrpSpPr>
            <a:grpSpLocks/>
          </p:cNvGrpSpPr>
          <p:nvPr/>
        </p:nvGrpSpPr>
        <p:grpSpPr>
          <a:xfrm>
            <a:off x="6382693" y="1864236"/>
            <a:ext cx="5390199" cy="264688"/>
            <a:chOff x="419109" y="1544864"/>
            <a:chExt cx="3673464" cy="264688"/>
          </a:xfrm>
        </p:grpSpPr>
        <p:sp>
          <p:nvSpPr>
            <p:cNvPr id="32" name="Text Placeholder 4">
              <a:extLst>
                <a:ext uri="{FF2B5EF4-FFF2-40B4-BE49-F238E27FC236}">
                  <a16:creationId xmlns:a16="http://schemas.microsoft.com/office/drawing/2014/main" id="{668E229E-8AD7-4600-9B03-B947AC7230A4}"/>
                </a:ext>
              </a:extLst>
            </p:cNvPr>
            <p:cNvSpPr txBox="1">
              <a:spLocks/>
            </p:cNvSpPr>
            <p:nvPr/>
          </p:nvSpPr>
          <p:spPr bwMode="gray">
            <a:xfrm>
              <a:off x="419109" y="1544864"/>
              <a:ext cx="3673464" cy="264688"/>
            </a:xfrm>
            <a:prstGeom prst="rect">
              <a:avLst/>
            </a:prstGeom>
          </p:spPr>
          <p:txBody>
            <a:bodyPr vert="horz" wrap="square" lIns="0" tIns="0" rIns="0" bIns="18288" rtlCol="0" anchor="b" anchorCtr="0">
              <a:spAutoFit/>
            </a:bodyPr>
            <a:lstStyle>
              <a:lvl1pPr marL="0" indent="0" algn="l" defTabSz="914400" rtl="0" eaLnBrk="1" latinLnBrk="0" hangingPunct="1">
                <a:lnSpc>
                  <a:spcPct val="100000"/>
                </a:lnSpc>
                <a:spcBef>
                  <a:spcPts val="0"/>
                </a:spcBef>
                <a:spcAft>
                  <a:spcPts val="0"/>
                </a:spcAft>
                <a:buFont typeface="Arial"/>
                <a:buNone/>
                <a:tabLst/>
                <a:defRPr sz="1800" b="0" i="0" kern="1200">
                  <a:solidFill>
                    <a:schemeClr val="tx1"/>
                  </a:solidFill>
                  <a:latin typeface="+mj-lt"/>
                  <a:ea typeface="Arial" panose="020B0604020202020204" pitchFamily="34" charset="0"/>
                  <a:cs typeface="Arial" panose="020B0604020202020204" pitchFamily="34" charset="0"/>
                  <a:sym typeface="Arial" panose="020B0604020202020204" pitchFamily="34" charset="0"/>
                </a:defRPr>
              </a:lvl1pPr>
              <a:lvl2pPr marL="0" indent="0" algn="l" defTabSz="914400" rtl="0" eaLnBrk="1" latinLnBrk="0" hangingPunct="1">
                <a:lnSpc>
                  <a:spcPct val="100000"/>
                </a:lnSpc>
                <a:spcBef>
                  <a:spcPts val="600"/>
                </a:spcBef>
                <a:spcAft>
                  <a:spcPts val="600"/>
                </a:spcAft>
                <a:buFont typeface="Arial" charset="0"/>
                <a:buNone/>
                <a:tabLst/>
                <a:defRPr sz="18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2pPr>
              <a:lvl3pPr marL="292100" indent="-285750" algn="l" defTabSz="914400" rtl="0" eaLnBrk="1" latinLnBrk="0" hangingPunct="1">
                <a:lnSpc>
                  <a:spcPct val="100000"/>
                </a:lnSpc>
                <a:spcBef>
                  <a:spcPts val="0"/>
                </a:spcBef>
                <a:spcAft>
                  <a:spcPts val="600"/>
                </a:spcAft>
                <a:buFont typeface="Arial" charset="0"/>
                <a:buChar char="•"/>
                <a:tabLst/>
                <a:defRPr sz="18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3pPr>
              <a:lvl4pPr marL="536575" indent="-265113" algn="l" defTabSz="914400" rtl="0" eaLnBrk="1" latinLnBrk="0" hangingPunct="1">
                <a:lnSpc>
                  <a:spcPct val="100000"/>
                </a:lnSpc>
                <a:spcBef>
                  <a:spcPts val="0"/>
                </a:spcBef>
                <a:spcAft>
                  <a:spcPts val="600"/>
                </a:spcAft>
                <a:buFont typeface="Arial" charset="0"/>
                <a:buChar char="•"/>
                <a:tabLst/>
                <a:defRPr sz="16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4pPr>
              <a:lvl5pPr marL="536575" indent="-265113" algn="l" defTabSz="914400" rtl="0" eaLnBrk="1" latinLnBrk="0" hangingPunct="1">
                <a:lnSpc>
                  <a:spcPct val="100000"/>
                </a:lnSpc>
                <a:spcBef>
                  <a:spcPts val="0"/>
                </a:spcBef>
                <a:spcAft>
                  <a:spcPts val="600"/>
                </a:spcAft>
                <a:buFont typeface="Arial" charset="0"/>
                <a:buChar char="•"/>
                <a:tabLst/>
                <a:defRPr sz="1600" b="0" i="0" kern="1200">
                  <a:solidFill>
                    <a:schemeClr val="tx1"/>
                  </a:solidFill>
                  <a:latin typeface="+mn-lt"/>
                  <a:ea typeface="Arial" panose="020B0604020202020204" pitchFamily="34" charset="0"/>
                  <a:cs typeface="Arial" panose="020B0604020202020204" pitchFamily="34" charset="0"/>
                  <a:sym typeface="Arial" panose="020B0604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600" b="1" dirty="0">
                  <a:solidFill>
                    <a:schemeClr val="tx2"/>
                  </a:solidFill>
                  <a:latin typeface="+mn-lt"/>
                </a:rPr>
                <a:t>For the Developer</a:t>
              </a:r>
            </a:p>
          </p:txBody>
        </p:sp>
        <p:cxnSp>
          <p:nvCxnSpPr>
            <p:cNvPr id="33" name="Straight Connector 32">
              <a:extLst>
                <a:ext uri="{FF2B5EF4-FFF2-40B4-BE49-F238E27FC236}">
                  <a16:creationId xmlns:a16="http://schemas.microsoft.com/office/drawing/2014/main" id="{17C7D494-F830-4E0B-88AE-D65ED16882F2}"/>
                </a:ext>
              </a:extLst>
            </p:cNvPr>
            <p:cNvCxnSpPr>
              <a:cxnSpLocks/>
            </p:cNvCxnSpPr>
            <p:nvPr/>
          </p:nvCxnSpPr>
          <p:spPr>
            <a:xfrm>
              <a:off x="419109" y="1809552"/>
              <a:ext cx="367346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1" name="Rectangle 2"/>
          <p:cNvSpPr txBox="1">
            <a:spLocks/>
          </p:cNvSpPr>
          <p:nvPr/>
        </p:nvSpPr>
        <p:spPr>
          <a:xfrm>
            <a:off x="419110" y="2200184"/>
            <a:ext cx="5390199" cy="2757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spcBef>
                <a:spcPct val="30000"/>
              </a:spcBef>
            </a:pPr>
            <a:r>
              <a:rPr lang="en-AU" sz="1600" dirty="0"/>
              <a:t>They are a much finer grained requirements definition than the Story</a:t>
            </a:r>
          </a:p>
          <a:p>
            <a:pPr lvl="1">
              <a:spcBef>
                <a:spcPct val="30000"/>
              </a:spcBef>
            </a:pPr>
            <a:r>
              <a:rPr lang="en-US" sz="1600" dirty="0"/>
              <a:t>Focuses the team on how a feature will work from the user’s perspective</a:t>
            </a:r>
          </a:p>
          <a:p>
            <a:pPr lvl="1">
              <a:spcBef>
                <a:spcPct val="30000"/>
              </a:spcBef>
            </a:pPr>
            <a:r>
              <a:rPr lang="en-US" sz="1600" dirty="0"/>
              <a:t>It removes ambiguity from requirements</a:t>
            </a:r>
          </a:p>
          <a:p>
            <a:pPr lvl="1">
              <a:spcBef>
                <a:spcPct val="30000"/>
              </a:spcBef>
            </a:pPr>
            <a:r>
              <a:rPr lang="en-AU" sz="1600" dirty="0"/>
              <a:t>They help form the basis of functional test cases</a:t>
            </a:r>
          </a:p>
          <a:p>
            <a:pPr lvl="1">
              <a:spcBef>
                <a:spcPct val="30000"/>
              </a:spcBef>
            </a:pPr>
            <a:r>
              <a:rPr lang="en-AU" sz="1600" dirty="0"/>
              <a:t>They can be supported by other information like screenshots or UI wireframes, design documents, or anything that provides more detail about what should be implemented</a:t>
            </a:r>
            <a:endParaRPr lang="en-US" sz="1600" dirty="0"/>
          </a:p>
        </p:txBody>
      </p:sp>
      <p:cxnSp>
        <p:nvCxnSpPr>
          <p:cNvPr id="26" name="Straight Connector 25">
            <a:extLst>
              <a:ext uri="{FF2B5EF4-FFF2-40B4-BE49-F238E27FC236}">
                <a16:creationId xmlns:a16="http://schemas.microsoft.com/office/drawing/2014/main" id="{E3F4F842-1E97-4B59-9FB7-B1E538171493}"/>
              </a:ext>
            </a:extLst>
          </p:cNvPr>
          <p:cNvCxnSpPr>
            <a:cxnSpLocks/>
          </p:cNvCxnSpPr>
          <p:nvPr/>
        </p:nvCxnSpPr>
        <p:spPr>
          <a:xfrm flipV="1">
            <a:off x="6096001" y="2200184"/>
            <a:ext cx="0" cy="2757678"/>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CF79EB4-1B30-43AD-8050-C01AA3FB66C6}"/>
              </a:ext>
            </a:extLst>
          </p:cNvPr>
          <p:cNvGrpSpPr/>
          <p:nvPr/>
        </p:nvGrpSpPr>
        <p:grpSpPr>
          <a:xfrm rot="16200000">
            <a:off x="5870219" y="3524651"/>
            <a:ext cx="451564" cy="261145"/>
            <a:chOff x="4346204" y="4984716"/>
            <a:chExt cx="451591" cy="261160"/>
          </a:xfrm>
        </p:grpSpPr>
        <p:sp>
          <p:nvSpPr>
            <p:cNvPr id="28" name="TextBox 27">
              <a:extLst>
                <a:ext uri="{FF2B5EF4-FFF2-40B4-BE49-F238E27FC236}">
                  <a16:creationId xmlns:a16="http://schemas.microsoft.com/office/drawing/2014/main" id="{77C632F8-AB74-4A25-9927-DD4EEAB3F6AA}"/>
                </a:ext>
              </a:extLst>
            </p:cNvPr>
            <p:cNvSpPr txBox="1">
              <a:spLocks/>
            </p:cNvSpPr>
            <p:nvPr/>
          </p:nvSpPr>
          <p:spPr>
            <a:xfrm rot="5400000">
              <a:off x="4441420" y="4889500"/>
              <a:ext cx="261160" cy="451591"/>
            </a:xfrm>
            <a:prstGeom prst="rect">
              <a:avLst/>
            </a:prstGeom>
            <a:solidFill>
              <a:schemeClr val="bg1"/>
            </a:solidFill>
          </p:spPr>
          <p:txBody>
            <a:bodyPr vert="horz" wrap="square" lIns="0" tIns="0" rIns="0" bIns="0" rtlCol="0">
              <a:no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a:lnSpc>
                  <a:spcPct val="125000"/>
                </a:lnSpc>
              </a:pPr>
              <a:endParaRPr lang="en-US" sz="1600" b="1" dirty="0">
                <a:solidFill>
                  <a:schemeClr val="tx2"/>
                </a:solidFill>
              </a:endParaRPr>
            </a:p>
          </p:txBody>
        </p:sp>
        <p:sp>
          <p:nvSpPr>
            <p:cNvPr id="29" name="Chevron 203">
              <a:extLst>
                <a:ext uri="{FF2B5EF4-FFF2-40B4-BE49-F238E27FC236}">
                  <a16:creationId xmlns:a16="http://schemas.microsoft.com/office/drawing/2014/main" id="{EBE5C008-3973-4307-8D2C-E622B2C23F0C}"/>
                </a:ext>
              </a:extLst>
            </p:cNvPr>
            <p:cNvSpPr>
              <a:spLocks/>
            </p:cNvSpPr>
            <p:nvPr/>
          </p:nvSpPr>
          <p:spPr>
            <a:xfrm rot="5400000">
              <a:off x="4462833" y="4944404"/>
              <a:ext cx="218334" cy="341780"/>
            </a:xfrm>
            <a:prstGeom prst="chevron">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solidFill>
                  <a:schemeClr val="tx1"/>
                </a:solidFill>
              </a:endParaRPr>
            </a:p>
          </p:txBody>
        </p:sp>
      </p:grpSp>
    </p:spTree>
    <p:extLst>
      <p:ext uri="{BB962C8B-B14F-4D97-AF65-F5344CB8AC3E}">
        <p14:creationId xmlns:p14="http://schemas.microsoft.com/office/powerpoint/2010/main" val="2038014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97ECAA8-1D86-493B-B708-F03297126035}"/>
              </a:ext>
            </a:extLst>
          </p:cNvPr>
          <p:cNvGraphicFramePr>
            <a:graphicFrameLocks noChangeAspect="1"/>
          </p:cNvGraphicFramePr>
          <p:nvPr>
            <p:custDataLst>
              <p:tags r:id="rId2"/>
            </p:custDataLst>
            <p:extLst>
              <p:ext uri="{D42A27DB-BD31-4B8C-83A1-F6EECF244321}">
                <p14:modId xmlns:p14="http://schemas.microsoft.com/office/powerpoint/2010/main" val="1808529457"/>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71682" name="think-cell Slide" r:id="rId20" imgW="353" imgH="353" progId="TCLayout.ActiveDocument.1">
                  <p:embed/>
                </p:oleObj>
              </mc:Choice>
              <mc:Fallback>
                <p:oleObj name="think-cell Slide" r:id="rId20" imgW="353" imgH="353" progId="TCLayout.ActiveDocument.1">
                  <p:embed/>
                  <p:pic>
                    <p:nvPicPr>
                      <p:cNvPr id="10" name="Object 9" hidden="1">
                        <a:extLst>
                          <a:ext uri="{FF2B5EF4-FFF2-40B4-BE49-F238E27FC236}">
                            <a16:creationId xmlns:a16="http://schemas.microsoft.com/office/drawing/2014/main" id="{297ECAA8-1D86-493B-B708-F03297126035}"/>
                          </a:ext>
                        </a:extLst>
                      </p:cNvPr>
                      <p:cNvPicPr/>
                      <p:nvPr/>
                    </p:nvPicPr>
                    <p:blipFill>
                      <a:blip r:embed="rId21"/>
                      <a:stretch>
                        <a:fillRect/>
                      </a:stretch>
                    </p:blipFill>
                    <p:spPr>
                      <a:xfrm>
                        <a:off x="1525890" y="1621"/>
                        <a:ext cx="1620" cy="1620"/>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03B5332-C939-4DB3-8CDA-773F341F678A}"/>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With a complete user story backlog, the team should create a MVP delivery plan that will evolve over time</a:t>
            </a:r>
          </a:p>
        </p:txBody>
      </p:sp>
      <p:grpSp>
        <p:nvGrpSpPr>
          <p:cNvPr id="38" name="Group 37">
            <a:extLst>
              <a:ext uri="{FF2B5EF4-FFF2-40B4-BE49-F238E27FC236}">
                <a16:creationId xmlns:a16="http://schemas.microsoft.com/office/drawing/2014/main" id="{6062005E-B956-4FB3-BB53-39A76CF37CDC}"/>
              </a:ext>
            </a:extLst>
          </p:cNvPr>
          <p:cNvGrpSpPr/>
          <p:nvPr>
            <p:custDataLst>
              <p:tags r:id="rId4"/>
            </p:custDataLst>
          </p:nvPr>
        </p:nvGrpSpPr>
        <p:grpSpPr>
          <a:xfrm>
            <a:off x="7256324" y="2464066"/>
            <a:ext cx="2310063" cy="681551"/>
            <a:chOff x="6057900" y="3276600"/>
            <a:chExt cx="1828800" cy="914400"/>
          </a:xfrm>
        </p:grpSpPr>
        <p:sp>
          <p:nvSpPr>
            <p:cNvPr id="39" name="Freeform: Shape 38">
              <a:extLst>
                <a:ext uri="{FF2B5EF4-FFF2-40B4-BE49-F238E27FC236}">
                  <a16:creationId xmlns:a16="http://schemas.microsoft.com/office/drawing/2014/main" id="{D4B90D8F-821A-4E2F-B648-6F0C3AA60153}"/>
                </a:ext>
              </a:extLst>
            </p:cNvPr>
            <p:cNvSpPr/>
            <p:nvPr>
              <p:custDataLst>
                <p:tags r:id="rId17"/>
              </p:custDataLst>
            </p:nvPr>
          </p:nvSpPr>
          <p:spPr>
            <a:xfrm>
              <a:off x="6057900" y="32766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40" name="TextBox 39">
              <a:extLst>
                <a:ext uri="{FF2B5EF4-FFF2-40B4-BE49-F238E27FC236}">
                  <a16:creationId xmlns:a16="http://schemas.microsoft.com/office/drawing/2014/main" id="{460BB7F6-A879-4243-9E3F-3E8AF92FA611}"/>
                </a:ext>
              </a:extLst>
            </p:cNvPr>
            <p:cNvSpPr txBox="1"/>
            <p:nvPr>
              <p:custDataLst>
                <p:tags r:id="rId18"/>
              </p:custDataLst>
            </p:nvPr>
          </p:nvSpPr>
          <p:spPr>
            <a:xfrm>
              <a:off x="6273292" y="3340100"/>
              <a:ext cx="1448816" cy="787400"/>
            </a:xfrm>
            <a:prstGeom prst="rect">
              <a:avLst/>
            </a:prstGeom>
            <a:noFill/>
          </p:spPr>
          <p:txBody>
            <a:bodyPr vert="horz" lIns="0" tIns="0" rIns="0" bIns="0" rtlCol="0" anchor="ctr">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t>Identify risks &amp; interdependencies</a:t>
              </a:r>
            </a:p>
          </p:txBody>
        </p:sp>
      </p:grpSp>
      <p:grpSp>
        <p:nvGrpSpPr>
          <p:cNvPr id="46" name="Group 45">
            <a:extLst>
              <a:ext uri="{FF2B5EF4-FFF2-40B4-BE49-F238E27FC236}">
                <a16:creationId xmlns:a16="http://schemas.microsoft.com/office/drawing/2014/main" id="{0E1441A7-26BF-4E34-8F35-2315DF704A21}"/>
              </a:ext>
            </a:extLst>
          </p:cNvPr>
          <p:cNvGrpSpPr/>
          <p:nvPr>
            <p:custDataLst>
              <p:tags r:id="rId5"/>
            </p:custDataLst>
          </p:nvPr>
        </p:nvGrpSpPr>
        <p:grpSpPr>
          <a:xfrm>
            <a:off x="9472968" y="2464066"/>
            <a:ext cx="2310063" cy="681551"/>
            <a:chOff x="6057900" y="3276600"/>
            <a:chExt cx="1828800" cy="914400"/>
          </a:xfrm>
        </p:grpSpPr>
        <p:sp>
          <p:nvSpPr>
            <p:cNvPr id="49" name="Freeform: Shape 48">
              <a:extLst>
                <a:ext uri="{FF2B5EF4-FFF2-40B4-BE49-F238E27FC236}">
                  <a16:creationId xmlns:a16="http://schemas.microsoft.com/office/drawing/2014/main" id="{1594D9BE-4B4F-46C6-A7C6-C306D8880485}"/>
                </a:ext>
              </a:extLst>
            </p:cNvPr>
            <p:cNvSpPr/>
            <p:nvPr>
              <p:custDataLst>
                <p:tags r:id="rId15"/>
              </p:custDataLst>
            </p:nvPr>
          </p:nvSpPr>
          <p:spPr>
            <a:xfrm>
              <a:off x="6057900" y="32766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50" name="TextBox 49">
              <a:extLst>
                <a:ext uri="{FF2B5EF4-FFF2-40B4-BE49-F238E27FC236}">
                  <a16:creationId xmlns:a16="http://schemas.microsoft.com/office/drawing/2014/main" id="{54F1451E-56ED-4BD7-9139-79B368A51883}"/>
                </a:ext>
              </a:extLst>
            </p:cNvPr>
            <p:cNvSpPr txBox="1"/>
            <p:nvPr>
              <p:custDataLst>
                <p:tags r:id="rId16"/>
              </p:custDataLst>
            </p:nvPr>
          </p:nvSpPr>
          <p:spPr>
            <a:xfrm>
              <a:off x="6273292" y="3340100"/>
              <a:ext cx="1448816" cy="787400"/>
            </a:xfrm>
            <a:prstGeom prst="rect">
              <a:avLst/>
            </a:prstGeom>
            <a:noFill/>
          </p:spPr>
          <p:txBody>
            <a:bodyPr vert="horz" lIns="0" tIns="0" rIns="0" bIns="0" rtlCol="0" anchor="ctr">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solidFill>
                    <a:schemeClr val="bg1"/>
                  </a:solidFill>
                </a:rPr>
                <a:t>Plan MVP delivery</a:t>
              </a:r>
            </a:p>
          </p:txBody>
        </p:sp>
      </p:grpSp>
      <p:grpSp>
        <p:nvGrpSpPr>
          <p:cNvPr id="52" name="Group 51">
            <a:extLst>
              <a:ext uri="{FF2B5EF4-FFF2-40B4-BE49-F238E27FC236}">
                <a16:creationId xmlns:a16="http://schemas.microsoft.com/office/drawing/2014/main" id="{BF9ED39F-9221-4829-8C3F-9B30E0EF170E}"/>
              </a:ext>
            </a:extLst>
          </p:cNvPr>
          <p:cNvGrpSpPr/>
          <p:nvPr>
            <p:custDataLst>
              <p:tags r:id="rId6"/>
            </p:custDataLst>
          </p:nvPr>
        </p:nvGrpSpPr>
        <p:grpSpPr>
          <a:xfrm>
            <a:off x="5039680" y="2464066"/>
            <a:ext cx="2310063" cy="681551"/>
            <a:chOff x="6057900" y="3276600"/>
            <a:chExt cx="1828800" cy="914400"/>
          </a:xfrm>
        </p:grpSpPr>
        <p:sp>
          <p:nvSpPr>
            <p:cNvPr id="54" name="Freeform: Shape 53">
              <a:extLst>
                <a:ext uri="{FF2B5EF4-FFF2-40B4-BE49-F238E27FC236}">
                  <a16:creationId xmlns:a16="http://schemas.microsoft.com/office/drawing/2014/main" id="{D1217460-E6EF-4F01-84B3-1C285DB45798}"/>
                </a:ext>
              </a:extLst>
            </p:cNvPr>
            <p:cNvSpPr/>
            <p:nvPr>
              <p:custDataLst>
                <p:tags r:id="rId13"/>
              </p:custDataLst>
            </p:nvPr>
          </p:nvSpPr>
          <p:spPr>
            <a:xfrm>
              <a:off x="6057900" y="32766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sp>
          <p:nvSpPr>
            <p:cNvPr id="55" name="TextBox 54">
              <a:extLst>
                <a:ext uri="{FF2B5EF4-FFF2-40B4-BE49-F238E27FC236}">
                  <a16:creationId xmlns:a16="http://schemas.microsoft.com/office/drawing/2014/main" id="{281866F5-B178-4928-A019-59C319345B20}"/>
                </a:ext>
              </a:extLst>
            </p:cNvPr>
            <p:cNvSpPr txBox="1"/>
            <p:nvPr>
              <p:custDataLst>
                <p:tags r:id="rId14"/>
              </p:custDataLst>
            </p:nvPr>
          </p:nvSpPr>
          <p:spPr>
            <a:xfrm>
              <a:off x="6273292" y="3340100"/>
              <a:ext cx="1448816" cy="787400"/>
            </a:xfrm>
            <a:prstGeom prst="rect">
              <a:avLst/>
            </a:prstGeom>
            <a:noFill/>
          </p:spPr>
          <p:txBody>
            <a:bodyPr vert="horz" lIns="0" tIns="0" rIns="0" bIns="0" rtlCol="0" anchor="ctr">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t>Estimate team velocity</a:t>
              </a:r>
            </a:p>
          </p:txBody>
        </p:sp>
      </p:grpSp>
      <p:grpSp>
        <p:nvGrpSpPr>
          <p:cNvPr id="57" name="Group 56">
            <a:extLst>
              <a:ext uri="{FF2B5EF4-FFF2-40B4-BE49-F238E27FC236}">
                <a16:creationId xmlns:a16="http://schemas.microsoft.com/office/drawing/2014/main" id="{6E256B75-E70C-4B14-A346-10D6C8A456AA}"/>
              </a:ext>
            </a:extLst>
          </p:cNvPr>
          <p:cNvGrpSpPr/>
          <p:nvPr>
            <p:custDataLst>
              <p:tags r:id="rId7"/>
            </p:custDataLst>
          </p:nvPr>
        </p:nvGrpSpPr>
        <p:grpSpPr>
          <a:xfrm>
            <a:off x="2823036" y="2464066"/>
            <a:ext cx="2310063" cy="681551"/>
            <a:chOff x="6057900" y="3276600"/>
            <a:chExt cx="1828800" cy="914400"/>
          </a:xfrm>
        </p:grpSpPr>
        <p:sp>
          <p:nvSpPr>
            <p:cNvPr id="59" name="Freeform: Shape 58">
              <a:extLst>
                <a:ext uri="{FF2B5EF4-FFF2-40B4-BE49-F238E27FC236}">
                  <a16:creationId xmlns:a16="http://schemas.microsoft.com/office/drawing/2014/main" id="{0C725882-135F-40E5-B356-EFAD88BE53A6}"/>
                </a:ext>
              </a:extLst>
            </p:cNvPr>
            <p:cNvSpPr/>
            <p:nvPr>
              <p:custDataLst>
                <p:tags r:id="rId11"/>
              </p:custDataLst>
            </p:nvPr>
          </p:nvSpPr>
          <p:spPr>
            <a:xfrm>
              <a:off x="6057900" y="3276600"/>
              <a:ext cx="1828800" cy="9144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bg1"/>
                </a:solidFill>
              </a:endParaRPr>
            </a:p>
          </p:txBody>
        </p:sp>
        <p:sp>
          <p:nvSpPr>
            <p:cNvPr id="60" name="TextBox 59">
              <a:extLst>
                <a:ext uri="{FF2B5EF4-FFF2-40B4-BE49-F238E27FC236}">
                  <a16:creationId xmlns:a16="http://schemas.microsoft.com/office/drawing/2014/main" id="{87B71FE3-C51A-4CA6-9F7E-8EE188315E2C}"/>
                </a:ext>
              </a:extLst>
            </p:cNvPr>
            <p:cNvSpPr txBox="1"/>
            <p:nvPr>
              <p:custDataLst>
                <p:tags r:id="rId12"/>
              </p:custDataLst>
            </p:nvPr>
          </p:nvSpPr>
          <p:spPr>
            <a:xfrm>
              <a:off x="6273292" y="3340100"/>
              <a:ext cx="1448816" cy="787400"/>
            </a:xfrm>
            <a:prstGeom prst="rect">
              <a:avLst/>
            </a:prstGeom>
            <a:noFill/>
          </p:spPr>
          <p:txBody>
            <a:bodyPr vert="horz" lIns="0" tIns="0" rIns="0" bIns="0" rtlCol="0" anchor="ctr">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solidFill>
                    <a:schemeClr val="bg1"/>
                  </a:solidFill>
                </a:rPr>
                <a:t>Estimate effort required</a:t>
              </a:r>
            </a:p>
          </p:txBody>
        </p:sp>
      </p:grpSp>
      <p:sp>
        <p:nvSpPr>
          <p:cNvPr id="64" name="Freeform: Shape 63">
            <a:extLst>
              <a:ext uri="{FF2B5EF4-FFF2-40B4-BE49-F238E27FC236}">
                <a16:creationId xmlns:a16="http://schemas.microsoft.com/office/drawing/2014/main" id="{C87BADCB-7ECF-48BF-AFCB-BE5B1299F6E2}"/>
              </a:ext>
            </a:extLst>
          </p:cNvPr>
          <p:cNvSpPr/>
          <p:nvPr>
            <p:custDataLst>
              <p:tags r:id="rId8"/>
            </p:custDataLst>
          </p:nvPr>
        </p:nvSpPr>
        <p:spPr>
          <a:xfrm>
            <a:off x="606392" y="2464067"/>
            <a:ext cx="2310063" cy="68155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bg1"/>
              </a:solidFill>
            </a:endParaRPr>
          </a:p>
        </p:txBody>
      </p:sp>
      <p:sp>
        <p:nvSpPr>
          <p:cNvPr id="65" name="TextBox 64">
            <a:extLst>
              <a:ext uri="{FF2B5EF4-FFF2-40B4-BE49-F238E27FC236}">
                <a16:creationId xmlns:a16="http://schemas.microsoft.com/office/drawing/2014/main" id="{0E3B4628-8A0C-4C15-A98A-113897592868}"/>
              </a:ext>
            </a:extLst>
          </p:cNvPr>
          <p:cNvSpPr txBox="1"/>
          <p:nvPr>
            <p:custDataLst>
              <p:tags r:id="rId9"/>
            </p:custDataLst>
          </p:nvPr>
        </p:nvSpPr>
        <p:spPr>
          <a:xfrm>
            <a:off x="878466" y="2511397"/>
            <a:ext cx="1830083" cy="586891"/>
          </a:xfrm>
          <a:prstGeom prst="rect">
            <a:avLst/>
          </a:prstGeom>
          <a:noFill/>
        </p:spPr>
        <p:txBody>
          <a:bodyPr vert="horz" lIns="0" tIns="0" rIns="0" bIns="0" rtlCol="0" anchor="ctr">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b="1" dirty="0">
                <a:solidFill>
                  <a:schemeClr val="bg1"/>
                </a:solidFill>
              </a:rPr>
              <a:t>Agree on key definitions</a:t>
            </a:r>
          </a:p>
        </p:txBody>
      </p:sp>
      <p:sp>
        <p:nvSpPr>
          <p:cNvPr id="70" name="TextBox 69">
            <a:extLst>
              <a:ext uri="{FF2B5EF4-FFF2-40B4-BE49-F238E27FC236}">
                <a16:creationId xmlns:a16="http://schemas.microsoft.com/office/drawing/2014/main" id="{27BC59F8-053B-45A8-AAE7-DE35E5209B0C}"/>
              </a:ext>
            </a:extLst>
          </p:cNvPr>
          <p:cNvSpPr txBox="1"/>
          <p:nvPr/>
        </p:nvSpPr>
        <p:spPr>
          <a:xfrm>
            <a:off x="613084" y="3291659"/>
            <a:ext cx="2051450" cy="969496"/>
          </a:xfrm>
          <a:prstGeom prst="rect">
            <a:avLst/>
          </a:prstGeom>
        </p:spPr>
        <p:txBody>
          <a:bodyPr vert="horz"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0" lvl="1" indent="0" defTabSz="914074" eaLnBrk="1" latinLnBrk="0" hangingPunct="1">
              <a:spcBef>
                <a:spcPct val="50000"/>
              </a:spcBef>
              <a:buClr>
                <a:schemeClr val="tx2"/>
              </a:buClr>
              <a:buSzPct val="125000"/>
              <a:buFont typeface="Arial" charset="0"/>
              <a:buNone/>
              <a:defRPr sz="12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400" dirty="0"/>
              <a:t>Team agrees on Definition of Done and Ready for Work</a:t>
            </a:r>
          </a:p>
          <a:p>
            <a:pPr lvl="1"/>
            <a:endParaRPr lang="en-US" sz="1400" dirty="0"/>
          </a:p>
        </p:txBody>
      </p:sp>
      <p:sp>
        <p:nvSpPr>
          <p:cNvPr id="71" name="TextBox 70">
            <a:extLst>
              <a:ext uri="{FF2B5EF4-FFF2-40B4-BE49-F238E27FC236}">
                <a16:creationId xmlns:a16="http://schemas.microsoft.com/office/drawing/2014/main" id="{598B433E-039E-4F67-A2EC-C30916ADB9A5}"/>
              </a:ext>
            </a:extLst>
          </p:cNvPr>
          <p:cNvSpPr txBox="1"/>
          <p:nvPr/>
        </p:nvSpPr>
        <p:spPr>
          <a:xfrm>
            <a:off x="2880330" y="3291659"/>
            <a:ext cx="1966605" cy="1723549"/>
          </a:xfrm>
          <a:prstGeom prst="rect">
            <a:avLst/>
          </a:prstGeom>
        </p:spPr>
        <p:txBody>
          <a:bodyPr vert="horz"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0" lvl="1" indent="0" defTabSz="914074" eaLnBrk="1" latinLnBrk="0" hangingPunct="1">
              <a:spcBef>
                <a:spcPct val="50000"/>
              </a:spcBef>
              <a:buClr>
                <a:schemeClr val="tx2"/>
              </a:buClr>
              <a:buSzPct val="125000"/>
              <a:buFont typeface="Arial" charset="0"/>
              <a:buNone/>
              <a:defRPr sz="12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400" dirty="0"/>
              <a:t>Scrum team estimates story size</a:t>
            </a:r>
          </a:p>
          <a:p>
            <a:pPr lvl="1"/>
            <a:r>
              <a:rPr lang="en-US" sz="1400" dirty="0"/>
              <a:t>Team identifies stories for sprint 1 and future sprints based on an assumed capacity</a:t>
            </a:r>
          </a:p>
          <a:p>
            <a:pPr lvl="1"/>
            <a:endParaRPr lang="en-US" sz="1400" dirty="0"/>
          </a:p>
        </p:txBody>
      </p:sp>
      <p:sp>
        <p:nvSpPr>
          <p:cNvPr id="72" name="TextBox 71">
            <a:extLst>
              <a:ext uri="{FF2B5EF4-FFF2-40B4-BE49-F238E27FC236}">
                <a16:creationId xmlns:a16="http://schemas.microsoft.com/office/drawing/2014/main" id="{C8EFEE69-E1FD-4B5E-8FCF-A2372231655C}"/>
              </a:ext>
            </a:extLst>
          </p:cNvPr>
          <p:cNvSpPr txBox="1"/>
          <p:nvPr/>
        </p:nvSpPr>
        <p:spPr>
          <a:xfrm>
            <a:off x="5187332" y="3291659"/>
            <a:ext cx="1886188" cy="1938992"/>
          </a:xfrm>
          <a:prstGeom prst="rect">
            <a:avLst/>
          </a:prstGeom>
        </p:spPr>
        <p:txBody>
          <a:bodyPr vert="horz" lIns="0" tIns="0" rIns="0" bIns="0" rtlCol="0">
            <a:spAutoFit/>
          </a:bodyPr>
          <a:lstStyle>
            <a:defPPr>
              <a:defRPr lang="en-US"/>
            </a:defPPr>
            <a:lvl1pPr marL="0" lvl="0" indent="0" defTabSz="914074" eaLnBrk="1" latinLnBrk="0" hangingPunct="1">
              <a:buClr>
                <a:schemeClr val="tx2"/>
              </a:buClr>
              <a:buSzPct val="100000"/>
              <a:defRPr sz="1600" baseline="0">
                <a:latin typeface="+mn-lt"/>
              </a:defRPr>
            </a:lvl1pPr>
            <a:lvl2pPr marL="0" lvl="1" indent="0" defTabSz="914074" eaLnBrk="1" latinLnBrk="0" hangingPunct="1">
              <a:spcBef>
                <a:spcPct val="50000"/>
              </a:spcBef>
              <a:buClr>
                <a:schemeClr val="tx2"/>
              </a:buClr>
              <a:buSzPct val="125000"/>
              <a:buFont typeface="Arial" charset="0"/>
              <a:buNone/>
              <a:defRPr sz="12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400" dirty="0"/>
              <a:t>Team extrapolates the assumed velocity (number of story points per sprint that a product team can accomplish) for the number of sprints in the release based on estimated capacity</a:t>
            </a:r>
          </a:p>
        </p:txBody>
      </p:sp>
      <p:sp>
        <p:nvSpPr>
          <p:cNvPr id="74" name="TextBox 73">
            <a:extLst>
              <a:ext uri="{FF2B5EF4-FFF2-40B4-BE49-F238E27FC236}">
                <a16:creationId xmlns:a16="http://schemas.microsoft.com/office/drawing/2014/main" id="{8C2A00C4-CE20-407D-81E4-A7A57E662525}"/>
              </a:ext>
            </a:extLst>
          </p:cNvPr>
          <p:cNvSpPr txBox="1"/>
          <p:nvPr/>
        </p:nvSpPr>
        <p:spPr>
          <a:xfrm>
            <a:off x="7349743" y="3291659"/>
            <a:ext cx="2051450" cy="861774"/>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50000"/>
              </a:spcBef>
              <a:buNone/>
            </a:pPr>
            <a:r>
              <a:rPr lang="en-US" sz="1400" dirty="0"/>
              <a:t>While sizing stories team identifies assumptions, risks and potential solutions</a:t>
            </a:r>
          </a:p>
        </p:txBody>
      </p:sp>
      <p:grpSp>
        <p:nvGrpSpPr>
          <p:cNvPr id="8" name="Group 7">
            <a:extLst>
              <a:ext uri="{FF2B5EF4-FFF2-40B4-BE49-F238E27FC236}">
                <a16:creationId xmlns:a16="http://schemas.microsoft.com/office/drawing/2014/main" id="{93A05CF8-05BE-4D88-A4EE-9525479F9A14}"/>
              </a:ext>
            </a:extLst>
          </p:cNvPr>
          <p:cNvGrpSpPr/>
          <p:nvPr/>
        </p:nvGrpSpPr>
        <p:grpSpPr>
          <a:xfrm>
            <a:off x="2758244" y="3225129"/>
            <a:ext cx="6665139" cy="2126517"/>
            <a:chOff x="2758244" y="2731731"/>
            <a:chExt cx="6665139" cy="3380834"/>
          </a:xfrm>
        </p:grpSpPr>
        <p:cxnSp>
          <p:nvCxnSpPr>
            <p:cNvPr id="7" name="Straight Connector 6">
              <a:extLst>
                <a:ext uri="{FF2B5EF4-FFF2-40B4-BE49-F238E27FC236}">
                  <a16:creationId xmlns:a16="http://schemas.microsoft.com/office/drawing/2014/main" id="{C62E2FBB-A99F-4082-84A7-7231693B2CBB}"/>
                </a:ext>
              </a:extLst>
            </p:cNvPr>
            <p:cNvCxnSpPr/>
            <p:nvPr/>
          </p:nvCxnSpPr>
          <p:spPr>
            <a:xfrm>
              <a:off x="2758244" y="2731731"/>
              <a:ext cx="0" cy="338083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4B5AE1-2F65-46B0-840F-A71DAC6858EE}"/>
                </a:ext>
              </a:extLst>
            </p:cNvPr>
            <p:cNvCxnSpPr/>
            <p:nvPr/>
          </p:nvCxnSpPr>
          <p:spPr>
            <a:xfrm>
              <a:off x="4974888" y="2731731"/>
              <a:ext cx="0" cy="338083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7CA5679-0B19-4E25-8F84-5411B0E74447}"/>
                </a:ext>
              </a:extLst>
            </p:cNvPr>
            <p:cNvCxnSpPr/>
            <p:nvPr/>
          </p:nvCxnSpPr>
          <p:spPr>
            <a:xfrm>
              <a:off x="9423383" y="2731731"/>
              <a:ext cx="0" cy="338083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18C4B50-6177-4A37-884A-44FB2B4BBEA6}"/>
                </a:ext>
              </a:extLst>
            </p:cNvPr>
            <p:cNvCxnSpPr/>
            <p:nvPr/>
          </p:nvCxnSpPr>
          <p:spPr>
            <a:xfrm>
              <a:off x="7201471" y="2731731"/>
              <a:ext cx="0" cy="3380834"/>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C4CFF07E-83F2-4534-82E4-E2005090BB36}"/>
              </a:ext>
            </a:extLst>
          </p:cNvPr>
          <p:cNvSpPr txBox="1"/>
          <p:nvPr/>
        </p:nvSpPr>
        <p:spPr>
          <a:xfrm>
            <a:off x="9540343" y="3291659"/>
            <a:ext cx="2051450" cy="1508105"/>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lvl="1" indent="0">
              <a:spcBef>
                <a:spcPct val="50000"/>
              </a:spcBef>
              <a:buNone/>
            </a:pPr>
            <a:r>
              <a:rPr lang="en-CA" sz="1400" dirty="0"/>
              <a:t>MVP delivery planning results in a product roadmap with preliminary sprint schedule for the team</a:t>
            </a:r>
            <a:r>
              <a:rPr lang="en-US" sz="1400" dirty="0"/>
              <a:t>. Team should align on the MVP vision and objectives. </a:t>
            </a:r>
            <a:endParaRPr lang="en-CA" sz="1400" dirty="0"/>
          </a:p>
        </p:txBody>
      </p:sp>
      <p:grpSp>
        <p:nvGrpSpPr>
          <p:cNvPr id="5" name="Group 4">
            <a:extLst>
              <a:ext uri="{FF2B5EF4-FFF2-40B4-BE49-F238E27FC236}">
                <a16:creationId xmlns:a16="http://schemas.microsoft.com/office/drawing/2014/main" id="{4F613A5E-CC38-4774-BEA6-FB77F15D3805}"/>
              </a:ext>
            </a:extLst>
          </p:cNvPr>
          <p:cNvGrpSpPr/>
          <p:nvPr/>
        </p:nvGrpSpPr>
        <p:grpSpPr>
          <a:xfrm>
            <a:off x="10158386" y="1521167"/>
            <a:ext cx="2033614" cy="184666"/>
            <a:chOff x="5983357" y="2327602"/>
            <a:chExt cx="2033614" cy="184666"/>
          </a:xfrm>
        </p:grpSpPr>
        <p:sp>
          <p:nvSpPr>
            <p:cNvPr id="31" name="Freeform: Shape 30">
              <a:extLst>
                <a:ext uri="{FF2B5EF4-FFF2-40B4-BE49-F238E27FC236}">
                  <a16:creationId xmlns:a16="http://schemas.microsoft.com/office/drawing/2014/main" id="{32F5ED3B-5528-42E1-88AA-89DE9F2C760D}"/>
                </a:ext>
              </a:extLst>
            </p:cNvPr>
            <p:cNvSpPr/>
            <p:nvPr>
              <p:custDataLst>
                <p:tags r:id="rId10"/>
              </p:custDataLst>
            </p:nvPr>
          </p:nvSpPr>
          <p:spPr>
            <a:xfrm>
              <a:off x="5983357" y="2345496"/>
              <a:ext cx="225287" cy="148879"/>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164592" y="457200"/>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bg1"/>
                </a:solidFill>
              </a:endParaRPr>
            </a:p>
          </p:txBody>
        </p:sp>
        <p:sp>
          <p:nvSpPr>
            <p:cNvPr id="4" name="TextBox 3">
              <a:extLst>
                <a:ext uri="{FF2B5EF4-FFF2-40B4-BE49-F238E27FC236}">
                  <a16:creationId xmlns:a16="http://schemas.microsoft.com/office/drawing/2014/main" id="{2A7FB873-0EFB-422A-A0B5-F84AFA3B6E4C}"/>
                </a:ext>
              </a:extLst>
            </p:cNvPr>
            <p:cNvSpPr txBox="1"/>
            <p:nvPr/>
          </p:nvSpPr>
          <p:spPr>
            <a:xfrm>
              <a:off x="6321557" y="2327602"/>
              <a:ext cx="1695414"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200" dirty="0"/>
                <a:t>Deep dive follows</a:t>
              </a:r>
            </a:p>
          </p:txBody>
        </p:sp>
      </p:grpSp>
    </p:spTree>
    <p:extLst>
      <p:ext uri="{BB962C8B-B14F-4D97-AF65-F5344CB8AC3E}">
        <p14:creationId xmlns:p14="http://schemas.microsoft.com/office/powerpoint/2010/main" val="862815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4A5B00D-4A6B-4B9E-ADF4-2C5F138F47EF}"/>
              </a:ext>
            </a:extLst>
          </p:cNvPr>
          <p:cNvGraphicFramePr>
            <a:graphicFrameLocks noChangeAspect="1"/>
          </p:cNvGraphicFramePr>
          <p:nvPr>
            <p:custDataLst>
              <p:tags r:id="rId2"/>
            </p:custDataLst>
            <p:extLst>
              <p:ext uri="{D42A27DB-BD31-4B8C-83A1-F6EECF244321}">
                <p14:modId xmlns:p14="http://schemas.microsoft.com/office/powerpoint/2010/main" val="2212420629"/>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72706" name="think-cell Slide" r:id="rId6" imgW="353" imgH="353" progId="TCLayout.ActiveDocument.1">
                  <p:embed/>
                </p:oleObj>
              </mc:Choice>
              <mc:Fallback>
                <p:oleObj name="think-cell Slide" r:id="rId6" imgW="353" imgH="353" progId="TCLayout.ActiveDocument.1">
                  <p:embed/>
                  <p:pic>
                    <p:nvPicPr>
                      <p:cNvPr id="5" name="Object 4" hidden="1">
                        <a:extLst>
                          <a:ext uri="{FF2B5EF4-FFF2-40B4-BE49-F238E27FC236}">
                            <a16:creationId xmlns:a16="http://schemas.microsoft.com/office/drawing/2014/main" id="{A4A5B00D-4A6B-4B9E-ADF4-2C5F138F47EF}"/>
                          </a:ext>
                        </a:extLst>
                      </p:cNvPr>
                      <p:cNvPicPr/>
                      <p:nvPr/>
                    </p:nvPicPr>
                    <p:blipFill>
                      <a:blip r:embed="rId7"/>
                      <a:stretch>
                        <a:fillRect/>
                      </a:stretch>
                    </p:blipFill>
                    <p:spPr>
                      <a:xfrm>
                        <a:off x="1525890" y="1621"/>
                        <a:ext cx="1620" cy="1620"/>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47B1573-D524-4359-B224-A421F642B9FC}"/>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3" name="Title 2"/>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2"/>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As part of delivery planning, teams need to agree to Definition of Ready and Definition of Done</a:t>
            </a:r>
          </a:p>
        </p:txBody>
      </p:sp>
      <p:sp>
        <p:nvSpPr>
          <p:cNvPr id="4" name="TextBox 3">
            <a:extLst>
              <a:ext uri="{FF2B5EF4-FFF2-40B4-BE49-F238E27FC236}">
                <a16:creationId xmlns:a16="http://schemas.microsoft.com/office/drawing/2014/main" id="{B5781EA4-70C2-4615-85EF-11DD0521D623}"/>
              </a:ext>
            </a:extLst>
          </p:cNvPr>
          <p:cNvSpPr txBox="1">
            <a:spLocks/>
          </p:cNvSpPr>
          <p:nvPr/>
        </p:nvSpPr>
        <p:spPr>
          <a:xfrm>
            <a:off x="6920433" y="2189491"/>
            <a:ext cx="4728674" cy="1723549"/>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sz="1600" dirty="0">
                <a:ea typeface="Arial Unicode MS" panose="020B0604020202020204"/>
                <a:cs typeface="Arial" panose="020B0604020202020204" pitchFamily="34" charset="0"/>
              </a:rPr>
              <a:t>Story defined and written</a:t>
            </a:r>
          </a:p>
          <a:p>
            <a:pPr lvl="1">
              <a:spcBef>
                <a:spcPct val="20000"/>
              </a:spcBef>
            </a:pPr>
            <a:r>
              <a:rPr lang="en-US" sz="1600" dirty="0">
                <a:ea typeface="Arial Unicode MS" panose="020B0604020202020204"/>
                <a:cs typeface="Arial" panose="020B0604020202020204" pitchFamily="34" charset="0"/>
              </a:rPr>
              <a:t>Acceptance criteria generally agreed</a:t>
            </a:r>
          </a:p>
          <a:p>
            <a:pPr lvl="1">
              <a:spcBef>
                <a:spcPct val="20000"/>
              </a:spcBef>
            </a:pPr>
            <a:r>
              <a:rPr lang="en-US" sz="1600" dirty="0">
                <a:ea typeface="Arial Unicode MS" panose="020B0604020202020204"/>
                <a:cs typeface="Arial" panose="020B0604020202020204" pitchFamily="34" charset="0"/>
              </a:rPr>
              <a:t>Dependencies identified</a:t>
            </a:r>
          </a:p>
          <a:p>
            <a:pPr lvl="1">
              <a:spcBef>
                <a:spcPct val="20000"/>
              </a:spcBef>
            </a:pPr>
            <a:r>
              <a:rPr lang="en-US" sz="1600" dirty="0">
                <a:ea typeface="Arial Unicode MS" panose="020B0604020202020204"/>
                <a:cs typeface="Arial" panose="020B0604020202020204" pitchFamily="34" charset="0"/>
              </a:rPr>
              <a:t>Story sized by the development team</a:t>
            </a:r>
          </a:p>
          <a:p>
            <a:pPr lvl="1">
              <a:spcBef>
                <a:spcPct val="20000"/>
              </a:spcBef>
            </a:pPr>
            <a:r>
              <a:rPr lang="en-US" sz="1600" dirty="0">
                <a:ea typeface="Arial Unicode MS" panose="020B0604020202020204"/>
                <a:cs typeface="Arial" panose="020B0604020202020204" pitchFamily="34" charset="0"/>
              </a:rPr>
              <a:t>Performance criteria identified</a:t>
            </a:r>
          </a:p>
          <a:p>
            <a:pPr lvl="1">
              <a:spcBef>
                <a:spcPct val="20000"/>
              </a:spcBef>
            </a:pPr>
            <a:r>
              <a:rPr lang="en-US" sz="1600" dirty="0">
                <a:ea typeface="Arial Unicode MS" panose="020B0604020202020204"/>
                <a:cs typeface="Arial" panose="020B0604020202020204" pitchFamily="34" charset="0"/>
              </a:rPr>
              <a:t>Team has a good idea on how to demo the story</a:t>
            </a:r>
          </a:p>
        </p:txBody>
      </p:sp>
      <p:sp>
        <p:nvSpPr>
          <p:cNvPr id="9" name="Rectangle 9"/>
          <p:cNvSpPr txBox="1">
            <a:spLocks/>
          </p:cNvSpPr>
          <p:nvPr/>
        </p:nvSpPr>
        <p:spPr>
          <a:xfrm>
            <a:off x="406408" y="4025899"/>
            <a:ext cx="1443995" cy="2314480"/>
          </a:xfrm>
          <a:prstGeom prst="rect">
            <a:avLst/>
          </a:prstGeom>
          <a:solidFill>
            <a:schemeClr val="accent1"/>
          </a:solidFill>
          <a:ln w="1905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1999" tIns="71999" rIns="71999" bIns="71999"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600" b="1" dirty="0">
                <a:ea typeface="Arial Unicode MS"/>
                <a:cs typeface="Arial"/>
              </a:rPr>
              <a:t>Definition of Done</a:t>
            </a:r>
          </a:p>
        </p:txBody>
      </p:sp>
      <p:sp>
        <p:nvSpPr>
          <p:cNvPr id="7" name="TextBox 6">
            <a:extLst>
              <a:ext uri="{FF2B5EF4-FFF2-40B4-BE49-F238E27FC236}">
                <a16:creationId xmlns:a16="http://schemas.microsoft.com/office/drawing/2014/main" id="{8C937D9B-05B3-49D0-B90A-BB14DE323806}"/>
              </a:ext>
            </a:extLst>
          </p:cNvPr>
          <p:cNvSpPr txBox="1">
            <a:spLocks/>
          </p:cNvSpPr>
          <p:nvPr/>
        </p:nvSpPr>
        <p:spPr>
          <a:xfrm>
            <a:off x="6920433" y="4025899"/>
            <a:ext cx="4728675" cy="2314480"/>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lvl="1">
              <a:spcBef>
                <a:spcPct val="20000"/>
              </a:spcBef>
            </a:pPr>
            <a:r>
              <a:rPr lang="en-US" sz="1600" dirty="0">
                <a:ea typeface="Arial Unicode MS" panose="020B0604020202020204"/>
                <a:cs typeface="Arial" panose="020B0604020202020204" pitchFamily="34" charset="0"/>
              </a:rPr>
              <a:t>Code is reviewed and all tests passed</a:t>
            </a:r>
          </a:p>
          <a:p>
            <a:pPr lvl="1">
              <a:spcBef>
                <a:spcPct val="20000"/>
              </a:spcBef>
            </a:pPr>
            <a:r>
              <a:rPr lang="en-US" sz="1600" dirty="0">
                <a:ea typeface="Arial Unicode MS" panose="020B0604020202020204"/>
                <a:cs typeface="Arial" panose="020B0604020202020204" pitchFamily="34" charset="0"/>
              </a:rPr>
              <a:t>Code approved by Product Owner</a:t>
            </a:r>
          </a:p>
          <a:p>
            <a:pPr lvl="1">
              <a:spcBef>
                <a:spcPct val="20000"/>
              </a:spcBef>
            </a:pPr>
            <a:r>
              <a:rPr lang="en-US" sz="1600" dirty="0">
                <a:ea typeface="Arial Unicode MS" panose="020B0604020202020204"/>
                <a:cs typeface="Arial" panose="020B0604020202020204" pitchFamily="34" charset="0"/>
              </a:rPr>
              <a:t>All acceptance criteria are met</a:t>
            </a:r>
          </a:p>
          <a:p>
            <a:pPr lvl="1">
              <a:spcBef>
                <a:spcPct val="20000"/>
              </a:spcBef>
            </a:pPr>
            <a:r>
              <a:rPr lang="en-US" sz="1600" dirty="0">
                <a:ea typeface="Arial Unicode MS" panose="020B0604020202020204"/>
                <a:cs typeface="Arial" panose="020B0604020202020204" pitchFamily="34" charset="0"/>
              </a:rPr>
              <a:t>Required documents updated</a:t>
            </a:r>
          </a:p>
          <a:p>
            <a:pPr lvl="1">
              <a:spcBef>
                <a:spcPct val="20000"/>
              </a:spcBef>
            </a:pPr>
            <a:r>
              <a:rPr lang="en-US" sz="1600" dirty="0">
                <a:ea typeface="Arial Unicode MS" panose="020B0604020202020204"/>
                <a:cs typeface="Arial" panose="020B0604020202020204" pitchFamily="34" charset="0"/>
              </a:rPr>
              <a:t>Unit test coverage is 90%</a:t>
            </a:r>
          </a:p>
          <a:p>
            <a:pPr lvl="1">
              <a:spcBef>
                <a:spcPct val="20000"/>
              </a:spcBef>
            </a:pPr>
            <a:r>
              <a:rPr lang="en-US" sz="1600" dirty="0">
                <a:ea typeface="Arial Unicode MS" panose="020B0604020202020204"/>
                <a:cs typeface="Arial" panose="020B0604020202020204" pitchFamily="34" charset="0"/>
              </a:rPr>
              <a:t>No high or critical defects identified in the backlog</a:t>
            </a:r>
          </a:p>
          <a:p>
            <a:pPr lvl="1">
              <a:spcBef>
                <a:spcPct val="20000"/>
              </a:spcBef>
            </a:pPr>
            <a:r>
              <a:rPr lang="en-US" sz="1600" dirty="0">
                <a:ea typeface="Arial Unicode MS" panose="020B0604020202020204"/>
                <a:cs typeface="Arial" panose="020B0604020202020204" pitchFamily="34" charset="0"/>
              </a:rPr>
              <a:t>Performance test accepted and signed off</a:t>
            </a:r>
          </a:p>
          <a:p>
            <a:pPr lvl="1">
              <a:spcBef>
                <a:spcPct val="20000"/>
              </a:spcBef>
            </a:pPr>
            <a:r>
              <a:rPr lang="en-US" sz="1600" dirty="0">
                <a:ea typeface="Arial Unicode MS" panose="020B0604020202020204"/>
                <a:cs typeface="Arial" panose="020B0604020202020204" pitchFamily="34" charset="0"/>
              </a:rPr>
              <a:t>Regression testing complete</a:t>
            </a:r>
          </a:p>
        </p:txBody>
      </p:sp>
      <p:cxnSp>
        <p:nvCxnSpPr>
          <p:cNvPr id="21" name="Straight Connector 20">
            <a:extLst>
              <a:ext uri="{FF2B5EF4-FFF2-40B4-BE49-F238E27FC236}">
                <a16:creationId xmlns:a16="http://schemas.microsoft.com/office/drawing/2014/main" id="{9E3DB1BC-A4DF-4B7D-8D4E-0D1F5A6966E8}"/>
              </a:ext>
            </a:extLst>
          </p:cNvPr>
          <p:cNvCxnSpPr>
            <a:cxnSpLocks/>
          </p:cNvCxnSpPr>
          <p:nvPr/>
        </p:nvCxnSpPr>
        <p:spPr>
          <a:xfrm>
            <a:off x="2021081" y="3967588"/>
            <a:ext cx="9628026"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D9B0A9-6F05-4C64-B48B-C7EEA7DCC3A1}"/>
              </a:ext>
            </a:extLst>
          </p:cNvPr>
          <p:cNvSpPr txBox="1">
            <a:spLocks/>
          </p:cNvSpPr>
          <p:nvPr/>
        </p:nvSpPr>
        <p:spPr>
          <a:xfrm>
            <a:off x="6920433" y="1802740"/>
            <a:ext cx="4728674" cy="246221"/>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620" lvl="1" indent="0">
              <a:spcBef>
                <a:spcPct val="20000"/>
              </a:spcBef>
              <a:buNone/>
            </a:pPr>
            <a:r>
              <a:rPr lang="en-US" sz="1600" b="1" dirty="0">
                <a:ea typeface="Arial Unicode MS" panose="020B0604020202020204"/>
                <a:cs typeface="Arial" panose="020B0604020202020204" pitchFamily="34" charset="0"/>
              </a:rPr>
              <a:t>Examples</a:t>
            </a:r>
          </a:p>
        </p:txBody>
      </p:sp>
      <p:sp>
        <p:nvSpPr>
          <p:cNvPr id="17" name="Rectangle 9">
            <a:extLst>
              <a:ext uri="{FF2B5EF4-FFF2-40B4-BE49-F238E27FC236}">
                <a16:creationId xmlns:a16="http://schemas.microsoft.com/office/drawing/2014/main" id="{B5C9B9EB-FA03-4100-9CD1-97847BDAA9D6}"/>
              </a:ext>
            </a:extLst>
          </p:cNvPr>
          <p:cNvSpPr txBox="1">
            <a:spLocks/>
          </p:cNvSpPr>
          <p:nvPr/>
        </p:nvSpPr>
        <p:spPr>
          <a:xfrm>
            <a:off x="406408" y="2189491"/>
            <a:ext cx="1443995" cy="1723549"/>
          </a:xfrm>
          <a:prstGeom prst="rect">
            <a:avLst/>
          </a:prstGeom>
          <a:solidFill>
            <a:schemeClr val="accent1"/>
          </a:solidFill>
          <a:ln w="19050">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71999" tIns="71999" rIns="71999" bIns="71999" numCol="1" anchor="t" anchorCtr="0" compatLnSpc="1">
            <a:prstTxWarp prst="textNoShape">
              <a:avLst/>
            </a:prstTxWarp>
            <a:no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baseline="0">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baseline="0">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600" b="1" dirty="0">
                <a:ea typeface="Arial Unicode MS"/>
                <a:cs typeface="Arial"/>
              </a:rPr>
              <a:t>Definition of Ready</a:t>
            </a:r>
          </a:p>
        </p:txBody>
      </p:sp>
      <p:grpSp>
        <p:nvGrpSpPr>
          <p:cNvPr id="23" name="Group 22">
            <a:extLst>
              <a:ext uri="{FF2B5EF4-FFF2-40B4-BE49-F238E27FC236}">
                <a16:creationId xmlns:a16="http://schemas.microsoft.com/office/drawing/2014/main" id="{CFC5DD5E-5AAD-48A5-B2B3-417105D29510}"/>
              </a:ext>
            </a:extLst>
          </p:cNvPr>
          <p:cNvGrpSpPr/>
          <p:nvPr/>
        </p:nvGrpSpPr>
        <p:grpSpPr>
          <a:xfrm>
            <a:off x="2021081" y="1802740"/>
            <a:ext cx="4677431" cy="3946708"/>
            <a:chOff x="2021081" y="1802740"/>
            <a:chExt cx="4634900" cy="3946708"/>
          </a:xfrm>
        </p:grpSpPr>
        <p:sp>
          <p:nvSpPr>
            <p:cNvPr id="13" name="TextBox 12">
              <a:extLst>
                <a:ext uri="{FF2B5EF4-FFF2-40B4-BE49-F238E27FC236}">
                  <a16:creationId xmlns:a16="http://schemas.microsoft.com/office/drawing/2014/main" id="{DE5EAB0F-DB6E-4C15-B994-ECF7E55F24D7}"/>
                </a:ext>
              </a:extLst>
            </p:cNvPr>
            <p:cNvSpPr txBox="1">
              <a:spLocks/>
            </p:cNvSpPr>
            <p:nvPr/>
          </p:nvSpPr>
          <p:spPr>
            <a:xfrm>
              <a:off x="2021081" y="1802740"/>
              <a:ext cx="4634900" cy="246221"/>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620" lvl="1" indent="0">
                <a:spcBef>
                  <a:spcPct val="20000"/>
                </a:spcBef>
                <a:buNone/>
              </a:pPr>
              <a:r>
                <a:rPr lang="en-US" sz="1600" b="1" dirty="0">
                  <a:ea typeface="Arial Unicode MS" panose="020B0604020202020204"/>
                  <a:cs typeface="Arial" panose="020B0604020202020204" pitchFamily="34" charset="0"/>
                </a:rPr>
                <a:t>Description</a:t>
              </a:r>
            </a:p>
          </p:txBody>
        </p:sp>
        <p:sp>
          <p:nvSpPr>
            <p:cNvPr id="14" name="TextBox 13">
              <a:extLst>
                <a:ext uri="{FF2B5EF4-FFF2-40B4-BE49-F238E27FC236}">
                  <a16:creationId xmlns:a16="http://schemas.microsoft.com/office/drawing/2014/main" id="{3BDB9ACA-417D-43E4-996B-B36A21A56731}"/>
                </a:ext>
              </a:extLst>
            </p:cNvPr>
            <p:cNvSpPr txBox="1">
              <a:spLocks/>
            </p:cNvSpPr>
            <p:nvPr/>
          </p:nvSpPr>
          <p:spPr>
            <a:xfrm>
              <a:off x="2021081" y="2189491"/>
              <a:ext cx="4634900" cy="984885"/>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620" lvl="1" indent="0">
                <a:spcBef>
                  <a:spcPct val="20000"/>
                </a:spcBef>
                <a:buNone/>
              </a:pPr>
              <a:r>
                <a:rPr lang="en-US" sz="1600" dirty="0">
                  <a:ea typeface="Arial Unicode MS"/>
                  <a:cs typeface="Arial"/>
                </a:rPr>
                <a:t>A </a:t>
              </a:r>
              <a:r>
                <a:rPr lang="en-US" sz="1600" b="1" dirty="0">
                  <a:solidFill>
                    <a:schemeClr val="tx2"/>
                  </a:solidFill>
                  <a:ea typeface="Arial Unicode MS"/>
                  <a:cs typeface="Arial"/>
                </a:rPr>
                <a:t>Definition of Ready </a:t>
              </a:r>
              <a:r>
                <a:rPr lang="en-US" sz="1600" dirty="0">
                  <a:ea typeface="Arial Unicode MS"/>
                  <a:cs typeface="Arial"/>
                </a:rPr>
                <a:t>ensures that everyone knows when a story is ready to be taken into a sprint, or when all necessary conditions are right for a team to start a sprint</a:t>
              </a:r>
            </a:p>
          </p:txBody>
        </p:sp>
        <p:sp>
          <p:nvSpPr>
            <p:cNvPr id="15" name="TextBox 14">
              <a:extLst>
                <a:ext uri="{FF2B5EF4-FFF2-40B4-BE49-F238E27FC236}">
                  <a16:creationId xmlns:a16="http://schemas.microsoft.com/office/drawing/2014/main" id="{EA6D06D6-8B3D-487F-85E9-197E4E07B041}"/>
                </a:ext>
              </a:extLst>
            </p:cNvPr>
            <p:cNvSpPr txBox="1">
              <a:spLocks/>
            </p:cNvSpPr>
            <p:nvPr/>
          </p:nvSpPr>
          <p:spPr>
            <a:xfrm>
              <a:off x="2021081" y="4025899"/>
              <a:ext cx="4634900" cy="1723549"/>
            </a:xfrm>
            <a:prstGeom prst="rect">
              <a:avLst/>
            </a:prstGeom>
          </p:spPr>
          <p:txBody>
            <a:bodyPr vert="horz" wrap="square" lIns="0" tIns="0" rIns="0" bIns="0" rtlCol="0" anchor="t" anchorCtr="0">
              <a:sp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pPr marL="1619" lvl="1" indent="0">
                <a:buNone/>
              </a:pPr>
              <a:r>
                <a:rPr lang="en-US" sz="1600" dirty="0">
                  <a:ea typeface="Arial Unicode MS"/>
                  <a:cs typeface="Arial"/>
                </a:rPr>
                <a:t>A </a:t>
              </a:r>
              <a:r>
                <a:rPr lang="en-US" sz="1600" b="1" dirty="0">
                  <a:solidFill>
                    <a:schemeClr val="tx2"/>
                  </a:solidFill>
                  <a:ea typeface="Arial Unicode MS"/>
                  <a:cs typeface="Arial"/>
                </a:rPr>
                <a:t>Definition of Done </a:t>
              </a:r>
              <a:r>
                <a:rPr lang="en-US" sz="1600" dirty="0">
                  <a:ea typeface="Arial Unicode MS"/>
                  <a:cs typeface="Arial"/>
                </a:rPr>
                <a:t>ensures that working software produced at the end of the sprint is of high quality and potentially shippable</a:t>
              </a:r>
            </a:p>
            <a:p>
              <a:pPr marL="1619" lvl="1" indent="0">
                <a:buNone/>
              </a:pPr>
              <a:endParaRPr lang="en-US" sz="1600" dirty="0">
                <a:ea typeface="Arial Unicode MS"/>
                <a:cs typeface="Arial"/>
              </a:endParaRPr>
            </a:p>
            <a:p>
              <a:pPr marL="1619" lvl="1" indent="0">
                <a:buNone/>
              </a:pPr>
              <a:r>
                <a:rPr lang="en-US" sz="1600" dirty="0">
                  <a:ea typeface="Arial Unicode MS"/>
                  <a:cs typeface="Arial"/>
                </a:rPr>
                <a:t>Teams typically </a:t>
              </a:r>
              <a:r>
                <a:rPr lang="en-US" sz="1600" b="1" dirty="0">
                  <a:solidFill>
                    <a:schemeClr val="tx2"/>
                  </a:solidFill>
                  <a:ea typeface="Arial Unicode MS"/>
                  <a:cs typeface="Arial"/>
                </a:rPr>
                <a:t>start with a simple definition </a:t>
              </a:r>
              <a:r>
                <a:rPr lang="en-US" sz="1600" dirty="0">
                  <a:ea typeface="Arial Unicode MS"/>
                  <a:cs typeface="Arial"/>
                </a:rPr>
                <a:t>of done and </a:t>
              </a:r>
              <a:r>
                <a:rPr lang="en-US" sz="1600" b="1" dirty="0">
                  <a:solidFill>
                    <a:schemeClr val="tx2"/>
                  </a:solidFill>
                  <a:ea typeface="Arial Unicode MS"/>
                  <a:cs typeface="Arial"/>
                </a:rPr>
                <a:t>slowly evolve over time </a:t>
              </a:r>
              <a:r>
                <a:rPr lang="en-US" sz="1600" dirty="0">
                  <a:ea typeface="Arial Unicode MS"/>
                  <a:cs typeface="Arial"/>
                </a:rPr>
                <a:t>as they have a stable sustained velocity</a:t>
              </a:r>
            </a:p>
          </p:txBody>
        </p:sp>
        <p:cxnSp>
          <p:nvCxnSpPr>
            <p:cNvPr id="19" name="Straight Connector 18">
              <a:extLst>
                <a:ext uri="{FF2B5EF4-FFF2-40B4-BE49-F238E27FC236}">
                  <a16:creationId xmlns:a16="http://schemas.microsoft.com/office/drawing/2014/main" id="{36B2C0C2-5006-465A-96FF-8E7C1C1A341E}"/>
                </a:ext>
              </a:extLst>
            </p:cNvPr>
            <p:cNvCxnSpPr>
              <a:cxnSpLocks/>
            </p:cNvCxnSpPr>
            <p:nvPr/>
          </p:nvCxnSpPr>
          <p:spPr>
            <a:xfrm>
              <a:off x="2021081" y="2089591"/>
              <a:ext cx="4634900"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A1A0A4FD-1A65-4E5B-87A3-643353421EBC}"/>
              </a:ext>
            </a:extLst>
          </p:cNvPr>
          <p:cNvCxnSpPr>
            <a:cxnSpLocks/>
          </p:cNvCxnSpPr>
          <p:nvPr/>
        </p:nvCxnSpPr>
        <p:spPr>
          <a:xfrm>
            <a:off x="6920433" y="2089591"/>
            <a:ext cx="4728675" cy="0"/>
          </a:xfrm>
          <a:prstGeom prst="line">
            <a:avLst/>
          </a:prstGeom>
          <a:ln w="952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611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943F6B9-6E6B-4E03-AEB5-6DCAF0BB46DB}"/>
              </a:ext>
            </a:extLst>
          </p:cNvPr>
          <p:cNvGraphicFramePr>
            <a:graphicFrameLocks noChangeAspect="1"/>
          </p:cNvGraphicFramePr>
          <p:nvPr>
            <p:custDataLst>
              <p:tags r:id="rId2"/>
            </p:custDataLst>
            <p:extLst>
              <p:ext uri="{D42A27DB-BD31-4B8C-83A1-F6EECF244321}">
                <p14:modId xmlns:p14="http://schemas.microsoft.com/office/powerpoint/2010/main" val="3304856767"/>
              </p:ext>
            </p:extLst>
          </p:nvPr>
        </p:nvGraphicFramePr>
        <p:xfrm>
          <a:off x="1525890" y="1621"/>
          <a:ext cx="1620" cy="1620"/>
        </p:xfrm>
        <a:graphic>
          <a:graphicData uri="http://schemas.openxmlformats.org/presentationml/2006/ole">
            <mc:AlternateContent xmlns:mc="http://schemas.openxmlformats.org/markup-compatibility/2006">
              <mc:Choice xmlns:v="urn:schemas-microsoft-com:vml" Requires="v">
                <p:oleObj spid="_x0000_s73730" name="think-cell Slide" r:id="rId6" imgW="353" imgH="353" progId="TCLayout.ActiveDocument.1">
                  <p:embed/>
                </p:oleObj>
              </mc:Choice>
              <mc:Fallback>
                <p:oleObj name="think-cell Slide" r:id="rId6" imgW="353" imgH="353" progId="TCLayout.ActiveDocument.1">
                  <p:embed/>
                  <p:pic>
                    <p:nvPicPr>
                      <p:cNvPr id="5" name="Object 4" hidden="1">
                        <a:extLst>
                          <a:ext uri="{FF2B5EF4-FFF2-40B4-BE49-F238E27FC236}">
                            <a16:creationId xmlns:a16="http://schemas.microsoft.com/office/drawing/2014/main" id="{3943F6B9-6E6B-4E03-AEB5-6DCAF0BB46DB}"/>
                          </a:ext>
                        </a:extLst>
                      </p:cNvPr>
                      <p:cNvPicPr/>
                      <p:nvPr/>
                    </p:nvPicPr>
                    <p:blipFill>
                      <a:blip r:embed="rId7"/>
                      <a:stretch>
                        <a:fillRect/>
                      </a:stretch>
                    </p:blipFill>
                    <p:spPr>
                      <a:xfrm>
                        <a:off x="1525890" y="1621"/>
                        <a:ext cx="1620" cy="1620"/>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0B81C82-C687-438C-A7FD-B3037E3000CF}"/>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In planning, teams use relative sizing to evaluate effort required for user stories and MVP deployment</a:t>
            </a:r>
          </a:p>
        </p:txBody>
      </p:sp>
      <p:sp>
        <p:nvSpPr>
          <p:cNvPr id="20" name="TextBox 19"/>
          <p:cNvSpPr txBox="1"/>
          <p:nvPr/>
        </p:nvSpPr>
        <p:spPr>
          <a:xfrm>
            <a:off x="10563646" y="4944815"/>
            <a:ext cx="1054446" cy="553978"/>
          </a:xfrm>
          <a:prstGeom prst="rect">
            <a:avLst/>
          </a:prstGeom>
          <a:noFill/>
        </p:spPr>
        <p:txBody>
          <a:bodyPr wrap="square" lIns="91421" tIns="45710" rIns="91421" bIns="45710" rtlCol="0">
            <a:spAutoFit/>
          </a:bodyPr>
          <a:lstStyle/>
          <a:p>
            <a:pPr algn="ctr">
              <a:spcBef>
                <a:spcPts val="600"/>
              </a:spcBef>
            </a:pPr>
            <a:r>
              <a:rPr lang="en-AU" sz="1500" dirty="0">
                <a:latin typeface="+mn-lt"/>
              </a:rPr>
              <a:t>13 X-L  X 13 pts </a:t>
            </a:r>
            <a:endParaRPr lang="en-US" sz="1500" dirty="0">
              <a:latin typeface="+mn-lt"/>
            </a:endParaRPr>
          </a:p>
        </p:txBody>
      </p:sp>
      <p:sp>
        <p:nvSpPr>
          <p:cNvPr id="21" name="TextBox 20"/>
          <p:cNvSpPr txBox="1"/>
          <p:nvPr/>
        </p:nvSpPr>
        <p:spPr>
          <a:xfrm>
            <a:off x="9078615" y="4944815"/>
            <a:ext cx="934185" cy="553978"/>
          </a:xfrm>
          <a:prstGeom prst="rect">
            <a:avLst/>
          </a:prstGeom>
          <a:noFill/>
        </p:spPr>
        <p:txBody>
          <a:bodyPr wrap="square" lIns="91421" tIns="45710" rIns="91421" bIns="45710" rtlCol="0">
            <a:spAutoFit/>
          </a:bodyPr>
          <a:lstStyle/>
          <a:p>
            <a:pPr algn="ctr">
              <a:spcBef>
                <a:spcPts val="600"/>
              </a:spcBef>
            </a:pPr>
            <a:r>
              <a:rPr lang="en-AU" sz="1500" dirty="0">
                <a:latin typeface="+mn-lt"/>
              </a:rPr>
              <a:t>14 LG X 8 pts </a:t>
            </a:r>
            <a:endParaRPr lang="en-US" sz="1500" dirty="0">
              <a:latin typeface="+mn-lt"/>
            </a:endParaRPr>
          </a:p>
        </p:txBody>
      </p:sp>
      <p:sp>
        <p:nvSpPr>
          <p:cNvPr id="22" name="TextBox 21"/>
          <p:cNvSpPr txBox="1"/>
          <p:nvPr/>
        </p:nvSpPr>
        <p:spPr>
          <a:xfrm>
            <a:off x="7552978" y="4944815"/>
            <a:ext cx="935769" cy="553978"/>
          </a:xfrm>
          <a:prstGeom prst="rect">
            <a:avLst/>
          </a:prstGeom>
          <a:noFill/>
        </p:spPr>
        <p:txBody>
          <a:bodyPr wrap="square" lIns="91421" tIns="45710" rIns="91421" bIns="45710" rtlCol="0">
            <a:spAutoFit/>
          </a:bodyPr>
          <a:lstStyle/>
          <a:p>
            <a:pPr algn="ctr">
              <a:spcBef>
                <a:spcPts val="600"/>
              </a:spcBef>
            </a:pPr>
            <a:r>
              <a:rPr lang="en-AU" sz="1500" dirty="0">
                <a:latin typeface="+mn-lt"/>
              </a:rPr>
              <a:t>17 MED X 3 pts </a:t>
            </a:r>
            <a:endParaRPr lang="en-US" sz="1500" dirty="0">
              <a:latin typeface="+mn-lt"/>
            </a:endParaRPr>
          </a:p>
        </p:txBody>
      </p:sp>
      <p:sp>
        <p:nvSpPr>
          <p:cNvPr id="23" name="TextBox 22"/>
          <p:cNvSpPr txBox="1"/>
          <p:nvPr/>
        </p:nvSpPr>
        <p:spPr>
          <a:xfrm>
            <a:off x="6230332" y="4928644"/>
            <a:ext cx="923250" cy="553978"/>
          </a:xfrm>
          <a:prstGeom prst="rect">
            <a:avLst/>
          </a:prstGeom>
          <a:noFill/>
        </p:spPr>
        <p:txBody>
          <a:bodyPr wrap="square" lIns="91421" tIns="45710" rIns="91421" bIns="45710" rtlCol="0">
            <a:spAutoFit/>
          </a:bodyPr>
          <a:lstStyle/>
          <a:p>
            <a:pPr algn="ctr">
              <a:spcBef>
                <a:spcPts val="600"/>
              </a:spcBef>
            </a:pPr>
            <a:r>
              <a:rPr lang="en-AU" sz="1500" dirty="0">
                <a:latin typeface="+mn-lt"/>
              </a:rPr>
              <a:t>20 SM X 1 pts </a:t>
            </a:r>
            <a:endParaRPr lang="en-US" sz="1500" dirty="0">
              <a:latin typeface="+mn-lt"/>
            </a:endParaRPr>
          </a:p>
        </p:txBody>
      </p:sp>
      <p:grpSp>
        <p:nvGrpSpPr>
          <p:cNvPr id="24" name="Group 23"/>
          <p:cNvGrpSpPr/>
          <p:nvPr/>
        </p:nvGrpSpPr>
        <p:grpSpPr>
          <a:xfrm>
            <a:off x="9066122" y="1940454"/>
            <a:ext cx="991124" cy="2362365"/>
            <a:chOff x="6349892" y="1536574"/>
            <a:chExt cx="999285" cy="3104439"/>
          </a:xfrm>
        </p:grpSpPr>
        <p:pic>
          <p:nvPicPr>
            <p:cNvPr id="25"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15365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16889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18413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19937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1461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2985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4509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6033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7557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29081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30605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32129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3365374"/>
              <a:ext cx="999285" cy="112323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images.all-free-download.com/images/graphiclarge/blank_t_shirt_clip_art_19042.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349892" y="3517774"/>
              <a:ext cx="999285" cy="1123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p:cNvGrpSpPr/>
          <p:nvPr/>
        </p:nvGrpSpPr>
        <p:grpSpPr>
          <a:xfrm>
            <a:off x="10497288" y="1957428"/>
            <a:ext cx="1258680" cy="2477133"/>
            <a:chOff x="7404352" y="1535722"/>
            <a:chExt cx="1269044" cy="3255259"/>
          </a:xfrm>
        </p:grpSpPr>
        <p:pic>
          <p:nvPicPr>
            <p:cNvPr id="40"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15357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16881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18405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19929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1453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2977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4501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6025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7549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29073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30597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3212122"/>
              <a:ext cx="1269044" cy="142645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images.all-free-download.com/images/graphiclarge/blank_t_shirt_clip_art_1904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04352" y="3364522"/>
              <a:ext cx="1269044" cy="14264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7653557" y="1960075"/>
            <a:ext cx="741541" cy="2495038"/>
            <a:chOff x="4638805" y="1535722"/>
            <a:chExt cx="747648" cy="3278788"/>
          </a:xfrm>
        </p:grpSpPr>
        <p:grpSp>
          <p:nvGrpSpPr>
            <p:cNvPr id="54" name="Group 53"/>
            <p:cNvGrpSpPr/>
            <p:nvPr/>
          </p:nvGrpSpPr>
          <p:grpSpPr>
            <a:xfrm>
              <a:off x="4638805" y="1535722"/>
              <a:ext cx="747648" cy="2669188"/>
              <a:chOff x="4638805" y="1535722"/>
              <a:chExt cx="747648" cy="2669188"/>
            </a:xfrm>
          </p:grpSpPr>
          <p:pic>
            <p:nvPicPr>
              <p:cNvPr id="59"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15357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16881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18405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19929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1453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2977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4501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6025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7549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29073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0597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2121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364522"/>
                <a:ext cx="747648" cy="840388"/>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5169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6693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821722"/>
              <a:ext cx="747648" cy="84038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images.all-free-download.com/images/graphiclarge/blank_t_shirt_clip_art_19042.jpg"/>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38805" y="3974122"/>
              <a:ext cx="747648" cy="840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6430641" y="1990478"/>
            <a:ext cx="561418" cy="2700636"/>
            <a:chOff x="3923059" y="1567842"/>
            <a:chExt cx="566040" cy="3548968"/>
          </a:xfrm>
        </p:grpSpPr>
        <p:pic>
          <p:nvPicPr>
            <p:cNvPr id="73"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15678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17202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18726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0250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1774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3298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4822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6346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7870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29394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0918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2442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3966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5490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7014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38538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40062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41586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4311042"/>
              <a:ext cx="566040" cy="65336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tp://images.all-free-download.com/images/graphiclarge/blank_t_shirt_clip_art_19042.jpg"/>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23059" y="4463442"/>
              <a:ext cx="566040" cy="653368"/>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Plus 92"/>
          <p:cNvSpPr>
            <a:spLocks/>
          </p:cNvSpPr>
          <p:nvPr/>
        </p:nvSpPr>
        <p:spPr>
          <a:xfrm>
            <a:off x="7153583" y="5041769"/>
            <a:ext cx="308530" cy="261509"/>
          </a:xfrm>
          <a:prstGeom prst="mathPlus">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err="1">
              <a:solidFill>
                <a:schemeClr val="tx1"/>
              </a:solidFill>
            </a:endParaRPr>
          </a:p>
        </p:txBody>
      </p:sp>
      <p:sp>
        <p:nvSpPr>
          <p:cNvPr id="94" name="Plus 93"/>
          <p:cNvSpPr/>
          <p:nvPr/>
        </p:nvSpPr>
        <p:spPr>
          <a:xfrm>
            <a:off x="10095832" y="5041769"/>
            <a:ext cx="308530" cy="261509"/>
          </a:xfrm>
          <a:prstGeom prst="mathPlus">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err="1">
              <a:solidFill>
                <a:schemeClr val="tx1"/>
              </a:solidFill>
            </a:endParaRPr>
          </a:p>
        </p:txBody>
      </p:sp>
      <p:sp>
        <p:nvSpPr>
          <p:cNvPr id="95" name="Plus 94"/>
          <p:cNvSpPr/>
          <p:nvPr/>
        </p:nvSpPr>
        <p:spPr>
          <a:xfrm>
            <a:off x="8609984" y="5045112"/>
            <a:ext cx="308530" cy="261509"/>
          </a:xfrm>
          <a:prstGeom prst="mathPlus">
            <a:avLst/>
          </a:prstGeom>
          <a:solidFill>
            <a:schemeClr val="accent2"/>
          </a:solid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err="1">
              <a:solidFill>
                <a:schemeClr val="tx1"/>
              </a:solidFill>
            </a:endParaRPr>
          </a:p>
        </p:txBody>
      </p:sp>
      <p:sp>
        <p:nvSpPr>
          <p:cNvPr id="96" name="Equal 95"/>
          <p:cNvSpPr>
            <a:spLocks/>
          </p:cNvSpPr>
          <p:nvPr/>
        </p:nvSpPr>
        <p:spPr>
          <a:xfrm>
            <a:off x="8862690" y="5953328"/>
            <a:ext cx="280482" cy="261509"/>
          </a:xfrm>
          <a:prstGeom prst="mathEqual">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err="1">
              <a:solidFill>
                <a:schemeClr val="tx1"/>
              </a:solidFill>
            </a:endParaRPr>
          </a:p>
        </p:txBody>
      </p:sp>
      <p:sp>
        <p:nvSpPr>
          <p:cNvPr id="97" name="TextBox 96"/>
          <p:cNvSpPr txBox="1"/>
          <p:nvPr/>
        </p:nvSpPr>
        <p:spPr>
          <a:xfrm>
            <a:off x="8017699" y="5926357"/>
            <a:ext cx="1970465" cy="323145"/>
          </a:xfrm>
          <a:prstGeom prst="rect">
            <a:avLst/>
          </a:prstGeom>
          <a:noFill/>
        </p:spPr>
        <p:txBody>
          <a:bodyPr wrap="square" lIns="91421" tIns="45710" rIns="91421" bIns="45710" rtlCol="0">
            <a:spAutoFit/>
          </a:bodyPr>
          <a:lstStyle/>
          <a:p>
            <a:pPr>
              <a:spcBef>
                <a:spcPts val="600"/>
              </a:spcBef>
            </a:pPr>
            <a:r>
              <a:rPr lang="en-AU" sz="1500" dirty="0">
                <a:latin typeface="+mn-lt"/>
              </a:rPr>
              <a:t>Backlog       352 pts</a:t>
            </a:r>
            <a:endParaRPr lang="en-US" sz="1500" dirty="0">
              <a:latin typeface="+mn-lt"/>
            </a:endParaRPr>
          </a:p>
        </p:txBody>
      </p:sp>
      <p:cxnSp>
        <p:nvCxnSpPr>
          <p:cNvPr id="98" name="Straight Connector 97"/>
          <p:cNvCxnSpPr/>
          <p:nvPr/>
        </p:nvCxnSpPr>
        <p:spPr>
          <a:xfrm>
            <a:off x="6288095" y="5682898"/>
            <a:ext cx="542967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A3ECD62-DAE8-4427-A23C-87AF00F0F1ED}"/>
              </a:ext>
            </a:extLst>
          </p:cNvPr>
          <p:cNvGrpSpPr/>
          <p:nvPr/>
        </p:nvGrpSpPr>
        <p:grpSpPr>
          <a:xfrm>
            <a:off x="1062867" y="2059019"/>
            <a:ext cx="2717231" cy="468096"/>
            <a:chOff x="1062867" y="2059019"/>
            <a:chExt cx="2717231" cy="468096"/>
          </a:xfrm>
        </p:grpSpPr>
        <p:pic>
          <p:nvPicPr>
            <p:cNvPr id="9" name="Picture 2" descr="http://images.all-free-download.com/images/graphiclarge/blank_t_shirt_clip_art_19042.jpg"/>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62867" y="2059019"/>
              <a:ext cx="528566" cy="4680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a:spLocks/>
            </p:cNvSpPr>
            <p:nvPr/>
          </p:nvSpPr>
          <p:spPr>
            <a:xfrm>
              <a:off x="1698885" y="2106301"/>
              <a:ext cx="2081213" cy="323145"/>
            </a:xfrm>
            <a:prstGeom prst="rect">
              <a:avLst/>
            </a:prstGeom>
            <a:noFill/>
          </p:spPr>
          <p:txBody>
            <a:bodyPr wrap="square" lIns="91421" tIns="45710" rIns="91421" bIns="45710" rtlCol="0">
              <a:spAutoFit/>
            </a:bodyPr>
            <a:lstStyle/>
            <a:p>
              <a:pPr>
                <a:spcBef>
                  <a:spcPts val="600"/>
                </a:spcBef>
              </a:pPr>
              <a:r>
                <a:rPr lang="en-AU" sz="1500" dirty="0">
                  <a:latin typeface="+mn-lt"/>
                </a:rPr>
                <a:t>SM story = 1 point</a:t>
              </a:r>
              <a:endParaRPr lang="en-US" sz="1500" dirty="0">
                <a:latin typeface="+mn-lt"/>
              </a:endParaRPr>
            </a:p>
          </p:txBody>
        </p:sp>
      </p:grpSp>
      <p:grpSp>
        <p:nvGrpSpPr>
          <p:cNvPr id="19" name="Group 18">
            <a:extLst>
              <a:ext uri="{FF2B5EF4-FFF2-40B4-BE49-F238E27FC236}">
                <a16:creationId xmlns:a16="http://schemas.microsoft.com/office/drawing/2014/main" id="{F2E26286-DA9F-4AE7-9CF6-F0840148384F}"/>
              </a:ext>
            </a:extLst>
          </p:cNvPr>
          <p:cNvGrpSpPr/>
          <p:nvPr/>
        </p:nvGrpSpPr>
        <p:grpSpPr>
          <a:xfrm>
            <a:off x="893283" y="2966237"/>
            <a:ext cx="2886815" cy="602084"/>
            <a:chOff x="893283" y="2630632"/>
            <a:chExt cx="2886815" cy="602084"/>
          </a:xfrm>
        </p:grpSpPr>
        <p:pic>
          <p:nvPicPr>
            <p:cNvPr id="6" name="Picture 2" descr="http://images.all-free-download.com/images/graphiclarge/blank_t_shirt_clip_art_19042.jpg"/>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93283" y="2630632"/>
              <a:ext cx="698150" cy="602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a:spLocks/>
            </p:cNvSpPr>
            <p:nvPr/>
          </p:nvSpPr>
          <p:spPr>
            <a:xfrm>
              <a:off x="1698885" y="2744908"/>
              <a:ext cx="2081213" cy="323145"/>
            </a:xfrm>
            <a:prstGeom prst="rect">
              <a:avLst/>
            </a:prstGeom>
            <a:noFill/>
          </p:spPr>
          <p:txBody>
            <a:bodyPr wrap="square" lIns="91421" tIns="45710" rIns="91421" bIns="45710" rtlCol="0">
              <a:spAutoFit/>
            </a:bodyPr>
            <a:lstStyle/>
            <a:p>
              <a:pPr>
                <a:spcBef>
                  <a:spcPts val="600"/>
                </a:spcBef>
              </a:pPr>
              <a:r>
                <a:rPr lang="en-AU" sz="1500" dirty="0">
                  <a:latin typeface="+mn-lt"/>
                </a:rPr>
                <a:t>MED story = 3 points</a:t>
              </a:r>
              <a:endParaRPr lang="en-US" sz="1500" dirty="0">
                <a:latin typeface="+mn-lt"/>
              </a:endParaRPr>
            </a:p>
          </p:txBody>
        </p:sp>
      </p:grpSp>
      <p:grpSp>
        <p:nvGrpSpPr>
          <p:cNvPr id="17" name="Group 16">
            <a:extLst>
              <a:ext uri="{FF2B5EF4-FFF2-40B4-BE49-F238E27FC236}">
                <a16:creationId xmlns:a16="http://schemas.microsoft.com/office/drawing/2014/main" id="{20011849-322F-4CE7-8CFB-DB7B0B8885C7}"/>
              </a:ext>
            </a:extLst>
          </p:cNvPr>
          <p:cNvGrpSpPr/>
          <p:nvPr/>
        </p:nvGrpSpPr>
        <p:grpSpPr>
          <a:xfrm>
            <a:off x="658307" y="4007443"/>
            <a:ext cx="3121791" cy="804726"/>
            <a:chOff x="658307" y="3869146"/>
            <a:chExt cx="3121791" cy="804726"/>
          </a:xfrm>
        </p:grpSpPr>
        <p:pic>
          <p:nvPicPr>
            <p:cNvPr id="7" name="Picture 2" descr="http://images.all-free-download.com/images/graphiclarge/blank_t_shirt_clip_art_19042.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58307" y="3869146"/>
              <a:ext cx="933127" cy="80472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p:cNvSpPr>
            <p:nvPr/>
          </p:nvSpPr>
          <p:spPr>
            <a:xfrm>
              <a:off x="1698885" y="4084744"/>
              <a:ext cx="2081213" cy="323145"/>
            </a:xfrm>
            <a:prstGeom prst="rect">
              <a:avLst/>
            </a:prstGeom>
            <a:noFill/>
          </p:spPr>
          <p:txBody>
            <a:bodyPr wrap="square" lIns="91421" tIns="45710" rIns="91421" bIns="45710" rtlCol="0">
              <a:spAutoFit/>
            </a:bodyPr>
            <a:lstStyle/>
            <a:p>
              <a:pPr>
                <a:spcBef>
                  <a:spcPts val="600"/>
                </a:spcBef>
              </a:pPr>
              <a:r>
                <a:rPr lang="en-AU" sz="1500" dirty="0">
                  <a:latin typeface="+mn-lt"/>
                </a:rPr>
                <a:t>LG story = 8 points</a:t>
              </a:r>
              <a:endParaRPr lang="en-US" sz="1500" dirty="0">
                <a:latin typeface="+mn-lt"/>
              </a:endParaRPr>
            </a:p>
          </p:txBody>
        </p:sp>
      </p:grpSp>
      <p:grpSp>
        <p:nvGrpSpPr>
          <p:cNvPr id="18" name="Group 17">
            <a:extLst>
              <a:ext uri="{FF2B5EF4-FFF2-40B4-BE49-F238E27FC236}">
                <a16:creationId xmlns:a16="http://schemas.microsoft.com/office/drawing/2014/main" id="{D0F9D201-FB09-45E1-AEFA-0CC2D843109C}"/>
              </a:ext>
            </a:extLst>
          </p:cNvPr>
          <p:cNvGrpSpPr/>
          <p:nvPr/>
        </p:nvGrpSpPr>
        <p:grpSpPr>
          <a:xfrm>
            <a:off x="406409" y="5251290"/>
            <a:ext cx="3373689" cy="1021966"/>
            <a:chOff x="406409" y="5251290"/>
            <a:chExt cx="3373689" cy="1021966"/>
          </a:xfrm>
        </p:grpSpPr>
        <p:pic>
          <p:nvPicPr>
            <p:cNvPr id="8" name="Picture 2" descr="http://images.all-free-download.com/images/graphiclarge/blank_t_shirt_clip_art_19042.jpg"/>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06409" y="5251290"/>
              <a:ext cx="1185026" cy="10219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a:spLocks/>
            </p:cNvSpPr>
            <p:nvPr/>
          </p:nvSpPr>
          <p:spPr>
            <a:xfrm>
              <a:off x="1698885" y="5575507"/>
              <a:ext cx="2081213" cy="323145"/>
            </a:xfrm>
            <a:prstGeom prst="rect">
              <a:avLst/>
            </a:prstGeom>
            <a:noFill/>
          </p:spPr>
          <p:txBody>
            <a:bodyPr wrap="square" lIns="91421" tIns="45710" rIns="91421" bIns="45710" rtlCol="0">
              <a:spAutoFit/>
            </a:bodyPr>
            <a:lstStyle/>
            <a:p>
              <a:pPr>
                <a:spcBef>
                  <a:spcPts val="600"/>
                </a:spcBef>
              </a:pPr>
              <a:r>
                <a:rPr lang="en-AU" sz="1500" dirty="0">
                  <a:latin typeface="+mn-lt"/>
                </a:rPr>
                <a:t>XL story = 13 points</a:t>
              </a:r>
              <a:endParaRPr lang="en-US" sz="1500" dirty="0">
                <a:latin typeface="+mn-lt"/>
              </a:endParaRPr>
            </a:p>
          </p:txBody>
        </p:sp>
      </p:grpSp>
      <p:grpSp>
        <p:nvGrpSpPr>
          <p:cNvPr id="109" name="Group 108">
            <a:extLst>
              <a:ext uri="{FF2B5EF4-FFF2-40B4-BE49-F238E27FC236}">
                <a16:creationId xmlns:a16="http://schemas.microsoft.com/office/drawing/2014/main" id="{51F3437C-F45F-4A2F-8229-B2193D755890}"/>
              </a:ext>
            </a:extLst>
          </p:cNvPr>
          <p:cNvGrpSpPr>
            <a:grpSpLocks/>
          </p:cNvGrpSpPr>
          <p:nvPr/>
        </p:nvGrpSpPr>
        <p:grpSpPr>
          <a:xfrm>
            <a:off x="406409" y="1555388"/>
            <a:ext cx="5606084" cy="264688"/>
            <a:chOff x="1743251" y="1756251"/>
            <a:chExt cx="3510395" cy="264688"/>
          </a:xfrm>
        </p:grpSpPr>
        <p:sp>
          <p:nvSpPr>
            <p:cNvPr id="110" name="TextBox 109">
              <a:extLst>
                <a:ext uri="{FF2B5EF4-FFF2-40B4-BE49-F238E27FC236}">
                  <a16:creationId xmlns:a16="http://schemas.microsoft.com/office/drawing/2014/main" id="{2C7A5F93-C4BE-4712-81CA-527A6846BBE2}"/>
                </a:ext>
              </a:extLst>
            </p:cNvPr>
            <p:cNvSpPr txBox="1">
              <a:spLocks/>
            </p:cNvSpPr>
            <p:nvPr/>
          </p:nvSpPr>
          <p:spPr>
            <a:xfrm>
              <a:off x="1743251" y="1756251"/>
              <a:ext cx="3510395" cy="264688"/>
            </a:xfrm>
            <a:prstGeom prst="rect">
              <a:avLst/>
            </a:prstGeom>
          </p:spPr>
          <p:txBody>
            <a:bodyPr vert="horz" wrap="square" lIns="0" tIns="0" rIns="0" bIns="18288" rtlCol="0" anchor="b" anchorCtr="0">
              <a:no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500" b="1" dirty="0">
                  <a:solidFill>
                    <a:schemeClr val="tx2"/>
                  </a:solidFill>
                </a:rPr>
                <a:t>Teams use t-shirt sizes to estimate effort using story points…</a:t>
              </a:r>
            </a:p>
          </p:txBody>
        </p:sp>
        <p:cxnSp>
          <p:nvCxnSpPr>
            <p:cNvPr id="111" name="AutoShape 249">
              <a:extLst>
                <a:ext uri="{FF2B5EF4-FFF2-40B4-BE49-F238E27FC236}">
                  <a16:creationId xmlns:a16="http://schemas.microsoft.com/office/drawing/2014/main" id="{97F580EE-E0F4-4774-B70B-B7FF21D18BB0}"/>
                </a:ext>
              </a:extLst>
            </p:cNvPr>
            <p:cNvCxnSpPr>
              <a:cxnSpLocks noChangeShapeType="1"/>
            </p:cNvCxnSpPr>
            <p:nvPr/>
          </p:nvCxnSpPr>
          <p:spPr bwMode="gray">
            <a:xfrm>
              <a:off x="1743251" y="2020939"/>
              <a:ext cx="351039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2" name="Group 111">
            <a:extLst>
              <a:ext uri="{FF2B5EF4-FFF2-40B4-BE49-F238E27FC236}">
                <a16:creationId xmlns:a16="http://schemas.microsoft.com/office/drawing/2014/main" id="{217D0D9E-24C8-4173-9B65-393251DACA65}"/>
              </a:ext>
            </a:extLst>
          </p:cNvPr>
          <p:cNvGrpSpPr>
            <a:grpSpLocks/>
          </p:cNvGrpSpPr>
          <p:nvPr/>
        </p:nvGrpSpPr>
        <p:grpSpPr>
          <a:xfrm>
            <a:off x="6230332" y="1555388"/>
            <a:ext cx="5525636" cy="264688"/>
            <a:chOff x="1743251" y="1756251"/>
            <a:chExt cx="3510395" cy="264688"/>
          </a:xfrm>
        </p:grpSpPr>
        <p:sp>
          <p:nvSpPr>
            <p:cNvPr id="113" name="TextBox 112">
              <a:extLst>
                <a:ext uri="{FF2B5EF4-FFF2-40B4-BE49-F238E27FC236}">
                  <a16:creationId xmlns:a16="http://schemas.microsoft.com/office/drawing/2014/main" id="{ACA57484-0DF6-493A-958C-875BD76FC74C}"/>
                </a:ext>
              </a:extLst>
            </p:cNvPr>
            <p:cNvSpPr txBox="1">
              <a:spLocks/>
            </p:cNvSpPr>
            <p:nvPr/>
          </p:nvSpPr>
          <p:spPr>
            <a:xfrm>
              <a:off x="1743251" y="1756251"/>
              <a:ext cx="3510395" cy="264688"/>
            </a:xfrm>
            <a:prstGeom prst="rect">
              <a:avLst/>
            </a:prstGeom>
          </p:spPr>
          <p:txBody>
            <a:bodyPr vert="horz" wrap="square" lIns="0" tIns="0" rIns="0" bIns="18288" rtlCol="0" anchor="b" anchorCtr="0">
              <a:noAutofit/>
            </a:bodyPr>
            <a:lstStyle>
              <a:lvl1pPr marL="0" lvl="0" indent="0" defTabSz="913526" eaLnBrk="1" hangingPunct="1">
                <a:buClr>
                  <a:schemeClr val="tx2"/>
                </a:buClr>
                <a:defRPr baseline="0">
                  <a:latin typeface="+mn-lt"/>
                </a:defRPr>
              </a:lvl1pPr>
              <a:lvl2pPr marL="197607" lvl="1" indent="-195987" defTabSz="913526" eaLnBrk="1" hangingPunct="1">
                <a:buClr>
                  <a:schemeClr val="tx2"/>
                </a:buClr>
                <a:buSzPct val="125000"/>
                <a:buFont typeface="Arial" charset="0"/>
                <a:buChar char="▪"/>
                <a:defRPr baseline="0">
                  <a:latin typeface="+mn-lt"/>
                </a:defRPr>
              </a:lvl2pPr>
              <a:lvl3pPr marL="466481" lvl="2" indent="-267255" defTabSz="913526" eaLnBrk="1" hangingPunct="1">
                <a:buClr>
                  <a:schemeClr val="tx2"/>
                </a:buClr>
                <a:buSzPct val="120000"/>
                <a:buFont typeface="Arial" charset="0"/>
                <a:buChar char="–"/>
                <a:defRPr baseline="0">
                  <a:latin typeface="+mn-lt"/>
                </a:defRPr>
              </a:lvl3pPr>
              <a:lvl4pPr marL="626835" lvl="3" indent="-158733" defTabSz="913526" eaLnBrk="1" hangingPunct="1">
                <a:buClr>
                  <a:schemeClr val="tx2"/>
                </a:buClr>
                <a:buSzPct val="120000"/>
                <a:buFont typeface="Arial" charset="0"/>
                <a:buChar char="▫"/>
                <a:defRPr baseline="0">
                  <a:latin typeface="+mn-lt"/>
                </a:defRPr>
              </a:lvl4pPr>
              <a:lvl5pPr marL="765029" lvl="4" indent="-132818" defTabSz="913526" eaLnBrk="1" hangingPunct="1">
                <a:buClr>
                  <a:schemeClr val="tx2"/>
                </a:buClr>
                <a:buSzPct val="89000"/>
                <a:buFont typeface="Arial" charset="0"/>
                <a:buChar char="-"/>
                <a:defRPr baseline="0">
                  <a:latin typeface="+mn-lt"/>
                </a:defRPr>
              </a:lvl5pPr>
              <a:lvl6pPr marL="765029" indent="-132818" defTabSz="913526" fontAlgn="base">
                <a:spcBef>
                  <a:spcPct val="0"/>
                </a:spcBef>
                <a:spcAft>
                  <a:spcPct val="0"/>
                </a:spcAft>
                <a:buClr>
                  <a:schemeClr val="tx2"/>
                </a:buClr>
                <a:buSzPct val="89000"/>
                <a:buFont typeface="Arial" charset="0"/>
                <a:buChar char="-"/>
                <a:defRPr baseline="0">
                  <a:latin typeface="+mn-lt"/>
                </a:defRPr>
              </a:lvl6pPr>
              <a:lvl7pPr marL="765029" indent="-132818" defTabSz="913526" fontAlgn="base">
                <a:spcBef>
                  <a:spcPct val="0"/>
                </a:spcBef>
                <a:spcAft>
                  <a:spcPct val="0"/>
                </a:spcAft>
                <a:buClr>
                  <a:schemeClr val="tx2"/>
                </a:buClr>
                <a:buSzPct val="89000"/>
                <a:buFont typeface="Arial" charset="0"/>
                <a:buChar char="-"/>
                <a:defRPr baseline="0">
                  <a:latin typeface="+mn-lt"/>
                </a:defRPr>
              </a:lvl7pPr>
              <a:lvl8pPr marL="765029" indent="-132818" defTabSz="913526" fontAlgn="base">
                <a:spcBef>
                  <a:spcPct val="0"/>
                </a:spcBef>
                <a:spcAft>
                  <a:spcPct val="0"/>
                </a:spcAft>
                <a:buClr>
                  <a:schemeClr val="tx2"/>
                </a:buClr>
                <a:buSzPct val="89000"/>
                <a:buFont typeface="Arial" charset="0"/>
                <a:buChar char="-"/>
                <a:defRPr baseline="0">
                  <a:latin typeface="+mn-lt"/>
                </a:defRPr>
              </a:lvl8pPr>
              <a:lvl9pPr marL="765029" indent="-132818" defTabSz="913526" fontAlgn="base">
                <a:spcBef>
                  <a:spcPct val="0"/>
                </a:spcBef>
                <a:spcAft>
                  <a:spcPct val="0"/>
                </a:spcAft>
                <a:buClr>
                  <a:schemeClr val="tx2"/>
                </a:buClr>
                <a:buSzPct val="89000"/>
                <a:buFont typeface="Arial" charset="0"/>
                <a:buChar char="-"/>
                <a:defRPr baseline="0">
                  <a:latin typeface="+mn-lt"/>
                </a:defRPr>
              </a:lvl9pPr>
            </a:lstStyle>
            <a:p>
              <a:r>
                <a:rPr lang="en-US" sz="1500" b="1" dirty="0">
                  <a:solidFill>
                    <a:schemeClr val="tx2"/>
                  </a:solidFill>
                </a:rPr>
                <a:t>…and then roll all story needs into total backlog effort </a:t>
              </a:r>
            </a:p>
          </p:txBody>
        </p:sp>
        <p:cxnSp>
          <p:nvCxnSpPr>
            <p:cNvPr id="114" name="AutoShape 249">
              <a:extLst>
                <a:ext uri="{FF2B5EF4-FFF2-40B4-BE49-F238E27FC236}">
                  <a16:creationId xmlns:a16="http://schemas.microsoft.com/office/drawing/2014/main" id="{7F84F2B3-D548-4E48-BBA8-CDFD05C42A21}"/>
                </a:ext>
              </a:extLst>
            </p:cNvPr>
            <p:cNvCxnSpPr>
              <a:cxnSpLocks noChangeShapeType="1"/>
            </p:cNvCxnSpPr>
            <p:nvPr/>
          </p:nvCxnSpPr>
          <p:spPr bwMode="gray">
            <a:xfrm>
              <a:off x="1743251" y="2020939"/>
              <a:ext cx="3510395"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27" name="Straight Connector 126">
            <a:extLst>
              <a:ext uri="{FF2B5EF4-FFF2-40B4-BE49-F238E27FC236}">
                <a16:creationId xmlns:a16="http://schemas.microsoft.com/office/drawing/2014/main" id="{22869214-53BC-4878-83A9-B78FFAF388FF}"/>
              </a:ext>
            </a:extLst>
          </p:cNvPr>
          <p:cNvCxnSpPr>
            <a:cxnSpLocks/>
          </p:cNvCxnSpPr>
          <p:nvPr/>
        </p:nvCxnSpPr>
        <p:spPr>
          <a:xfrm>
            <a:off x="6127315" y="1940454"/>
            <a:ext cx="0" cy="4739115"/>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1CB4A92-B60B-460F-A76C-056ACA7FA847}"/>
              </a:ext>
            </a:extLst>
          </p:cNvPr>
          <p:cNvCxnSpPr/>
          <p:nvPr/>
        </p:nvCxnSpPr>
        <p:spPr>
          <a:xfrm flipH="1">
            <a:off x="3475484" y="2288367"/>
            <a:ext cx="511107" cy="0"/>
          </a:xfrm>
          <a:prstGeom prst="line">
            <a:avLst/>
          </a:prstGeom>
          <a:ln w="31750">
            <a:solidFill>
              <a:srgbClr val="FFD478"/>
            </a:solidFill>
            <a:tailEnd type="ova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B4900BC-92B1-4C73-9183-041DEAF1477F}"/>
              </a:ext>
            </a:extLst>
          </p:cNvPr>
          <p:cNvCxnSpPr>
            <a:cxnSpLocks/>
          </p:cNvCxnSpPr>
          <p:nvPr/>
        </p:nvCxnSpPr>
        <p:spPr>
          <a:xfrm flipH="1">
            <a:off x="3678863" y="3236221"/>
            <a:ext cx="300642" cy="0"/>
          </a:xfrm>
          <a:prstGeom prst="line">
            <a:avLst/>
          </a:prstGeom>
          <a:ln w="31750">
            <a:solidFill>
              <a:srgbClr val="FFD478"/>
            </a:solidFill>
            <a:tailEnd type="ova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6E7E939-E62A-448A-BCA0-80145722AA9B}"/>
              </a:ext>
            </a:extLst>
          </p:cNvPr>
          <p:cNvCxnSpPr>
            <a:cxnSpLocks/>
          </p:cNvCxnSpPr>
          <p:nvPr/>
        </p:nvCxnSpPr>
        <p:spPr>
          <a:xfrm flipH="1">
            <a:off x="3522921" y="4403042"/>
            <a:ext cx="414056" cy="0"/>
          </a:xfrm>
          <a:prstGeom prst="line">
            <a:avLst/>
          </a:prstGeom>
          <a:ln w="31750">
            <a:solidFill>
              <a:srgbClr val="FFD478"/>
            </a:solidFill>
            <a:tailEnd type="ova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028F0AC-8AD2-49B2-AB13-45176C0FF55C}"/>
              </a:ext>
            </a:extLst>
          </p:cNvPr>
          <p:cNvCxnSpPr>
            <a:cxnSpLocks/>
          </p:cNvCxnSpPr>
          <p:nvPr/>
        </p:nvCxnSpPr>
        <p:spPr>
          <a:xfrm flipH="1">
            <a:off x="3586713" y="5740767"/>
            <a:ext cx="414056" cy="0"/>
          </a:xfrm>
          <a:prstGeom prst="line">
            <a:avLst/>
          </a:prstGeom>
          <a:ln w="31750">
            <a:solidFill>
              <a:srgbClr val="FFD478"/>
            </a:solidFill>
            <a:tailEnd type="ova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C78CADC-1A62-42B9-A8D5-8812558B4EBF}"/>
              </a:ext>
            </a:extLst>
          </p:cNvPr>
          <p:cNvSpPr txBox="1">
            <a:spLocks/>
          </p:cNvSpPr>
          <p:nvPr>
            <p:custDataLst>
              <p:tags r:id="rId4"/>
            </p:custDataLst>
          </p:nvPr>
        </p:nvSpPr>
        <p:spPr>
          <a:xfrm>
            <a:off x="3869028" y="2031340"/>
            <a:ext cx="2149160" cy="4648229"/>
          </a:xfrm>
          <a:prstGeom prst="rect">
            <a:avLst/>
          </a:prstGeom>
          <a:solidFill>
            <a:schemeClr val="accent1">
              <a:lumMod val="60000"/>
              <a:lumOff val="40000"/>
            </a:schemeClr>
          </a:solidFill>
          <a:ln w="19050">
            <a:no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55000"/>
              </a:spcBef>
              <a:buClrTx/>
            </a:pPr>
            <a:r>
              <a:rPr lang="en-US" sz="1500" dirty="0"/>
              <a:t>Story points are the team’s estimation of a user story’s relative size and complexity</a:t>
            </a:r>
          </a:p>
          <a:p>
            <a:pPr lvl="1">
              <a:spcBef>
                <a:spcPct val="55000"/>
              </a:spcBef>
              <a:buClrTx/>
            </a:pPr>
            <a:r>
              <a:rPr lang="en-US" sz="1500" dirty="0"/>
              <a:t>Story points allow for easy follow-up on story completion and effort estimation</a:t>
            </a:r>
          </a:p>
          <a:p>
            <a:pPr lvl="1">
              <a:spcBef>
                <a:spcPct val="55000"/>
              </a:spcBef>
              <a:buClrTx/>
            </a:pPr>
            <a:r>
              <a:rPr lang="en-US" sz="1500" dirty="0"/>
              <a:t>SM, MED and LG stories should be achievable within a single sprint</a:t>
            </a:r>
          </a:p>
          <a:p>
            <a:pPr lvl="1">
              <a:spcBef>
                <a:spcPct val="55000"/>
              </a:spcBef>
              <a:buClrTx/>
            </a:pPr>
            <a:r>
              <a:rPr lang="en-US" sz="1500" dirty="0"/>
              <a:t>XL stories typically form epics and should be broken up into multiple user stories – </a:t>
            </a:r>
            <a:r>
              <a:rPr lang="en-US" sz="1500" b="1" dirty="0"/>
              <a:t>detail follows</a:t>
            </a:r>
          </a:p>
        </p:txBody>
      </p:sp>
    </p:spTree>
    <p:extLst>
      <p:ext uri="{BB962C8B-B14F-4D97-AF65-F5344CB8AC3E}">
        <p14:creationId xmlns:p14="http://schemas.microsoft.com/office/powerpoint/2010/main" val="10270062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ct 43" hidden="1"/>
          <p:cNvGraphicFramePr>
            <a:graphicFrameLocks noChangeAspect="1"/>
          </p:cNvGraphicFramePr>
          <p:nvPr>
            <p:custDataLst>
              <p:tags r:id="rId2"/>
            </p:custDataLst>
            <p:extLst>
              <p:ext uri="{D42A27DB-BD31-4B8C-83A1-F6EECF244321}">
                <p14:modId xmlns:p14="http://schemas.microsoft.com/office/powerpoint/2010/main" val="4080259196"/>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74754" name="think-cell Slide" r:id="rId5" imgW="530" imgH="528" progId="TCLayout.ActiveDocument.1">
                  <p:embed/>
                </p:oleObj>
              </mc:Choice>
              <mc:Fallback>
                <p:oleObj name="think-cell Slide" r:id="rId5" imgW="530" imgH="528" progId="TCLayout.ActiveDocument.1">
                  <p:embed/>
                  <p:pic>
                    <p:nvPicPr>
                      <p:cNvPr id="44" name="Object 43" hidden="1"/>
                      <p:cNvPicPr/>
                      <p:nvPr/>
                    </p:nvPicPr>
                    <p:blipFill>
                      <a:blip r:embed="rId6"/>
                      <a:stretch>
                        <a:fillRect/>
                      </a:stretch>
                    </p:blipFill>
                    <p:spPr>
                      <a:xfrm>
                        <a:off x="1526432" y="2027"/>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64D94-9C41-4B31-81C3-4792B9B50BE2}"/>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861774"/>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MVP delivery planning results in a product roadmap with preliminary sprint schedule for the team</a:t>
            </a:r>
          </a:p>
        </p:txBody>
      </p:sp>
      <p:sp>
        <p:nvSpPr>
          <p:cNvPr id="47" name="Rectangle 46"/>
          <p:cNvSpPr>
            <a:spLocks/>
          </p:cNvSpPr>
          <p:nvPr/>
        </p:nvSpPr>
        <p:spPr bwMode="gray">
          <a:xfrm>
            <a:off x="4693221" y="1823460"/>
            <a:ext cx="2793412" cy="251222"/>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GB" sz="1600" b="1" i="1" dirty="0">
                <a:solidFill>
                  <a:schemeClr val="tx2"/>
                </a:solidFill>
                <a:cs typeface="Arial" panose="020B0604020202020204" pitchFamily="34" charset="0"/>
                <a:sym typeface="Calibri"/>
              </a:rPr>
              <a:t>High</a:t>
            </a:r>
            <a:r>
              <a:rPr lang="en-GB" sz="1600" b="1" dirty="0">
                <a:solidFill>
                  <a:schemeClr val="tx2"/>
                </a:solidFill>
                <a:cs typeface="Arial" panose="020B0604020202020204" pitchFamily="34" charset="0"/>
                <a:sym typeface="Calibri"/>
              </a:rPr>
              <a:t> - Business Value - </a:t>
            </a:r>
            <a:r>
              <a:rPr lang="en-GB" sz="1600" b="1" i="1" dirty="0">
                <a:solidFill>
                  <a:schemeClr val="tx2"/>
                </a:solidFill>
                <a:cs typeface="Arial" panose="020B0604020202020204" pitchFamily="34" charset="0"/>
                <a:sym typeface="Calibri"/>
              </a:rPr>
              <a:t>Low</a:t>
            </a:r>
            <a:endParaRPr lang="en-US" sz="1600" b="1" i="1" dirty="0">
              <a:solidFill>
                <a:schemeClr val="tx2"/>
              </a:solidFill>
              <a:cs typeface="Arial" panose="020B0604020202020204" pitchFamily="34" charset="0"/>
              <a:sym typeface="Calibri"/>
            </a:endParaRPr>
          </a:p>
        </p:txBody>
      </p:sp>
      <p:sp>
        <p:nvSpPr>
          <p:cNvPr id="48" name="Rectangle 47"/>
          <p:cNvSpPr>
            <a:spLocks/>
          </p:cNvSpPr>
          <p:nvPr/>
        </p:nvSpPr>
        <p:spPr bwMode="gray">
          <a:xfrm>
            <a:off x="6141492" y="2472203"/>
            <a:ext cx="1937323" cy="251222"/>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fontAlgn="ctr">
              <a:spcBef>
                <a:spcPts val="0"/>
              </a:spcBef>
              <a:spcAft>
                <a:spcPts val="0"/>
              </a:spcAft>
              <a:defRPr/>
            </a:pPr>
            <a:r>
              <a:rPr lang="en-US" sz="1600" b="1" dirty="0">
                <a:solidFill>
                  <a:schemeClr val="tx2"/>
                </a:solidFill>
                <a:cs typeface="Arial" panose="020B0604020202020204" pitchFamily="34" charset="0"/>
                <a:sym typeface="Calibri"/>
              </a:rPr>
              <a:t>Sprint 3…</a:t>
            </a:r>
          </a:p>
        </p:txBody>
      </p:sp>
      <p:sp>
        <p:nvSpPr>
          <p:cNvPr id="49" name="Rectangle 48"/>
          <p:cNvSpPr/>
          <p:nvPr/>
        </p:nvSpPr>
        <p:spPr bwMode="gray">
          <a:xfrm>
            <a:off x="4119941" y="2223488"/>
            <a:ext cx="1937323" cy="502445"/>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en-US" sz="1600" b="1" dirty="0">
                <a:solidFill>
                  <a:schemeClr val="tx2"/>
                </a:solidFill>
                <a:cs typeface="Arial" panose="020B0604020202020204" pitchFamily="34" charset="0"/>
                <a:sym typeface="Calibri"/>
              </a:rPr>
              <a:t>Sprint 2 (estimated velocity=10)</a:t>
            </a:r>
          </a:p>
        </p:txBody>
      </p:sp>
      <p:sp>
        <p:nvSpPr>
          <p:cNvPr id="50" name="Rectangle 49"/>
          <p:cNvSpPr>
            <a:spLocks/>
          </p:cNvSpPr>
          <p:nvPr/>
        </p:nvSpPr>
        <p:spPr bwMode="gray">
          <a:xfrm>
            <a:off x="8163049" y="2472203"/>
            <a:ext cx="1937323" cy="251222"/>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en-GB" sz="1600" b="1" dirty="0">
                <a:solidFill>
                  <a:schemeClr val="tx2"/>
                </a:solidFill>
                <a:cs typeface="Arial" panose="020B0604020202020204" pitchFamily="34" charset="0"/>
                <a:sym typeface="Calibri"/>
              </a:rPr>
              <a:t>Sprint 4</a:t>
            </a:r>
            <a:endParaRPr lang="en-US" sz="1600" b="1" dirty="0">
              <a:solidFill>
                <a:schemeClr val="tx2"/>
              </a:solidFill>
              <a:cs typeface="Arial" panose="020B0604020202020204" pitchFamily="34" charset="0"/>
              <a:sym typeface="Calibri"/>
            </a:endParaRPr>
          </a:p>
        </p:txBody>
      </p:sp>
      <p:sp>
        <p:nvSpPr>
          <p:cNvPr id="51" name="Rectangle 50"/>
          <p:cNvSpPr>
            <a:spLocks/>
          </p:cNvSpPr>
          <p:nvPr/>
        </p:nvSpPr>
        <p:spPr bwMode="gray">
          <a:xfrm>
            <a:off x="2079479" y="2223488"/>
            <a:ext cx="1937323" cy="502445"/>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en-US" sz="1600" b="1" dirty="0">
                <a:solidFill>
                  <a:schemeClr val="tx2"/>
                </a:solidFill>
                <a:cs typeface="Arial" panose="020B0604020202020204" pitchFamily="34" charset="0"/>
                <a:sym typeface="Calibri"/>
              </a:rPr>
              <a:t>Sprint 1(estimated velocity=10)</a:t>
            </a:r>
          </a:p>
        </p:txBody>
      </p:sp>
      <p:cxnSp>
        <p:nvCxnSpPr>
          <p:cNvPr id="8" name="Straight Arrow Connector 7"/>
          <p:cNvCxnSpPr>
            <a:cxnSpLocks/>
          </p:cNvCxnSpPr>
          <p:nvPr/>
        </p:nvCxnSpPr>
        <p:spPr>
          <a:xfrm>
            <a:off x="2079480" y="2128064"/>
            <a:ext cx="8020892" cy="0"/>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a:spLocks/>
          </p:cNvSpPr>
          <p:nvPr/>
        </p:nvSpPr>
        <p:spPr bwMode="gray">
          <a:xfrm rot="16200000" flipH="1">
            <a:off x="467259" y="4162564"/>
            <a:ext cx="2535951" cy="246221"/>
          </a:xfrm>
          <a:prstGeom prst="rect">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r>
              <a:rPr lang="en-GB" sz="1600" b="1" i="1" dirty="0">
                <a:solidFill>
                  <a:schemeClr val="tx2"/>
                </a:solidFill>
                <a:cs typeface="Arial" panose="020B0604020202020204" pitchFamily="34" charset="0"/>
                <a:sym typeface="Calibri"/>
              </a:rPr>
              <a:t>Low</a:t>
            </a:r>
            <a:r>
              <a:rPr lang="en-GB" sz="1600" b="1" dirty="0">
                <a:solidFill>
                  <a:schemeClr val="tx2"/>
                </a:solidFill>
                <a:cs typeface="Arial" panose="020B0604020202020204" pitchFamily="34" charset="0"/>
                <a:sym typeface="Calibri"/>
              </a:rPr>
              <a:t> - Story Priority - </a:t>
            </a:r>
            <a:r>
              <a:rPr lang="en-GB" sz="1600" b="1" i="1" dirty="0">
                <a:solidFill>
                  <a:schemeClr val="tx2"/>
                </a:solidFill>
                <a:cs typeface="Arial" panose="020B0604020202020204" pitchFamily="34" charset="0"/>
                <a:sym typeface="Calibri"/>
              </a:rPr>
              <a:t>High</a:t>
            </a:r>
            <a:endParaRPr lang="en-US" sz="1600" b="1" i="1" dirty="0">
              <a:solidFill>
                <a:schemeClr val="tx2"/>
              </a:solidFill>
              <a:cs typeface="Arial" panose="020B0604020202020204" pitchFamily="34" charset="0"/>
              <a:sym typeface="Calibri"/>
            </a:endParaRPr>
          </a:p>
        </p:txBody>
      </p:sp>
      <p:sp>
        <p:nvSpPr>
          <p:cNvPr id="53" name="Rectangle 52"/>
          <p:cNvSpPr>
            <a:spLocks/>
          </p:cNvSpPr>
          <p:nvPr/>
        </p:nvSpPr>
        <p:spPr bwMode="gray">
          <a:xfrm>
            <a:off x="6141493" y="5205596"/>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endParaRPr lang="en-US" sz="1600" dirty="0">
              <a:solidFill>
                <a:schemeClr val="tx1"/>
              </a:solidFill>
            </a:endParaRPr>
          </a:p>
        </p:txBody>
      </p:sp>
      <p:sp>
        <p:nvSpPr>
          <p:cNvPr id="54" name="Rectangle 53"/>
          <p:cNvSpPr>
            <a:spLocks/>
          </p:cNvSpPr>
          <p:nvPr/>
        </p:nvSpPr>
        <p:spPr bwMode="gray">
          <a:xfrm>
            <a:off x="8163049" y="5205596"/>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endParaRPr lang="en-US" sz="1600" dirty="0">
              <a:solidFill>
                <a:schemeClr val="tx1"/>
              </a:solidFill>
            </a:endParaRPr>
          </a:p>
        </p:txBody>
      </p:sp>
      <p:sp>
        <p:nvSpPr>
          <p:cNvPr id="55" name="Rectangle 54"/>
          <p:cNvSpPr/>
          <p:nvPr/>
        </p:nvSpPr>
        <p:spPr bwMode="gray">
          <a:xfrm>
            <a:off x="4119941" y="4612716"/>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US" sz="1600" dirty="0">
                <a:solidFill>
                  <a:schemeClr val="tx1"/>
                </a:solidFill>
              </a:rPr>
              <a:t>Story xx</a:t>
            </a:r>
          </a:p>
        </p:txBody>
      </p:sp>
      <p:sp>
        <p:nvSpPr>
          <p:cNvPr id="56" name="Rectangle 55"/>
          <p:cNvSpPr>
            <a:spLocks/>
          </p:cNvSpPr>
          <p:nvPr/>
        </p:nvSpPr>
        <p:spPr bwMode="gray">
          <a:xfrm>
            <a:off x="6141493" y="4612716"/>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endParaRPr lang="en-US" sz="1600" dirty="0">
              <a:solidFill>
                <a:schemeClr val="tx1"/>
              </a:solidFill>
            </a:endParaRPr>
          </a:p>
        </p:txBody>
      </p:sp>
      <p:sp>
        <p:nvSpPr>
          <p:cNvPr id="57" name="Rectangle 56"/>
          <p:cNvSpPr>
            <a:spLocks/>
          </p:cNvSpPr>
          <p:nvPr/>
        </p:nvSpPr>
        <p:spPr bwMode="gray">
          <a:xfrm>
            <a:off x="8163049" y="4612716"/>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endParaRPr lang="en-US" sz="1600" dirty="0">
              <a:solidFill>
                <a:schemeClr val="tx1"/>
              </a:solidFill>
            </a:endParaRPr>
          </a:p>
        </p:txBody>
      </p:sp>
      <p:sp>
        <p:nvSpPr>
          <p:cNvPr id="52" name="Rectangle 51"/>
          <p:cNvSpPr/>
          <p:nvPr/>
        </p:nvSpPr>
        <p:spPr bwMode="gray">
          <a:xfrm>
            <a:off x="4119941" y="5205596"/>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US" sz="1600" dirty="0">
                <a:solidFill>
                  <a:schemeClr val="tx1"/>
                </a:solidFill>
              </a:rPr>
              <a:t>Story xx</a:t>
            </a:r>
          </a:p>
        </p:txBody>
      </p:sp>
      <p:sp>
        <p:nvSpPr>
          <p:cNvPr id="59" name="Rectangle 58"/>
          <p:cNvSpPr/>
          <p:nvPr/>
        </p:nvSpPr>
        <p:spPr bwMode="gray">
          <a:xfrm>
            <a:off x="4119941" y="2834067"/>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0" name="Rectangle 59"/>
          <p:cNvSpPr>
            <a:spLocks/>
          </p:cNvSpPr>
          <p:nvPr/>
        </p:nvSpPr>
        <p:spPr bwMode="gray">
          <a:xfrm>
            <a:off x="6141492" y="2833970"/>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US" sz="1600" dirty="0">
                <a:solidFill>
                  <a:schemeClr val="tx1"/>
                </a:solidFill>
              </a:rPr>
              <a:t>Story xx</a:t>
            </a:r>
          </a:p>
        </p:txBody>
      </p:sp>
      <p:sp>
        <p:nvSpPr>
          <p:cNvPr id="58" name="Rectangle 57"/>
          <p:cNvSpPr>
            <a:spLocks/>
          </p:cNvSpPr>
          <p:nvPr/>
        </p:nvSpPr>
        <p:spPr bwMode="gray">
          <a:xfrm>
            <a:off x="2079479" y="2833970"/>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1" name="Rectangle 60"/>
          <p:cNvSpPr>
            <a:spLocks/>
          </p:cNvSpPr>
          <p:nvPr/>
        </p:nvSpPr>
        <p:spPr bwMode="gray">
          <a:xfrm>
            <a:off x="8163049" y="2833970"/>
            <a:ext cx="1937323" cy="531683"/>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US" sz="1600" dirty="0">
                <a:solidFill>
                  <a:schemeClr val="tx1"/>
                </a:solidFill>
              </a:rPr>
              <a:t>Story xx</a:t>
            </a:r>
          </a:p>
        </p:txBody>
      </p:sp>
      <p:sp>
        <p:nvSpPr>
          <p:cNvPr id="62" name="Rectangle 61"/>
          <p:cNvSpPr/>
          <p:nvPr/>
        </p:nvSpPr>
        <p:spPr bwMode="gray">
          <a:xfrm>
            <a:off x="4119941" y="3426949"/>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3" name="Rectangle 62"/>
          <p:cNvSpPr>
            <a:spLocks/>
          </p:cNvSpPr>
          <p:nvPr/>
        </p:nvSpPr>
        <p:spPr bwMode="gray">
          <a:xfrm>
            <a:off x="6141492" y="3426949"/>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4" name="Rectangle 63"/>
          <p:cNvSpPr>
            <a:spLocks/>
          </p:cNvSpPr>
          <p:nvPr/>
        </p:nvSpPr>
        <p:spPr bwMode="gray">
          <a:xfrm>
            <a:off x="8163049" y="3426949"/>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US" sz="1600" dirty="0">
                <a:solidFill>
                  <a:schemeClr val="tx1"/>
                </a:solidFill>
              </a:rPr>
              <a:t>Story xx</a:t>
            </a:r>
          </a:p>
        </p:txBody>
      </p:sp>
      <p:sp>
        <p:nvSpPr>
          <p:cNvPr id="65" name="Rectangle 64"/>
          <p:cNvSpPr>
            <a:spLocks/>
          </p:cNvSpPr>
          <p:nvPr/>
        </p:nvSpPr>
        <p:spPr bwMode="gray">
          <a:xfrm>
            <a:off x="2079479" y="3426949"/>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6" name="Rectangle 65"/>
          <p:cNvSpPr>
            <a:spLocks/>
          </p:cNvSpPr>
          <p:nvPr/>
        </p:nvSpPr>
        <p:spPr bwMode="gray">
          <a:xfrm>
            <a:off x="2079479" y="4019833"/>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7" name="Rectangle 66"/>
          <p:cNvSpPr>
            <a:spLocks/>
          </p:cNvSpPr>
          <p:nvPr/>
        </p:nvSpPr>
        <p:spPr bwMode="gray">
          <a:xfrm>
            <a:off x="8163049" y="4019833"/>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a:t>
            </a:r>
            <a:endParaRPr lang="en-US" sz="1600" dirty="0">
              <a:solidFill>
                <a:schemeClr val="tx1"/>
              </a:solidFill>
            </a:endParaRPr>
          </a:p>
        </p:txBody>
      </p:sp>
      <p:sp>
        <p:nvSpPr>
          <p:cNvPr id="68" name="Rectangle 67"/>
          <p:cNvSpPr/>
          <p:nvPr/>
        </p:nvSpPr>
        <p:spPr bwMode="gray">
          <a:xfrm>
            <a:off x="4119941" y="4019833"/>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sp>
        <p:nvSpPr>
          <p:cNvPr id="69" name="Rectangle 68"/>
          <p:cNvSpPr>
            <a:spLocks/>
          </p:cNvSpPr>
          <p:nvPr/>
        </p:nvSpPr>
        <p:spPr bwMode="gray">
          <a:xfrm>
            <a:off x="6144230" y="4019833"/>
            <a:ext cx="1937323" cy="531684"/>
          </a:xfrm>
          <a:prstGeom prst="rect">
            <a:avLst/>
          </a:prstGeom>
          <a:solidFill>
            <a:schemeClr val="bg1">
              <a:lumMod val="95000"/>
            </a:schemeClr>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73140" tIns="73140" rIns="73140" bIns="73140" rtlCol="0" anchor="ctr">
            <a:noAutofit/>
          </a:bodyPr>
          <a:lstStyle/>
          <a:p>
            <a:pPr algn="ctr"/>
            <a:r>
              <a:rPr lang="en-GB" sz="1600" dirty="0">
                <a:solidFill>
                  <a:schemeClr val="tx1"/>
                </a:solidFill>
              </a:rPr>
              <a:t>Story xx</a:t>
            </a:r>
            <a:endParaRPr lang="en-US" sz="1600" dirty="0">
              <a:solidFill>
                <a:schemeClr val="tx1"/>
              </a:solidFill>
            </a:endParaRPr>
          </a:p>
        </p:txBody>
      </p:sp>
      <p:cxnSp>
        <p:nvCxnSpPr>
          <p:cNvPr id="10" name="Straight Arrow Connector 9"/>
          <p:cNvCxnSpPr>
            <a:cxnSpLocks/>
          </p:cNvCxnSpPr>
          <p:nvPr/>
        </p:nvCxnSpPr>
        <p:spPr>
          <a:xfrm>
            <a:off x="1974996" y="2834067"/>
            <a:ext cx="0" cy="2903212"/>
          </a:xfrm>
          <a:prstGeom prst="straightConnector1">
            <a:avLst/>
          </a:prstGeom>
          <a:ln w="254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D8A871A-108A-48C6-B44C-7EEEC8EB5897}"/>
              </a:ext>
            </a:extLst>
          </p:cNvPr>
          <p:cNvSpPr/>
          <p:nvPr/>
        </p:nvSpPr>
        <p:spPr>
          <a:xfrm>
            <a:off x="1612122" y="5918791"/>
            <a:ext cx="8488249" cy="64504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Note that the MVP Delivery Plan will evolve over time as the team improves at estimating effort and understanding team velocity</a:t>
            </a:r>
          </a:p>
        </p:txBody>
      </p:sp>
      <p:grpSp>
        <p:nvGrpSpPr>
          <p:cNvPr id="5" name="sticker">
            <a:extLst>
              <a:ext uri="{FF2B5EF4-FFF2-40B4-BE49-F238E27FC236}">
                <a16:creationId xmlns:a16="http://schemas.microsoft.com/office/drawing/2014/main" id="{37EB7616-408D-4B25-A2CD-325A0F41E928}"/>
              </a:ext>
            </a:extLst>
          </p:cNvPr>
          <p:cNvGrpSpPr/>
          <p:nvPr/>
        </p:nvGrpSpPr>
        <p:grpSpPr>
          <a:xfrm>
            <a:off x="10679406" y="1540371"/>
            <a:ext cx="1093504" cy="212366"/>
            <a:chOff x="10679405" y="1540371"/>
            <a:chExt cx="1093504" cy="212366"/>
          </a:xfrm>
        </p:grpSpPr>
        <p:sp>
          <p:nvSpPr>
            <p:cNvPr id="36" name="StickerRectangle">
              <a:extLst>
                <a:ext uri="{FF2B5EF4-FFF2-40B4-BE49-F238E27FC236}">
                  <a16:creationId xmlns:a16="http://schemas.microsoft.com/office/drawing/2014/main" id="{2F41DC9D-53D3-4812-B299-FE0B28BA2B38}"/>
                </a:ext>
              </a:extLst>
            </p:cNvPr>
            <p:cNvSpPr>
              <a:spLocks noChangeArrowheads="1"/>
            </p:cNvSpPr>
            <p:nvPr/>
          </p:nvSpPr>
          <p:spPr bwMode="auto">
            <a:xfrm>
              <a:off x="10679405" y="1540371"/>
              <a:ext cx="109350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ILLUSTRATIVE</a:t>
              </a:r>
              <a:endParaRPr lang="en-US" sz="1200" dirty="0">
                <a:solidFill>
                  <a:srgbClr val="808080"/>
                </a:solidFill>
                <a:latin typeface="+mn-lt"/>
              </a:endParaRPr>
            </a:p>
          </p:txBody>
        </p:sp>
        <p:cxnSp>
          <p:nvCxnSpPr>
            <p:cNvPr id="37" name="AutoShape 31">
              <a:extLst>
                <a:ext uri="{FF2B5EF4-FFF2-40B4-BE49-F238E27FC236}">
                  <a16:creationId xmlns:a16="http://schemas.microsoft.com/office/drawing/2014/main" id="{272499B6-95C0-4ED6-9B89-648AF966EA9F}"/>
                </a:ext>
              </a:extLst>
            </p:cNvPr>
            <p:cNvCxnSpPr>
              <a:cxnSpLocks noChangeShapeType="1"/>
              <a:stCxn id="36" idx="2"/>
              <a:endCxn id="36" idx="4"/>
            </p:cNvCxnSpPr>
            <p:nvPr/>
          </p:nvCxnSpPr>
          <p:spPr bwMode="auto">
            <a:xfrm>
              <a:off x="10679405"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a:extLst>
                <a:ext uri="{FF2B5EF4-FFF2-40B4-BE49-F238E27FC236}">
                  <a16:creationId xmlns:a16="http://schemas.microsoft.com/office/drawing/2014/main" id="{7059FC5B-3F4E-477C-BAA0-99F1A888E617}"/>
                </a:ext>
              </a:extLst>
            </p:cNvPr>
            <p:cNvCxnSpPr>
              <a:cxnSpLocks noChangeShapeType="1"/>
              <a:stCxn id="36" idx="4"/>
              <a:endCxn id="36" idx="6"/>
            </p:cNvCxnSpPr>
            <p:nvPr/>
          </p:nvCxnSpPr>
          <p:spPr bwMode="auto">
            <a:xfrm>
              <a:off x="10679405" y="1752737"/>
              <a:ext cx="1093504"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698279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Object 43" hidden="1"/>
          <p:cNvGraphicFramePr>
            <a:graphicFrameLocks noChangeAspect="1"/>
          </p:cNvGraphicFramePr>
          <p:nvPr>
            <p:custDataLst>
              <p:tags r:id="rId2"/>
            </p:custDataLst>
            <p:extLst>
              <p:ext uri="{D42A27DB-BD31-4B8C-83A1-F6EECF244321}">
                <p14:modId xmlns:p14="http://schemas.microsoft.com/office/powerpoint/2010/main" val="2245175475"/>
              </p:ext>
            </p:extLst>
          </p:nvPr>
        </p:nvGraphicFramePr>
        <p:xfrm>
          <a:off x="1526432" y="2027"/>
          <a:ext cx="1619" cy="1619"/>
        </p:xfrm>
        <a:graphic>
          <a:graphicData uri="http://schemas.openxmlformats.org/presentationml/2006/ole">
            <mc:AlternateContent xmlns:mc="http://schemas.openxmlformats.org/markup-compatibility/2006">
              <mc:Choice xmlns:v="urn:schemas-microsoft-com:vml" Requires="v">
                <p:oleObj spid="_x0000_s75778" name="think-cell Slide" r:id="rId5" imgW="530" imgH="528" progId="TCLayout.ActiveDocument.1">
                  <p:embed/>
                </p:oleObj>
              </mc:Choice>
              <mc:Fallback>
                <p:oleObj name="think-cell Slide" r:id="rId5" imgW="530" imgH="528" progId="TCLayout.ActiveDocument.1">
                  <p:embed/>
                  <p:pic>
                    <p:nvPicPr>
                      <p:cNvPr id="44" name="Object 43" hidden="1"/>
                      <p:cNvPicPr/>
                      <p:nvPr/>
                    </p:nvPicPr>
                    <p:blipFill>
                      <a:blip r:embed="rId6"/>
                      <a:stretch>
                        <a:fillRect/>
                      </a:stretch>
                    </p:blipFill>
                    <p:spPr>
                      <a:xfrm>
                        <a:off x="1526432" y="2027"/>
                        <a:ext cx="1619" cy="1619"/>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64D94-9C41-4B31-81C3-4792B9B50BE2}"/>
              </a:ext>
            </a:extLst>
          </p:cNvPr>
          <p:cNvSpPr/>
          <p:nvPr>
            <p:custDataLst>
              <p:tags r:id="rId3"/>
            </p:custDataLst>
          </p:nvPr>
        </p:nvSpPr>
        <p:spPr>
          <a:xfrm>
            <a:off x="1524270" y="1"/>
            <a:ext cx="161974" cy="161974"/>
          </a:xfrm>
          <a:prstGeom prst="rect">
            <a:avLst/>
          </a:prstGeom>
          <a:solidFill>
            <a:schemeClr val="accent1"/>
          </a:solid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419108" y="513351"/>
            <a:ext cx="9886427" cy="4308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r>
              <a:rPr lang="en-US" dirty="0"/>
              <a:t>Example: MVP delivery planning using Jira</a:t>
            </a:r>
          </a:p>
        </p:txBody>
      </p:sp>
      <p:grpSp>
        <p:nvGrpSpPr>
          <p:cNvPr id="5" name="sticker">
            <a:extLst>
              <a:ext uri="{FF2B5EF4-FFF2-40B4-BE49-F238E27FC236}">
                <a16:creationId xmlns:a16="http://schemas.microsoft.com/office/drawing/2014/main" id="{37EB7616-408D-4B25-A2CD-325A0F41E928}"/>
              </a:ext>
            </a:extLst>
          </p:cNvPr>
          <p:cNvGrpSpPr/>
          <p:nvPr/>
        </p:nvGrpSpPr>
        <p:grpSpPr>
          <a:xfrm>
            <a:off x="11019049" y="1540371"/>
            <a:ext cx="753861" cy="212366"/>
            <a:chOff x="11019048" y="1540371"/>
            <a:chExt cx="753861" cy="212366"/>
          </a:xfrm>
        </p:grpSpPr>
        <p:sp>
          <p:nvSpPr>
            <p:cNvPr id="36" name="StickerRectangle">
              <a:extLst>
                <a:ext uri="{FF2B5EF4-FFF2-40B4-BE49-F238E27FC236}">
                  <a16:creationId xmlns:a16="http://schemas.microsoft.com/office/drawing/2014/main" id="{2F41DC9D-53D3-4812-B299-FE0B28BA2B38}"/>
                </a:ext>
              </a:extLst>
            </p:cNvPr>
            <p:cNvSpPr>
              <a:spLocks noChangeArrowheads="1"/>
            </p:cNvSpPr>
            <p:nvPr/>
          </p:nvSpPr>
          <p:spPr bwMode="auto">
            <a:xfrm>
              <a:off x="11019048" y="1540371"/>
              <a:ext cx="753861"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EXAMPLE</a:t>
              </a:r>
            </a:p>
          </p:txBody>
        </p:sp>
        <p:cxnSp>
          <p:nvCxnSpPr>
            <p:cNvPr id="37" name="AutoShape 31">
              <a:extLst>
                <a:ext uri="{FF2B5EF4-FFF2-40B4-BE49-F238E27FC236}">
                  <a16:creationId xmlns:a16="http://schemas.microsoft.com/office/drawing/2014/main" id="{272499B6-95C0-4ED6-9B89-648AF966EA9F}"/>
                </a:ext>
              </a:extLst>
            </p:cNvPr>
            <p:cNvCxnSpPr>
              <a:cxnSpLocks noChangeShapeType="1"/>
              <a:stCxn id="36" idx="2"/>
              <a:endCxn id="36" idx="4"/>
            </p:cNvCxnSpPr>
            <p:nvPr/>
          </p:nvCxnSpPr>
          <p:spPr bwMode="auto">
            <a:xfrm>
              <a:off x="11019048"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38" name="AutoShape 32">
              <a:extLst>
                <a:ext uri="{FF2B5EF4-FFF2-40B4-BE49-F238E27FC236}">
                  <a16:creationId xmlns:a16="http://schemas.microsoft.com/office/drawing/2014/main" id="{7059FC5B-3F4E-477C-BAA0-99F1A888E617}"/>
                </a:ext>
              </a:extLst>
            </p:cNvPr>
            <p:cNvCxnSpPr>
              <a:cxnSpLocks noChangeShapeType="1"/>
              <a:stCxn id="36" idx="4"/>
              <a:endCxn id="36" idx="6"/>
            </p:cNvCxnSpPr>
            <p:nvPr/>
          </p:nvCxnSpPr>
          <p:spPr bwMode="auto">
            <a:xfrm>
              <a:off x="11019048" y="1752737"/>
              <a:ext cx="753861"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pic>
        <p:nvPicPr>
          <p:cNvPr id="922664" name="Picture 40" descr="Image result for JIRA mvp delivery plan">
            <a:extLst>
              <a:ext uri="{FF2B5EF4-FFF2-40B4-BE49-F238E27FC236}">
                <a16:creationId xmlns:a16="http://schemas.microsoft.com/office/drawing/2014/main" id="{F2C6E123-3B38-4AC4-909A-56D8F43209C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997765" y="1646554"/>
            <a:ext cx="8196470" cy="4699309"/>
          </a:xfrm>
          <a:prstGeom prst="rect">
            <a:avLst/>
          </a:prstGeom>
          <a:noFill/>
          <a:extLst>
            <a:ext uri="{909E8E84-426E-40DD-AFC4-6F175D3DCCD1}">
              <a14:hiddenFill xmlns:a14="http://schemas.microsoft.com/office/drawing/2010/main">
                <a:solidFill>
                  <a:srgbClr val="FFFFFF"/>
                </a:solidFill>
              </a14:hiddenFill>
            </a:ext>
          </a:extLst>
        </p:spPr>
      </p:pic>
      <p:sp>
        <p:nvSpPr>
          <p:cNvPr id="14" name="5. Source">
            <a:extLst>
              <a:ext uri="{FF2B5EF4-FFF2-40B4-BE49-F238E27FC236}">
                <a16:creationId xmlns:a16="http://schemas.microsoft.com/office/drawing/2014/main" id="{25BECEAA-E430-4FD7-A830-BCFC38754E73}"/>
              </a:ext>
            </a:extLst>
          </p:cNvPr>
          <p:cNvSpPr>
            <a:spLocks noChangeArrowheads="1"/>
          </p:cNvSpPr>
          <p:nvPr/>
        </p:nvSpPr>
        <p:spPr bwMode="auto">
          <a:xfrm>
            <a:off x="419100" y="6627912"/>
            <a:ext cx="10844053"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p>
            <a:pPr marL="619311" indent="-619311" defTabSz="914074">
              <a:tabLst>
                <a:tab pos="733645" algn="l"/>
              </a:tabLst>
            </a:pPr>
            <a:r>
              <a:rPr lang="en-US" sz="1000" baseline="0" dirty="0">
                <a:solidFill>
                  <a:srgbClr val="7F7F7F"/>
                </a:solidFill>
                <a:latin typeface="+mn-lt"/>
                <a:ea typeface="+mn-ea"/>
              </a:rPr>
              <a:t>SOURCE: Atlassian https://www.atlassian.com/</a:t>
            </a:r>
          </a:p>
        </p:txBody>
      </p:sp>
    </p:spTree>
    <p:extLst>
      <p:ext uri="{BB962C8B-B14F-4D97-AF65-F5344CB8AC3E}">
        <p14:creationId xmlns:p14="http://schemas.microsoft.com/office/powerpoint/2010/main" val="1613711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8221B9-9D07-431F-BF84-9DE4BAC0B1C1}"/>
              </a:ext>
            </a:extLst>
          </p:cNvPr>
          <p:cNvGraphicFramePr>
            <a:graphicFrameLocks noChangeAspect="1"/>
          </p:cNvGraphicFramePr>
          <p:nvPr>
            <p:custDataLst>
              <p:tags r:id="rId2"/>
            </p:custDataLst>
            <p:extLst>
              <p:ext uri="{D42A27DB-BD31-4B8C-83A1-F6EECF244321}">
                <p14:modId xmlns:p14="http://schemas.microsoft.com/office/powerpoint/2010/main" val="14445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02" name="think-cell Slide" r:id="rId5" imgW="631" imgH="631" progId="TCLayout.ActiveDocument.1">
                  <p:embed/>
                </p:oleObj>
              </mc:Choice>
              <mc:Fallback>
                <p:oleObj name="think-cell Slide" r:id="rId5" imgW="631" imgH="631" progId="TCLayout.ActiveDocument.1">
                  <p:embed/>
                  <p:pic>
                    <p:nvPicPr>
                      <p:cNvPr id="4" name="Object 3" hidden="1">
                        <a:extLst>
                          <a:ext uri="{FF2B5EF4-FFF2-40B4-BE49-F238E27FC236}">
                            <a16:creationId xmlns:a16="http://schemas.microsoft.com/office/drawing/2014/main" id="{BF8221B9-9D07-431F-BF84-9DE4BAC0B1C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9F29A85-0C81-4A4B-B25A-B15D1360503B}"/>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54DAD6B-B9D6-442D-86F1-1B61323F0D9A}"/>
              </a:ext>
            </a:extLst>
          </p:cNvPr>
          <p:cNvSpPr>
            <a:spLocks noGrp="1"/>
          </p:cNvSpPr>
          <p:nvPr>
            <p:ph type="title"/>
          </p:nvPr>
        </p:nvSpPr>
        <p:spPr>
          <a:xfrm>
            <a:off x="419108" y="513351"/>
            <a:ext cx="9886427" cy="861774"/>
          </a:xfrm>
        </p:spPr>
        <p:txBody>
          <a:bodyPr/>
          <a:lstStyle/>
          <a:p>
            <a:r>
              <a:rPr lang="en-US" dirty="0"/>
              <a:t>After Sprint 0, teams embark on MVP build following the Lab’s product team operating model</a:t>
            </a:r>
          </a:p>
        </p:txBody>
      </p:sp>
      <p:sp>
        <p:nvSpPr>
          <p:cNvPr id="5" name="TextBox 4">
            <a:extLst>
              <a:ext uri="{FF2B5EF4-FFF2-40B4-BE49-F238E27FC236}">
                <a16:creationId xmlns:a16="http://schemas.microsoft.com/office/drawing/2014/main" id="{F4EDC38B-09BE-41D7-AFC1-F9E5929BF5AF}"/>
              </a:ext>
            </a:extLst>
          </p:cNvPr>
          <p:cNvSpPr txBox="1"/>
          <p:nvPr/>
        </p:nvSpPr>
        <p:spPr>
          <a:xfrm>
            <a:off x="3391408" y="3176827"/>
            <a:ext cx="5409184" cy="884088"/>
          </a:xfrm>
          <a:prstGeom prst="rect">
            <a:avLst/>
          </a:prstGeom>
          <a:solidFill>
            <a:schemeClr val="accent1"/>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US" b="1" dirty="0"/>
              <a:t>Please refer to the “Product team operating model” chapter of the T+IL Playbook for guidance on product team operations within MVP Build and beyond</a:t>
            </a:r>
          </a:p>
        </p:txBody>
      </p:sp>
    </p:spTree>
    <p:extLst>
      <p:ext uri="{BB962C8B-B14F-4D97-AF65-F5344CB8AC3E}">
        <p14:creationId xmlns:p14="http://schemas.microsoft.com/office/powerpoint/2010/main" val="1311354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26"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PLC Review 3 approves the MVP and reviews/approves the feature sets for deployment in Scale phase</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60433" y="1523731"/>
            <a:ext cx="9927753" cy="487457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a:endCxn id="20" idx="3"/>
          </p:cNvCxnSpPr>
          <p:nvPr/>
        </p:nvCxnSpPr>
        <p:spPr>
          <a:xfrm flipH="1" flipV="1">
            <a:off x="1306126" y="2508343"/>
            <a:ext cx="8899246" cy="743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60433"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3 Process</a:t>
            </a:r>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57558" y="1519132"/>
            <a:ext cx="1307724" cy="4874575"/>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100" b="1" dirty="0">
                <a:solidFill>
                  <a:schemeClr val="tx1"/>
                </a:solidFill>
              </a:rPr>
              <a:t>Example Agenda:</a:t>
            </a:r>
          </a:p>
          <a:p>
            <a:pPr marL="171450" indent="-171450">
              <a:spcAft>
                <a:spcPts val="600"/>
              </a:spcAft>
              <a:buFont typeface="Wingdings" panose="05000000000000000000" pitchFamily="2" charset="2"/>
              <a:buChar char="§"/>
            </a:pPr>
            <a:r>
              <a:rPr lang="en-CA" sz="1100" dirty="0">
                <a:solidFill>
                  <a:schemeClr val="tx1"/>
                </a:solidFill>
              </a:rPr>
              <a:t>Overview of product roadmap </a:t>
            </a:r>
            <a:br>
              <a:rPr lang="en-CA" sz="1100" dirty="0">
                <a:solidFill>
                  <a:schemeClr val="tx1"/>
                </a:solidFill>
              </a:rPr>
            </a:br>
            <a:r>
              <a:rPr lang="en-CA" sz="1100" b="1" i="1" dirty="0">
                <a:solidFill>
                  <a:schemeClr val="tx1"/>
                </a:solidFill>
              </a:rPr>
              <a:t>(5 min)</a:t>
            </a:r>
          </a:p>
          <a:p>
            <a:pPr marL="171450" indent="-171450">
              <a:spcAft>
                <a:spcPts val="600"/>
              </a:spcAft>
              <a:buFont typeface="Wingdings" panose="05000000000000000000" pitchFamily="2" charset="2"/>
              <a:buChar char="§"/>
            </a:pPr>
            <a:r>
              <a:rPr lang="en-CA" sz="1100" dirty="0">
                <a:solidFill>
                  <a:schemeClr val="tx1"/>
                </a:solidFill>
              </a:rPr>
              <a:t>Summary of MVP output </a:t>
            </a:r>
            <a:br>
              <a:rPr lang="en-CA" sz="1100" dirty="0">
                <a:solidFill>
                  <a:schemeClr val="tx1"/>
                </a:solidFill>
              </a:rPr>
            </a:br>
            <a:r>
              <a:rPr lang="en-CA" sz="1100" b="1" i="1" dirty="0">
                <a:solidFill>
                  <a:schemeClr val="tx1"/>
                </a:solidFill>
              </a:rPr>
              <a:t>(20 min)</a:t>
            </a:r>
            <a:endParaRPr lang="en-CA" sz="1100" b="1" dirty="0">
              <a:solidFill>
                <a:schemeClr val="tx1"/>
              </a:solidFill>
            </a:endParaRPr>
          </a:p>
          <a:p>
            <a:pPr marL="171450" indent="-171450">
              <a:spcAft>
                <a:spcPts val="600"/>
              </a:spcAft>
              <a:buFont typeface="Wingdings" panose="05000000000000000000" pitchFamily="2" charset="2"/>
              <a:buChar char="§"/>
            </a:pPr>
            <a:r>
              <a:rPr lang="en-CA" sz="1100" dirty="0">
                <a:solidFill>
                  <a:schemeClr val="tx1"/>
                </a:solidFill>
              </a:rPr>
              <a:t>Presentation of proposed deployment feature set</a:t>
            </a:r>
            <a:br>
              <a:rPr lang="en-CA" sz="1100" dirty="0">
                <a:solidFill>
                  <a:schemeClr val="tx1"/>
                </a:solidFill>
              </a:rPr>
            </a:br>
            <a:r>
              <a:rPr lang="en-CA" sz="1100" b="1" i="1" dirty="0">
                <a:solidFill>
                  <a:schemeClr val="tx1"/>
                </a:solidFill>
              </a:rPr>
              <a:t>(20 min)</a:t>
            </a:r>
            <a:endParaRPr lang="en-CA" sz="1100" dirty="0">
              <a:solidFill>
                <a:schemeClr val="tx1"/>
              </a:solidFill>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Refined KPIs with baseline (if available) and targets </a:t>
            </a:r>
            <a:br>
              <a:rPr lang="en-US" sz="1100" dirty="0">
                <a:solidFill>
                  <a:srgbClr val="000000"/>
                </a:solidFill>
                <a:cs typeface="Arial" panose="020B0604020202020204" pitchFamily="34" charset="0"/>
              </a:rPr>
            </a:br>
            <a:r>
              <a:rPr lang="en-CA" sz="1100" b="1" i="1" dirty="0">
                <a:solidFill>
                  <a:schemeClr val="tx1"/>
                </a:solidFill>
              </a:rPr>
              <a:t>(10 min)</a:t>
            </a:r>
            <a:endParaRPr lang="en-US" sz="11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Sign-off of Scale </a:t>
            </a: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100" b="1" dirty="0">
              <a:solidFill>
                <a:schemeClr val="tx1"/>
              </a:solidFill>
            </a:endParaRPr>
          </a:p>
        </p:txBody>
      </p:sp>
      <p:grpSp>
        <p:nvGrpSpPr>
          <p:cNvPr id="2" name="Group 1">
            <a:extLst>
              <a:ext uri="{FF2B5EF4-FFF2-40B4-BE49-F238E27FC236}">
                <a16:creationId xmlns:a16="http://schemas.microsoft.com/office/drawing/2014/main" id="{0EE3A7DB-B86F-493F-868D-C057BD19063F}"/>
              </a:ext>
            </a:extLst>
          </p:cNvPr>
          <p:cNvGrpSpPr/>
          <p:nvPr/>
        </p:nvGrpSpPr>
        <p:grpSpPr>
          <a:xfrm>
            <a:off x="1288593" y="2919023"/>
            <a:ext cx="7200327" cy="3241667"/>
            <a:chOff x="1288593" y="2515779"/>
            <a:chExt cx="7200327" cy="3226970"/>
          </a:xfrm>
        </p:grpSpPr>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28859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F84A3685-979A-48D7-AF62-07723A553636}"/>
              </a:ext>
            </a:extLst>
          </p:cNvPr>
          <p:cNvSpPr txBox="1"/>
          <p:nvPr/>
        </p:nvSpPr>
        <p:spPr>
          <a:xfrm>
            <a:off x="172594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341263" y="2905297"/>
            <a:ext cx="1801678" cy="289637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MVP output &amp; product roadmap is aligned with:</a:t>
            </a:r>
          </a:p>
          <a:p>
            <a:pPr lvl="2">
              <a:spcBef>
                <a:spcPct val="12000"/>
              </a:spcBef>
            </a:pPr>
            <a:r>
              <a:rPr lang="en-US" sz="1100" dirty="0"/>
              <a:t>Company vision</a:t>
            </a:r>
          </a:p>
          <a:p>
            <a:pPr lvl="2">
              <a:spcBef>
                <a:spcPct val="12000"/>
              </a:spcBef>
            </a:pPr>
            <a:r>
              <a:rPr lang="en-US" sz="1100" dirty="0"/>
              <a:t>Agile methodologies</a:t>
            </a:r>
          </a:p>
          <a:p>
            <a:pPr lvl="2">
              <a:spcBef>
                <a:spcPct val="12000"/>
              </a:spcBef>
            </a:pPr>
            <a:r>
              <a:rPr lang="en-US" sz="1100" dirty="0"/>
              <a:t>Features committed in PLC Review 2</a:t>
            </a:r>
          </a:p>
          <a:p>
            <a:pPr lvl="1">
              <a:spcBef>
                <a:spcPct val="25000"/>
              </a:spcBef>
            </a:pPr>
            <a:r>
              <a:rPr lang="en-US" sz="1100" dirty="0"/>
              <a:t>Ensure that significant value exists to push the product into Scale </a:t>
            </a:r>
          </a:p>
          <a:p>
            <a:pPr lvl="1">
              <a:spcBef>
                <a:spcPct val="25000"/>
              </a:spcBef>
            </a:pPr>
            <a:r>
              <a:rPr lang="en-US" sz="1100" dirty="0"/>
              <a:t>Approve first deployment feature set of Scale</a:t>
            </a:r>
          </a:p>
          <a:p>
            <a:pPr lvl="1">
              <a:spcBef>
                <a:spcPct val="25000"/>
              </a:spcBef>
            </a:pPr>
            <a:r>
              <a:rPr lang="en-US" sz="1100" dirty="0"/>
              <a:t>Provide executive guidance and input on further product development</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190436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the MVP and next deployment feature set to the LET</a:t>
            </a:r>
            <a:endParaRPr lang="en-US" sz="1100" b="1" dirty="0"/>
          </a:p>
          <a:p>
            <a:pPr lvl="1">
              <a:spcBef>
                <a:spcPct val="25000"/>
              </a:spcBef>
            </a:pPr>
            <a:r>
              <a:rPr lang="en-US" sz="1100" b="1" dirty="0"/>
              <a:t>Lab Executive Team </a:t>
            </a:r>
            <a:r>
              <a:rPr lang="en-US" sz="1100" dirty="0"/>
              <a:t>– responsible for approving the business case for Scale and accepting go / no go criteria</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355481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Completion of MVP phase activities</a:t>
            </a:r>
          </a:p>
          <a:p>
            <a:pPr lvl="2">
              <a:spcBef>
                <a:spcPct val="25000"/>
              </a:spcBef>
            </a:pPr>
            <a:r>
              <a:rPr lang="en-US" sz="1100" dirty="0"/>
              <a:t>Deployed product at the hands of users</a:t>
            </a:r>
          </a:p>
          <a:p>
            <a:pPr lvl="2">
              <a:spcBef>
                <a:spcPct val="25000"/>
              </a:spcBef>
            </a:pPr>
            <a:r>
              <a:rPr lang="en-US" sz="1100" dirty="0"/>
              <a:t>Value tracking in place</a:t>
            </a:r>
          </a:p>
          <a:p>
            <a:pPr lvl="1">
              <a:spcBef>
                <a:spcPct val="25000"/>
              </a:spcBef>
            </a:pPr>
            <a:r>
              <a:rPr lang="en-US" sz="1100" dirty="0"/>
              <a:t>Presentation of MVP with identified proof points</a:t>
            </a:r>
          </a:p>
          <a:p>
            <a:pPr lvl="1">
              <a:spcBef>
                <a:spcPct val="25000"/>
              </a:spcBef>
            </a:pPr>
            <a:r>
              <a:rPr lang="en-US" sz="1100" dirty="0"/>
              <a:t>Feature set for first deployment of Scale (created at end of MVP stage in 1-week Sprint 0)</a:t>
            </a:r>
          </a:p>
          <a:p>
            <a:pPr lvl="1">
              <a:spcBef>
                <a:spcPct val="25000"/>
              </a:spcBef>
            </a:pPr>
            <a:r>
              <a:rPr lang="en-US" sz="1100" dirty="0"/>
              <a:t>Refined business case &amp; value drivers for further features tied to P&amp;L </a:t>
            </a:r>
          </a:p>
          <a:p>
            <a:pPr lvl="1">
              <a:spcBef>
                <a:spcPct val="25000"/>
              </a:spcBef>
            </a:pPr>
            <a:r>
              <a:rPr lang="en-US" sz="1100" dirty="0"/>
              <a:t>KPIs / metrics impacted</a:t>
            </a:r>
          </a:p>
          <a:p>
            <a:pPr lvl="2">
              <a:spcBef>
                <a:spcPct val="25000"/>
              </a:spcBef>
            </a:pPr>
            <a:endParaRPr lang="en-US" sz="1100" dirty="0"/>
          </a:p>
          <a:p>
            <a:pPr lvl="2">
              <a:spcBef>
                <a:spcPct val="25000"/>
              </a:spcBef>
            </a:pPr>
            <a:endParaRPr lang="en-US" sz="1100" dirty="0"/>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93869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MVP output and shift to Scale</a:t>
            </a:r>
          </a:p>
          <a:p>
            <a:pPr marL="224635" lvl="1" indent="-228600">
              <a:spcBef>
                <a:spcPct val="25000"/>
              </a:spcBef>
              <a:buSzPct val="100000"/>
              <a:buFont typeface="+mj-lt"/>
              <a:buAutoNum type="arabicPeriod"/>
            </a:pPr>
            <a:r>
              <a:rPr lang="en-US" sz="1100" dirty="0"/>
              <a:t>Review product roadmap and approve deployment features set for Scale</a:t>
            </a:r>
          </a:p>
          <a:p>
            <a:pPr marL="224635" lvl="1" indent="-228600">
              <a:spcBef>
                <a:spcPct val="25000"/>
              </a:spcBef>
              <a:buSzPct val="100000"/>
              <a:buFont typeface="+mj-lt"/>
              <a:buAutoNum type="arabicPeriod"/>
            </a:pPr>
            <a:r>
              <a:rPr lang="en-US" sz="1100" dirty="0"/>
              <a:t>Approve KPIs for Scale deployment</a:t>
            </a:r>
          </a:p>
          <a:p>
            <a:pPr marL="224635" lvl="1" indent="-228600">
              <a:spcBef>
                <a:spcPct val="25000"/>
              </a:spcBef>
              <a:buSzPct val="100000"/>
              <a:buFont typeface="+mj-lt"/>
              <a:buAutoNum type="arabicPeriod"/>
            </a:pPr>
            <a:r>
              <a:rPr lang="en-US" sz="1100" dirty="0"/>
              <a:t>Risk identification from MVP phase and go-forward mitigation plan</a:t>
            </a:r>
          </a:p>
          <a:p>
            <a:pPr marL="224635" lvl="1" indent="-228600">
              <a:spcBef>
                <a:spcPct val="25000"/>
              </a:spcBef>
              <a:buSzPct val="100000"/>
              <a:buFont typeface="+mj-lt"/>
              <a:buAutoNum type="arabicPeriod"/>
            </a:pPr>
            <a:r>
              <a:rPr lang="en-US" sz="1100" dirty="0"/>
              <a:t>Align on Lab logistics</a:t>
            </a:r>
          </a:p>
          <a:p>
            <a:pPr marL="457200" lvl="2" indent="-234950">
              <a:spcBef>
                <a:spcPct val="12000"/>
              </a:spcBef>
            </a:pPr>
            <a:r>
              <a:rPr lang="en-US" sz="1100" dirty="0"/>
              <a:t>Team structure</a:t>
            </a:r>
          </a:p>
          <a:p>
            <a:pPr marL="457200" lvl="2" indent="-234950">
              <a:spcBef>
                <a:spcPct val="12000"/>
              </a:spcBef>
            </a:pPr>
            <a:r>
              <a:rPr lang="en-US" sz="1100" dirty="0"/>
              <a:t>Deployment timeframe</a:t>
            </a:r>
          </a:p>
          <a:p>
            <a:pPr marL="457200" lvl="2" indent="-234950">
              <a:spcBef>
                <a:spcPct val="12000"/>
              </a:spcBef>
            </a:pPr>
            <a:r>
              <a:rPr lang="en-US" sz="1100" dirty="0"/>
              <a:t>Funding </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220060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MVP capable of delivering on proposed value</a:t>
            </a:r>
          </a:p>
          <a:p>
            <a:pPr marL="224635" lvl="1" indent="-228600">
              <a:spcBef>
                <a:spcPct val="25000"/>
              </a:spcBef>
              <a:buSzPct val="100000"/>
              <a:buFont typeface="+mj-lt"/>
              <a:buAutoNum type="arabicPeriod"/>
            </a:pPr>
            <a:r>
              <a:rPr lang="en-US" sz="1100" dirty="0"/>
              <a:t>Scale deployment fits within the Lab principles (incl. strong business case)</a:t>
            </a:r>
          </a:p>
          <a:p>
            <a:pPr marL="224635" lvl="1" indent="-228600">
              <a:spcBef>
                <a:spcPct val="25000"/>
              </a:spcBef>
              <a:buSzPct val="100000"/>
              <a:buFont typeface="+mj-lt"/>
              <a:buAutoNum type="arabicPeriod"/>
            </a:pPr>
            <a:r>
              <a:rPr lang="en-US" sz="1100" dirty="0"/>
              <a:t>Funding sourced &amp; secured</a:t>
            </a:r>
          </a:p>
          <a:p>
            <a:pPr marL="224635" lvl="1" indent="-228600">
              <a:spcBef>
                <a:spcPct val="25000"/>
              </a:spcBef>
              <a:buSzPct val="100000"/>
              <a:buFont typeface="+mj-lt"/>
              <a:buAutoNum type="arabicPeriod"/>
            </a:pPr>
            <a:r>
              <a:rPr lang="en-US" sz="1100" dirty="0"/>
              <a:t>Business endorsement</a:t>
            </a:r>
          </a:p>
          <a:p>
            <a:pPr marL="224635" lvl="1" indent="-228600">
              <a:spcBef>
                <a:spcPct val="25000"/>
              </a:spcBef>
              <a:buSzPct val="100000"/>
              <a:buFont typeface="+mj-lt"/>
              <a:buAutoNum type="arabicPeriod"/>
            </a:pPr>
            <a:r>
              <a:rPr lang="en-US" sz="1100" dirty="0"/>
              <a:t>Technical feasibility tested and validated</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6244886"/>
            <a:ext cx="9130024" cy="483940"/>
          </a:xfrm>
          <a:prstGeom prst="rect">
            <a:avLst/>
          </a:prstGeom>
          <a:solidFill>
            <a:schemeClr val="accent4"/>
          </a:solidFill>
          <a:ln w="9525">
            <a:noFill/>
            <a:miter lim="800000"/>
            <a:headEnd/>
            <a:tailEnd/>
          </a:ln>
          <a:effectLst>
            <a:outerShdw blurRad="50800" dist="38100" dir="2700000" algn="tl" rotWithShape="0">
              <a:prstClr val="black">
                <a:alpha val="40000"/>
              </a:prstClr>
            </a:outerShdw>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PLC 3, teams move into Scale where the product is enhanced through the deployment of further features and/or rolled out to the further business areas of Enbridge</a:t>
            </a:r>
            <a:endParaRPr lang="en-US" sz="1100" dirty="0">
              <a:solidFill>
                <a:srgbClr val="FFFFFF"/>
              </a:solidFill>
            </a:endParaRPr>
          </a:p>
        </p:txBody>
      </p:sp>
      <p:grpSp>
        <p:nvGrpSpPr>
          <p:cNvPr id="10" name="Group 9">
            <a:extLst>
              <a:ext uri="{FF2B5EF4-FFF2-40B4-BE49-F238E27FC236}">
                <a16:creationId xmlns:a16="http://schemas.microsoft.com/office/drawing/2014/main" id="{074ED54D-5C9B-4E59-AD3F-30DB965969D1}"/>
              </a:ext>
            </a:extLst>
          </p:cNvPr>
          <p:cNvGrpSpPr/>
          <p:nvPr/>
        </p:nvGrpSpPr>
        <p:grpSpPr>
          <a:xfrm>
            <a:off x="434542" y="2256595"/>
            <a:ext cx="871584" cy="1190541"/>
            <a:chOff x="514053" y="2256595"/>
            <a:chExt cx="1040287" cy="1190541"/>
          </a:xfrm>
        </p:grpSpPr>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3</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8" y="3277859"/>
              <a:ext cx="793981" cy="1692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1 hour </a:t>
              </a: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9814" y="2744668"/>
              <a:ext cx="711999" cy="585306"/>
            </a:xfrm>
            <a:prstGeom prst="rect">
              <a:avLst/>
            </a:prstGeom>
          </p:spPr>
        </p:pic>
      </p:grpSp>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191620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97853" y="2292189"/>
            <a:ext cx="446711" cy="447178"/>
          </a:xfrm>
          <a:prstGeom prst="rect">
            <a:avLst/>
          </a:prstGeom>
        </p:spPr>
      </p:pic>
      <p:grpSp>
        <p:nvGrpSpPr>
          <p:cNvPr id="5" name="sticker">
            <a:extLst>
              <a:ext uri="{FF2B5EF4-FFF2-40B4-BE49-F238E27FC236}">
                <a16:creationId xmlns:a16="http://schemas.microsoft.com/office/drawing/2014/main" id="{A08058B5-0A38-46F7-8E3F-D20B535FAF61}"/>
              </a:ext>
            </a:extLst>
          </p:cNvPr>
          <p:cNvGrpSpPr/>
          <p:nvPr/>
        </p:nvGrpSpPr>
        <p:grpSpPr>
          <a:xfrm>
            <a:off x="10706015" y="1111126"/>
            <a:ext cx="1066895" cy="212366"/>
            <a:chOff x="10706014" y="1540371"/>
            <a:chExt cx="1066895" cy="212366"/>
          </a:xfrm>
        </p:grpSpPr>
        <p:sp>
          <p:nvSpPr>
            <p:cNvPr id="56" name="StickerRectangle">
              <a:extLst>
                <a:ext uri="{FF2B5EF4-FFF2-40B4-BE49-F238E27FC236}">
                  <a16:creationId xmlns:a16="http://schemas.microsoft.com/office/drawing/2014/main" id="{14B51E59-6703-4FCB-8C34-D5CB2C06FADB}"/>
                </a:ext>
              </a:extLst>
            </p:cNvPr>
            <p:cNvSpPr>
              <a:spLocks noChangeArrowheads="1"/>
            </p:cNvSpPr>
            <p:nvPr/>
          </p:nvSpPr>
          <p:spPr bwMode="auto">
            <a:xfrm>
              <a:off x="10706014" y="1540371"/>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PRELIMINARY</a:t>
              </a:r>
              <a:endParaRPr lang="en-US" sz="1200" dirty="0">
                <a:solidFill>
                  <a:srgbClr val="808080"/>
                </a:solidFill>
                <a:latin typeface="+mn-lt"/>
              </a:endParaRPr>
            </a:p>
          </p:txBody>
        </p:sp>
        <p:cxnSp>
          <p:nvCxnSpPr>
            <p:cNvPr id="59" name="AutoShape 31">
              <a:extLst>
                <a:ext uri="{FF2B5EF4-FFF2-40B4-BE49-F238E27FC236}">
                  <a16:creationId xmlns:a16="http://schemas.microsoft.com/office/drawing/2014/main" id="{662FDD2B-5F0D-460F-AFA4-D6B75C5D9242}"/>
                </a:ext>
              </a:extLst>
            </p:cNvPr>
            <p:cNvCxnSpPr>
              <a:cxnSpLocks noChangeShapeType="1"/>
              <a:stCxn id="56" idx="2"/>
              <a:endCxn id="56" idx="4"/>
            </p:cNvCxnSpPr>
            <p:nvPr/>
          </p:nvCxnSpPr>
          <p:spPr bwMode="auto">
            <a:xfrm>
              <a:off x="10706014"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61" name="AutoShape 32">
              <a:extLst>
                <a:ext uri="{FF2B5EF4-FFF2-40B4-BE49-F238E27FC236}">
                  <a16:creationId xmlns:a16="http://schemas.microsoft.com/office/drawing/2014/main" id="{8D5CA2B6-0A82-48DE-941A-B63BD8633AE7}"/>
                </a:ext>
              </a:extLst>
            </p:cNvPr>
            <p:cNvCxnSpPr>
              <a:cxnSpLocks noChangeShapeType="1"/>
              <a:stCxn id="56" idx="4"/>
              <a:endCxn id="56" idx="6"/>
            </p:cNvCxnSpPr>
            <p:nvPr/>
          </p:nvCxnSpPr>
          <p:spPr bwMode="auto">
            <a:xfrm>
              <a:off x="10706014" y="1752737"/>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807345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33211263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50" name="think-cell Slide" r:id="rId12" imgW="631" imgH="631" progId="TCLayout.ActiveDocument.1">
                  <p:embed/>
                </p:oleObj>
              </mc:Choice>
              <mc:Fallback>
                <p:oleObj name="think-cell Slide" r:id="rId12"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4"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0050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7" name="Text Placeholder 2">
            <a:hlinkClick r:id="rId15" action="ppaction://hlinksldjump"/>
            <a:extLst>
              <a:ext uri="{FF2B5EF4-FFF2-40B4-BE49-F238E27FC236}">
                <a16:creationId xmlns:a16="http://schemas.microsoft.com/office/drawing/2014/main" id="{65F5B833-911A-472B-BF67-6D7F1721FBBF}"/>
              </a:ext>
            </a:extLst>
          </p:cNvPr>
          <p:cNvSpPr>
            <a:spLocks noGrp="1"/>
          </p:cNvSpPr>
          <p:nvPr>
            <p:custDataLst>
              <p:tags r:id="rId5"/>
            </p:custDataLst>
          </p:nvPr>
        </p:nvSpPr>
        <p:spPr bwMode="gray">
          <a:xfrm>
            <a:off x="3509963" y="24114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Deep-dive on PLC stages and PLC Reviews</a:t>
            </a:r>
            <a:endParaRPr lang="en-US" b="1" dirty="0"/>
          </a:p>
        </p:txBody>
      </p:sp>
      <p:sp>
        <p:nvSpPr>
          <p:cNvPr id="8" name="Text Placeholder 2">
            <a:hlinkClick r:id="rId16" action="ppaction://hlinksldjump"/>
            <a:extLst>
              <a:ext uri="{FF2B5EF4-FFF2-40B4-BE49-F238E27FC236}">
                <a16:creationId xmlns:a16="http://schemas.microsoft.com/office/drawing/2014/main" id="{B0A34BA8-7D50-46CA-BC09-A12B7A29AF4C}"/>
              </a:ext>
            </a:extLst>
          </p:cNvPr>
          <p:cNvSpPr>
            <a:spLocks noGrp="1"/>
          </p:cNvSpPr>
          <p:nvPr>
            <p:custDataLst>
              <p:tags r:id="rId6"/>
            </p:custDataLst>
          </p:nvPr>
        </p:nvSpPr>
        <p:spPr bwMode="gray">
          <a:xfrm>
            <a:off x="3509963" y="28178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dirty="0"/>
              <a:t>Ideate, Pre-Discovery, and PLC Review 1</a:t>
            </a:r>
          </a:p>
        </p:txBody>
      </p:sp>
      <p:sp>
        <p:nvSpPr>
          <p:cNvPr id="9" name="Text Placeholder 2">
            <a:hlinkClick r:id="rId17" action="ppaction://hlinksldjump"/>
            <a:extLst>
              <a:ext uri="{FF2B5EF4-FFF2-40B4-BE49-F238E27FC236}">
                <a16:creationId xmlns:a16="http://schemas.microsoft.com/office/drawing/2014/main" id="{05A4815B-280A-4A7E-999B-59A0438FA632}"/>
              </a:ext>
            </a:extLst>
          </p:cNvPr>
          <p:cNvSpPr>
            <a:spLocks noGrp="1"/>
          </p:cNvSpPr>
          <p:nvPr>
            <p:custDataLst>
              <p:tags r:id="rId7"/>
            </p:custDataLst>
          </p:nvPr>
        </p:nvSpPr>
        <p:spPr bwMode="gray">
          <a:xfrm>
            <a:off x="3509963" y="32258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Discovery and PLC Review 2</a:t>
            </a:r>
            <a:endParaRPr lang="en-US" dirty="0"/>
          </a:p>
        </p:txBody>
      </p:sp>
      <p:sp>
        <p:nvSpPr>
          <p:cNvPr id="14" name="Text Placeholder 2">
            <a:hlinkClick r:id="rId18" action="ppaction://hlinksldjump"/>
            <a:extLst>
              <a:ext uri="{FF2B5EF4-FFF2-40B4-BE49-F238E27FC236}">
                <a16:creationId xmlns:a16="http://schemas.microsoft.com/office/drawing/2014/main" id="{0E265D34-9343-4A39-A341-AE5C0B370A31}"/>
              </a:ext>
            </a:extLst>
          </p:cNvPr>
          <p:cNvSpPr>
            <a:spLocks noGrp="1"/>
          </p:cNvSpPr>
          <p:nvPr>
            <p:custDataLst>
              <p:tags r:id="rId8"/>
            </p:custDataLst>
          </p:nvPr>
        </p:nvSpPr>
        <p:spPr bwMode="gray">
          <a:xfrm>
            <a:off x="3509963" y="36322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Sprint 0, MVP Build, </a:t>
            </a:r>
            <a:r>
              <a:rPr lang="en-US" altLang="en-US" dirty="0"/>
              <a:t>and PLC Review 3</a:t>
            </a:r>
            <a:endParaRPr lang="en-US" dirty="0"/>
          </a:p>
        </p:txBody>
      </p:sp>
      <p:sp>
        <p:nvSpPr>
          <p:cNvPr id="12" name="Text Placeholder 2">
            <a:extLst>
              <a:ext uri="{FF2B5EF4-FFF2-40B4-BE49-F238E27FC236}">
                <a16:creationId xmlns:a16="http://schemas.microsoft.com/office/drawing/2014/main" id="{563949D7-EFAD-45E9-B3C0-26B283699215}"/>
              </a:ext>
            </a:extLst>
          </p:cNvPr>
          <p:cNvSpPr>
            <a:spLocks noGrp="1"/>
          </p:cNvSpPr>
          <p:nvPr>
            <p:custDataLst>
              <p:tags r:id="rId9"/>
            </p:custDataLst>
          </p:nvPr>
        </p:nvSpPr>
        <p:spPr bwMode="gray">
          <a:xfrm>
            <a:off x="3509963" y="4040188"/>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dirty="0"/>
              <a:t>Scale and PLC Review 4</a:t>
            </a:r>
            <a:endParaRPr lang="en-US" b="1" dirty="0"/>
          </a:p>
        </p:txBody>
      </p:sp>
      <p:sp>
        <p:nvSpPr>
          <p:cNvPr id="10" name="Text Placeholder 2">
            <a:hlinkClick r:id="rId19" action="ppaction://hlinksldjump"/>
            <a:extLst>
              <a:ext uri="{FF2B5EF4-FFF2-40B4-BE49-F238E27FC236}">
                <a16:creationId xmlns:a16="http://schemas.microsoft.com/office/drawing/2014/main" id="{9F44D682-788D-4331-990B-3B6D14FAB36C}"/>
              </a:ext>
            </a:extLst>
          </p:cNvPr>
          <p:cNvSpPr>
            <a:spLocks noGrp="1"/>
          </p:cNvSpPr>
          <p:nvPr>
            <p:custDataLst>
              <p:tags r:id="rId10"/>
            </p:custDataLst>
          </p:nvPr>
        </p:nvSpPr>
        <p:spPr bwMode="gray">
          <a:xfrm>
            <a:off x="3509963" y="44465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Tactical guidance for PLC Reviews</a:t>
            </a:r>
            <a:endParaRPr lang="en-US" dirty="0"/>
          </a:p>
        </p:txBody>
      </p:sp>
    </p:spTree>
    <p:extLst>
      <p:ext uri="{BB962C8B-B14F-4D97-AF65-F5344CB8AC3E}">
        <p14:creationId xmlns:p14="http://schemas.microsoft.com/office/powerpoint/2010/main" val="18795532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74"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2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10286903"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200" dirty="0"/>
              <a:t>PLC Review 4 determines if the majority of feature-building is complete and if the product should be moved to Sustain or continue in Scale</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19107" y="1519133"/>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p:cNvCxnSpPr>
          <p:nvPr/>
        </p:nvCxnSpPr>
        <p:spPr>
          <a:xfrm flipH="1">
            <a:off x="1554341" y="2515779"/>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4</a:t>
            </a:r>
          </a:p>
        </p:txBody>
      </p: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19106"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4 Process</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8" y="3279517"/>
            <a:ext cx="624683" cy="1692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30 mins</a:t>
            </a:r>
            <a:r>
              <a:rPr lang="en-CA" sz="1100" b="1" baseline="30000" dirty="0"/>
              <a:t>1</a:t>
            </a:r>
            <a:endParaRPr lang="en-CA" sz="1100" b="1" dirty="0"/>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41805" y="1519133"/>
            <a:ext cx="1323477" cy="4632012"/>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100" b="1" dirty="0">
                <a:solidFill>
                  <a:schemeClr val="tx1"/>
                </a:solidFill>
              </a:rPr>
              <a:t>Example Agenda:</a:t>
            </a:r>
          </a:p>
          <a:p>
            <a:pPr marL="171450" indent="-171450">
              <a:spcAft>
                <a:spcPts val="600"/>
              </a:spcAft>
              <a:buFont typeface="Wingdings" panose="05000000000000000000" pitchFamily="2" charset="2"/>
              <a:buChar char="§"/>
            </a:pPr>
            <a:r>
              <a:rPr lang="en-CA" sz="1100" dirty="0">
                <a:solidFill>
                  <a:schemeClr val="tx1"/>
                </a:solidFill>
              </a:rPr>
              <a:t>Overview of product roadmap, summary of deployed features &amp; value captured </a:t>
            </a:r>
            <a:br>
              <a:rPr lang="en-CA" sz="1100" dirty="0">
                <a:solidFill>
                  <a:schemeClr val="tx1"/>
                </a:solidFill>
              </a:rPr>
            </a:br>
            <a:r>
              <a:rPr lang="en-CA" sz="1100" b="1" i="1" dirty="0">
                <a:solidFill>
                  <a:schemeClr val="tx1"/>
                </a:solidFill>
              </a:rPr>
              <a:t>(10 min)</a:t>
            </a:r>
            <a:endParaRPr lang="en-CA" sz="1100" b="1" dirty="0">
              <a:solidFill>
                <a:schemeClr val="tx1"/>
              </a:solidFill>
            </a:endParaRPr>
          </a:p>
          <a:p>
            <a:pPr marL="171450" indent="-171450">
              <a:spcAft>
                <a:spcPts val="600"/>
              </a:spcAft>
              <a:buFont typeface="Wingdings" panose="05000000000000000000" pitchFamily="2" charset="2"/>
              <a:buChar char="§"/>
            </a:pPr>
            <a:r>
              <a:rPr lang="en-CA" sz="1100" dirty="0">
                <a:solidFill>
                  <a:schemeClr val="tx1"/>
                </a:solidFill>
              </a:rPr>
              <a:t>Presentation of proposed path forward</a:t>
            </a:r>
            <a:br>
              <a:rPr lang="en-CA" sz="1100" dirty="0">
                <a:solidFill>
                  <a:schemeClr val="tx1"/>
                </a:solidFill>
              </a:rPr>
            </a:br>
            <a:r>
              <a:rPr lang="en-CA" sz="1100" b="1" i="1" dirty="0">
                <a:solidFill>
                  <a:schemeClr val="tx1"/>
                </a:solidFill>
              </a:rPr>
              <a:t>(10 min)</a:t>
            </a:r>
            <a:endParaRPr lang="en-CA" sz="1100" dirty="0">
              <a:solidFill>
                <a:schemeClr val="tx1"/>
              </a:solidFill>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Refined KPIs with baseline for next phase </a:t>
            </a: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Path forward sign-off  </a:t>
            </a:r>
            <a:br>
              <a:rPr lang="en-US" sz="1100" dirty="0">
                <a:solidFill>
                  <a:srgbClr val="000000"/>
                </a:solidFill>
                <a:cs typeface="Arial" panose="020B0604020202020204" pitchFamily="34" charset="0"/>
              </a:rPr>
            </a:b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100" b="1" dirty="0">
              <a:solidFill>
                <a:schemeClr val="tx1"/>
              </a:solidFill>
            </a:endParaRPr>
          </a:p>
        </p:txBody>
      </p:sp>
      <p:grpSp>
        <p:nvGrpSpPr>
          <p:cNvPr id="2" name="Group 1">
            <a:extLst>
              <a:ext uri="{FF2B5EF4-FFF2-40B4-BE49-F238E27FC236}">
                <a16:creationId xmlns:a16="http://schemas.microsoft.com/office/drawing/2014/main" id="{01943F2A-A476-4DCD-BCF7-EA4455A8D037}"/>
              </a:ext>
            </a:extLst>
          </p:cNvPr>
          <p:cNvGrpSpPr/>
          <p:nvPr/>
        </p:nvGrpSpPr>
        <p:grpSpPr>
          <a:xfrm>
            <a:off x="1554341" y="2916437"/>
            <a:ext cx="6934579" cy="2951206"/>
            <a:chOff x="1554341" y="2515779"/>
            <a:chExt cx="6934579" cy="3226970"/>
          </a:xfrm>
        </p:grpSpPr>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554341"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F84A3685-979A-48D7-AF62-07723A553636}"/>
              </a:ext>
            </a:extLst>
          </p:cNvPr>
          <p:cNvSpPr txBox="1"/>
          <p:nvPr/>
        </p:nvSpPr>
        <p:spPr>
          <a:xfrm>
            <a:off x="187617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599935" y="2905297"/>
            <a:ext cx="1543005" cy="230390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further building is required to capture value and achieve a substantially complete feature set</a:t>
            </a:r>
          </a:p>
          <a:p>
            <a:pPr lvl="1">
              <a:spcBef>
                <a:spcPct val="25000"/>
              </a:spcBef>
            </a:pPr>
            <a:r>
              <a:rPr lang="en-US" sz="1100" dirty="0"/>
              <a:t>If not, determine if shift to Sustain is aligned with:</a:t>
            </a:r>
          </a:p>
          <a:p>
            <a:pPr lvl="2">
              <a:spcBef>
                <a:spcPct val="12000"/>
              </a:spcBef>
            </a:pPr>
            <a:r>
              <a:rPr lang="en-US" sz="1100" dirty="0"/>
              <a:t>Business case</a:t>
            </a:r>
          </a:p>
          <a:p>
            <a:pPr lvl="2">
              <a:spcBef>
                <a:spcPct val="12000"/>
              </a:spcBef>
            </a:pPr>
            <a:r>
              <a:rPr lang="en-US" sz="1100" dirty="0"/>
              <a:t>Company vision</a:t>
            </a:r>
          </a:p>
          <a:p>
            <a:pPr lvl="1">
              <a:spcBef>
                <a:spcPct val="12000"/>
              </a:spcBef>
            </a:pPr>
            <a:r>
              <a:rPr lang="en-US" sz="1100" dirty="0"/>
              <a:t>Align on ownership of Sustain (if applicable)</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296234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path forward and business case to the LET</a:t>
            </a:r>
            <a:endParaRPr lang="en-US" sz="1100" b="1" dirty="0"/>
          </a:p>
          <a:p>
            <a:pPr lvl="1">
              <a:spcBef>
                <a:spcPct val="25000"/>
              </a:spcBef>
            </a:pPr>
            <a:r>
              <a:rPr lang="en-US" sz="1100" b="1" dirty="0"/>
              <a:t>Lab Executive Team </a:t>
            </a:r>
            <a:r>
              <a:rPr lang="en-US" sz="1100" dirty="0"/>
              <a:t>– responsible for approving the business case and accepting go / no go criteria</a:t>
            </a:r>
          </a:p>
          <a:p>
            <a:pPr lvl="1">
              <a:spcBef>
                <a:spcPct val="25000"/>
              </a:spcBef>
            </a:pPr>
            <a:r>
              <a:rPr lang="en-US" sz="1100" b="1" dirty="0"/>
              <a:t>TIS Business Partners</a:t>
            </a:r>
            <a:r>
              <a:rPr lang="en-US" sz="1100" dirty="0"/>
              <a:t>– Responsible for managing ownership of product in sustainment phase</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283539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Completion of Scale phase with PLC Review 3 features deployed to organization</a:t>
            </a:r>
          </a:p>
          <a:p>
            <a:pPr lvl="1">
              <a:spcBef>
                <a:spcPct val="25000"/>
              </a:spcBef>
            </a:pPr>
            <a:r>
              <a:rPr lang="en-US" sz="1100" dirty="0"/>
              <a:t>Demonstration of user uptake for latest deployment with value proof points</a:t>
            </a:r>
          </a:p>
          <a:p>
            <a:pPr lvl="1">
              <a:spcBef>
                <a:spcPct val="25000"/>
              </a:spcBef>
            </a:pPr>
            <a:r>
              <a:rPr lang="en-US" sz="1100" dirty="0"/>
              <a:t>Summary of potential features that could be built out and estimated business impact of further development</a:t>
            </a:r>
          </a:p>
          <a:p>
            <a:pPr lvl="1">
              <a:spcBef>
                <a:spcPct val="25000"/>
              </a:spcBef>
            </a:pPr>
            <a:r>
              <a:rPr lang="en-US" sz="1100" dirty="0"/>
              <a:t>Identify sources of value in P&amp;L and establish targets for next phase</a:t>
            </a:r>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1582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completion of Scale phase </a:t>
            </a:r>
          </a:p>
          <a:p>
            <a:pPr marL="224635" lvl="1" indent="-228600">
              <a:spcBef>
                <a:spcPct val="25000"/>
              </a:spcBef>
              <a:buSzPct val="100000"/>
              <a:buFont typeface="+mj-lt"/>
              <a:buAutoNum type="arabicPeriod"/>
            </a:pPr>
            <a:r>
              <a:rPr lang="en-US" sz="1100" dirty="0"/>
              <a:t>Review business impact of existing product</a:t>
            </a:r>
          </a:p>
          <a:p>
            <a:pPr marL="224635" lvl="1" indent="-228600">
              <a:spcBef>
                <a:spcPct val="25000"/>
              </a:spcBef>
              <a:buSzPct val="100000"/>
              <a:buFont typeface="+mj-lt"/>
              <a:buAutoNum type="arabicPeriod"/>
            </a:pPr>
            <a:r>
              <a:rPr lang="en-US" sz="1100" dirty="0"/>
              <a:t>Approve sustainment KPIs</a:t>
            </a:r>
          </a:p>
          <a:p>
            <a:pPr marL="224635" lvl="1" indent="-228600">
              <a:spcBef>
                <a:spcPct val="25000"/>
              </a:spcBef>
              <a:buSzPct val="100000"/>
              <a:buFont typeface="+mj-lt"/>
              <a:buAutoNum type="arabicPeriod"/>
            </a:pPr>
            <a:r>
              <a:rPr lang="en-US" sz="1100" dirty="0"/>
              <a:t>Review plan for product leaving the Lab and assignment of TIS Business Partner to own Sustainment</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287771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Demonstrable value from existing product features / roll-out</a:t>
            </a:r>
          </a:p>
          <a:p>
            <a:pPr marL="224635" lvl="1" indent="-228600">
              <a:spcBef>
                <a:spcPct val="25000"/>
              </a:spcBef>
              <a:buSzPct val="100000"/>
              <a:buFont typeface="+mj-lt"/>
              <a:buAutoNum type="arabicPeriod"/>
            </a:pPr>
            <a:r>
              <a:rPr lang="en-US" sz="1100" dirty="0"/>
              <a:t>Compelling proof points for value from product</a:t>
            </a:r>
          </a:p>
          <a:p>
            <a:pPr marL="224635" lvl="1" indent="-228600">
              <a:spcBef>
                <a:spcPct val="25000"/>
              </a:spcBef>
              <a:buSzPct val="100000"/>
              <a:buFont typeface="+mj-lt"/>
              <a:buAutoNum type="arabicPeriod"/>
            </a:pPr>
            <a:r>
              <a:rPr lang="en-US" sz="1100" dirty="0"/>
              <a:t>Strong business case for subsequent deployment feature sets (if looping in Scale)</a:t>
            </a:r>
          </a:p>
          <a:p>
            <a:pPr marL="224635" lvl="1" indent="-228600">
              <a:spcBef>
                <a:spcPct val="25000"/>
              </a:spcBef>
              <a:buSzPct val="100000"/>
              <a:buFont typeface="+mj-lt"/>
              <a:buAutoNum type="arabicPeriod"/>
            </a:pPr>
            <a:r>
              <a:rPr lang="en-US" sz="1100" dirty="0"/>
              <a:t>TIS BP ownership and funding sources for Sustain (if shifting to Sustain)</a:t>
            </a:r>
          </a:p>
          <a:p>
            <a:pPr marL="224635" lvl="1" indent="-228600">
              <a:spcBef>
                <a:spcPct val="25000"/>
              </a:spcBef>
              <a:buSzPct val="100000"/>
              <a:buFont typeface="+mj-lt"/>
              <a:buAutoNum type="arabicPeriod"/>
            </a:pPr>
            <a:r>
              <a:rPr lang="en-US" sz="1100" dirty="0"/>
              <a:t>Business endorsement</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5909767"/>
            <a:ext cx="9130024" cy="483940"/>
          </a:xfrm>
          <a:prstGeom prst="rect">
            <a:avLst/>
          </a:prstGeom>
          <a:solidFill>
            <a:schemeClr val="accent4"/>
          </a:solidFill>
          <a:ln w="9525">
            <a:noFill/>
            <a:miter lim="800000"/>
            <a:headEnd/>
            <a:tailEnd/>
          </a:ln>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reviewing the product features and roadmap, the product either enters back into Scale phase to build out more features and capture further value OR it exits that Lab and enters into the Sustainment phase with the TIS BP’s</a:t>
            </a:r>
            <a:endParaRPr lang="en-US" sz="1100" dirty="0">
              <a:solidFill>
                <a:srgbClr val="FFFFFF"/>
              </a:solidFill>
            </a:endParaRP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403" y="2744668"/>
            <a:ext cx="584760" cy="585306"/>
          </a:xfrm>
          <a:prstGeom prst="rect">
            <a:avLst/>
          </a:prstGeom>
        </p:spPr>
      </p:pic>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206643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8083" y="2292189"/>
            <a:ext cx="446711" cy="447178"/>
          </a:xfrm>
          <a:prstGeom prst="rect">
            <a:avLst/>
          </a:prstGeom>
        </p:spPr>
      </p:pic>
      <p:grpSp>
        <p:nvGrpSpPr>
          <p:cNvPr id="53" name="sticker">
            <a:extLst>
              <a:ext uri="{FF2B5EF4-FFF2-40B4-BE49-F238E27FC236}">
                <a16:creationId xmlns:a16="http://schemas.microsoft.com/office/drawing/2014/main" id="{271A04D4-3DC7-408A-90F1-2E9765862574}"/>
              </a:ext>
            </a:extLst>
          </p:cNvPr>
          <p:cNvGrpSpPr/>
          <p:nvPr/>
        </p:nvGrpSpPr>
        <p:grpSpPr>
          <a:xfrm>
            <a:off x="10706015" y="1111126"/>
            <a:ext cx="1066895" cy="212366"/>
            <a:chOff x="10706014" y="1540371"/>
            <a:chExt cx="1066895" cy="212366"/>
          </a:xfrm>
        </p:grpSpPr>
        <p:sp>
          <p:nvSpPr>
            <p:cNvPr id="56" name="StickerRectangle">
              <a:extLst>
                <a:ext uri="{FF2B5EF4-FFF2-40B4-BE49-F238E27FC236}">
                  <a16:creationId xmlns:a16="http://schemas.microsoft.com/office/drawing/2014/main" id="{CAB9403B-7018-4D69-B94F-40A908027F38}"/>
                </a:ext>
              </a:extLst>
            </p:cNvPr>
            <p:cNvSpPr>
              <a:spLocks noChangeArrowheads="1"/>
            </p:cNvSpPr>
            <p:nvPr/>
          </p:nvSpPr>
          <p:spPr bwMode="auto">
            <a:xfrm>
              <a:off x="10706014" y="1540371"/>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59" name="AutoShape 31">
              <a:extLst>
                <a:ext uri="{FF2B5EF4-FFF2-40B4-BE49-F238E27FC236}">
                  <a16:creationId xmlns:a16="http://schemas.microsoft.com/office/drawing/2014/main" id="{0FFE4B7E-2309-412A-BD2B-9CEC1251786F}"/>
                </a:ext>
              </a:extLst>
            </p:cNvPr>
            <p:cNvCxnSpPr>
              <a:cxnSpLocks noChangeShapeType="1"/>
              <a:stCxn id="56" idx="2"/>
              <a:endCxn id="56" idx="4"/>
            </p:cNvCxnSpPr>
            <p:nvPr/>
          </p:nvCxnSpPr>
          <p:spPr bwMode="auto">
            <a:xfrm>
              <a:off x="10706014"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61" name="AutoShape 32">
              <a:extLst>
                <a:ext uri="{FF2B5EF4-FFF2-40B4-BE49-F238E27FC236}">
                  <a16:creationId xmlns:a16="http://schemas.microsoft.com/office/drawing/2014/main" id="{50B6B3BE-B154-4DF4-9066-F25BCBD16343}"/>
                </a:ext>
              </a:extLst>
            </p:cNvPr>
            <p:cNvCxnSpPr>
              <a:cxnSpLocks noChangeShapeType="1"/>
              <a:stCxn id="56" idx="4"/>
              <a:endCxn id="56" idx="6"/>
            </p:cNvCxnSpPr>
            <p:nvPr/>
          </p:nvCxnSpPr>
          <p:spPr bwMode="auto">
            <a:xfrm>
              <a:off x="10706014" y="1752737"/>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78114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3974491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12" imgW="631" imgH="631" progId="TCLayout.ActiveDocument.1">
                  <p:embed/>
                </p:oleObj>
              </mc:Choice>
              <mc:Fallback>
                <p:oleObj name="think-cell Slide" r:id="rId12"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4"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0050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26" name="Text Placeholder 2">
            <a:extLst>
              <a:ext uri="{FF2B5EF4-FFF2-40B4-BE49-F238E27FC236}">
                <a16:creationId xmlns:a16="http://schemas.microsoft.com/office/drawing/2014/main" id="{91374D59-6AAC-4094-A0F0-02CE74EF7949}"/>
              </a:ext>
            </a:extLst>
          </p:cNvPr>
          <p:cNvSpPr>
            <a:spLocks noGrp="1"/>
          </p:cNvSpPr>
          <p:nvPr>
            <p:custDataLst>
              <p:tags r:id="rId5"/>
            </p:custDataLst>
          </p:nvPr>
        </p:nvSpPr>
        <p:spPr bwMode="gray">
          <a:xfrm>
            <a:off x="3509963" y="2411413"/>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Deep-dive on </a:t>
            </a:r>
            <a:r>
              <a:rPr lang="en-US" altLang="en-US" b="1"/>
              <a:t>PLC stages and PLC Reviews</a:t>
            </a:r>
            <a:endParaRPr lang="en-US" b="1" dirty="0"/>
          </a:p>
        </p:txBody>
      </p:sp>
      <p:sp>
        <p:nvSpPr>
          <p:cNvPr id="13" name="Text Placeholder 2">
            <a:hlinkClick r:id="rId15" action="ppaction://hlinksldjump"/>
            <a:extLst>
              <a:ext uri="{FF2B5EF4-FFF2-40B4-BE49-F238E27FC236}">
                <a16:creationId xmlns:a16="http://schemas.microsoft.com/office/drawing/2014/main" id="{401CFA4C-3593-45DD-9CAE-599FA5F10FF4}"/>
              </a:ext>
            </a:extLst>
          </p:cNvPr>
          <p:cNvSpPr>
            <a:spLocks noGrp="1"/>
          </p:cNvSpPr>
          <p:nvPr>
            <p:custDataLst>
              <p:tags r:id="rId6"/>
            </p:custDataLst>
          </p:nvPr>
        </p:nvSpPr>
        <p:spPr bwMode="gray">
          <a:xfrm>
            <a:off x="3509963" y="28178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t>Ideate, Pre-Discovery, and PLC Review 1</a:t>
            </a:r>
            <a:endParaRPr lang="en-US" dirty="0"/>
          </a:p>
        </p:txBody>
      </p:sp>
      <p:sp>
        <p:nvSpPr>
          <p:cNvPr id="16" name="Text Placeholder 2">
            <a:hlinkClick r:id="rId16" action="ppaction://hlinksldjump"/>
            <a:extLst>
              <a:ext uri="{FF2B5EF4-FFF2-40B4-BE49-F238E27FC236}">
                <a16:creationId xmlns:a16="http://schemas.microsoft.com/office/drawing/2014/main" id="{2DB8CD93-C648-4495-9158-D6C8E227DB3C}"/>
              </a:ext>
            </a:extLst>
          </p:cNvPr>
          <p:cNvSpPr>
            <a:spLocks noGrp="1"/>
          </p:cNvSpPr>
          <p:nvPr>
            <p:custDataLst>
              <p:tags r:id="rId7"/>
            </p:custDataLst>
          </p:nvPr>
        </p:nvSpPr>
        <p:spPr bwMode="gray">
          <a:xfrm>
            <a:off x="3509963" y="32258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Discovery and </a:t>
            </a:r>
            <a:r>
              <a:rPr lang="en-US" altLang="en-US"/>
              <a:t>PLC Review 2</a:t>
            </a:r>
            <a:endParaRPr lang="en-US" dirty="0"/>
          </a:p>
        </p:txBody>
      </p:sp>
      <p:sp>
        <p:nvSpPr>
          <p:cNvPr id="25" name="Text Placeholder 2">
            <a:hlinkClick r:id="rId17" action="ppaction://hlinksldjump"/>
            <a:extLst>
              <a:ext uri="{FF2B5EF4-FFF2-40B4-BE49-F238E27FC236}">
                <a16:creationId xmlns:a16="http://schemas.microsoft.com/office/drawing/2014/main" id="{03B0CC2A-D4C8-45B6-B17E-275E3B65F26B}"/>
              </a:ext>
            </a:extLst>
          </p:cNvPr>
          <p:cNvSpPr>
            <a:spLocks noGrp="1"/>
          </p:cNvSpPr>
          <p:nvPr>
            <p:custDataLst>
              <p:tags r:id="rId8"/>
            </p:custDataLst>
          </p:nvPr>
        </p:nvSpPr>
        <p:spPr bwMode="gray">
          <a:xfrm>
            <a:off x="3509963" y="36322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Sprint 0, MVP Build, </a:t>
            </a:r>
            <a:r>
              <a:rPr lang="en-US" altLang="en-US" dirty="0"/>
              <a:t>and PLC Review 3</a:t>
            </a:r>
            <a:endParaRPr lang="en-US" dirty="0"/>
          </a:p>
        </p:txBody>
      </p:sp>
      <p:sp>
        <p:nvSpPr>
          <p:cNvPr id="23" name="Text Placeholder 2">
            <a:hlinkClick r:id="rId18" action="ppaction://hlinksldjump"/>
            <a:extLst>
              <a:ext uri="{FF2B5EF4-FFF2-40B4-BE49-F238E27FC236}">
                <a16:creationId xmlns:a16="http://schemas.microsoft.com/office/drawing/2014/main" id="{7F9661C7-9D54-4616-AB80-2E4971A1BC72}"/>
              </a:ext>
            </a:extLst>
          </p:cNvPr>
          <p:cNvSpPr>
            <a:spLocks noGrp="1"/>
          </p:cNvSpPr>
          <p:nvPr>
            <p:custDataLst>
              <p:tags r:id="rId9"/>
            </p:custDataLst>
          </p:nvPr>
        </p:nvSpPr>
        <p:spPr bwMode="gray">
          <a:xfrm>
            <a:off x="3509963" y="40401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Scale and PLC Review 4</a:t>
            </a:r>
            <a:endParaRPr lang="en-US" dirty="0"/>
          </a:p>
        </p:txBody>
      </p:sp>
      <p:sp>
        <p:nvSpPr>
          <p:cNvPr id="10" name="Text Placeholder 2">
            <a:hlinkClick r:id="rId19" action="ppaction://hlinksldjump"/>
            <a:extLst>
              <a:ext uri="{FF2B5EF4-FFF2-40B4-BE49-F238E27FC236}">
                <a16:creationId xmlns:a16="http://schemas.microsoft.com/office/drawing/2014/main" id="{9F44D682-788D-4331-990B-3B6D14FAB36C}"/>
              </a:ext>
            </a:extLst>
          </p:cNvPr>
          <p:cNvSpPr>
            <a:spLocks noGrp="1"/>
          </p:cNvSpPr>
          <p:nvPr>
            <p:custDataLst>
              <p:tags r:id="rId10"/>
            </p:custDataLst>
          </p:nvPr>
        </p:nvSpPr>
        <p:spPr bwMode="gray">
          <a:xfrm>
            <a:off x="3509963" y="44465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Tactical guidance for PLC Reviews</a:t>
            </a:r>
            <a:endParaRPr lang="en-US" dirty="0"/>
          </a:p>
        </p:txBody>
      </p:sp>
    </p:spTree>
    <p:extLst>
      <p:ext uri="{BB962C8B-B14F-4D97-AF65-F5344CB8AC3E}">
        <p14:creationId xmlns:p14="http://schemas.microsoft.com/office/powerpoint/2010/main" val="1391744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2619297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898" name="think-cell Slide" r:id="rId11" imgW="631" imgH="631" progId="TCLayout.ActiveDocument.1">
                  <p:embed/>
                </p:oleObj>
              </mc:Choice>
              <mc:Fallback>
                <p:oleObj name="think-cell Slide" r:id="rId11"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3"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2082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14" name="Text Placeholder 2">
            <a:hlinkClick r:id="rId14" action="ppaction://hlinksldjump"/>
            <a:extLst>
              <a:ext uri="{FF2B5EF4-FFF2-40B4-BE49-F238E27FC236}">
                <a16:creationId xmlns:a16="http://schemas.microsoft.com/office/drawing/2014/main" id="{C6648308-F46F-452B-8ACD-9E9A54D1E99F}"/>
              </a:ext>
            </a:extLst>
          </p:cNvPr>
          <p:cNvSpPr>
            <a:spLocks noGrp="1"/>
          </p:cNvSpPr>
          <p:nvPr>
            <p:custDataLst>
              <p:tags r:id="rId5"/>
            </p:custDataLst>
          </p:nvPr>
        </p:nvSpPr>
        <p:spPr bwMode="gray">
          <a:xfrm>
            <a:off x="3509963" y="26146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Deep-dive on </a:t>
            </a:r>
            <a:r>
              <a:rPr lang="en-US" altLang="en-US"/>
              <a:t>PLC stages and PLC Reviews</a:t>
            </a:r>
            <a:endParaRPr lang="en-US" dirty="0"/>
          </a:p>
        </p:txBody>
      </p:sp>
      <p:sp>
        <p:nvSpPr>
          <p:cNvPr id="10" name="Text Placeholder 2">
            <a:extLst>
              <a:ext uri="{FF2B5EF4-FFF2-40B4-BE49-F238E27FC236}">
                <a16:creationId xmlns:a16="http://schemas.microsoft.com/office/drawing/2014/main" id="{CABA48C9-796E-43B0-A1F4-E3E4800BF483}"/>
              </a:ext>
            </a:extLst>
          </p:cNvPr>
          <p:cNvSpPr>
            <a:spLocks noGrp="1"/>
          </p:cNvSpPr>
          <p:nvPr>
            <p:custDataLst>
              <p:tags r:id="rId6"/>
            </p:custDataLst>
          </p:nvPr>
        </p:nvSpPr>
        <p:spPr bwMode="gray">
          <a:xfrm>
            <a:off x="3509963" y="3022600"/>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a:t>Tactical guidance </a:t>
            </a:r>
            <a:r>
              <a:rPr lang="en-US" altLang="en-US" b="1" dirty="0"/>
              <a:t>for </a:t>
            </a:r>
            <a:r>
              <a:rPr lang="en-US" altLang="en-US" b="1"/>
              <a:t>PLC Reviews</a:t>
            </a:r>
            <a:endParaRPr lang="en-US" b="1" dirty="0"/>
          </a:p>
        </p:txBody>
      </p:sp>
      <p:sp>
        <p:nvSpPr>
          <p:cNvPr id="24" name="Text Placeholder 2">
            <a:hlinkClick r:id="rId15" action="ppaction://hlinksldjump"/>
            <a:extLst>
              <a:ext uri="{FF2B5EF4-FFF2-40B4-BE49-F238E27FC236}">
                <a16:creationId xmlns:a16="http://schemas.microsoft.com/office/drawing/2014/main" id="{B0BFE5C1-9C33-4CBE-8C9E-FAD98D68FB25}"/>
              </a:ext>
            </a:extLst>
          </p:cNvPr>
          <p:cNvSpPr>
            <a:spLocks noGrp="1"/>
          </p:cNvSpPr>
          <p:nvPr>
            <p:custDataLst>
              <p:tags r:id="rId7"/>
            </p:custDataLst>
          </p:nvPr>
        </p:nvSpPr>
        <p:spPr bwMode="gray">
          <a:xfrm>
            <a:off x="3509963" y="34290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PLC Review presentation </a:t>
            </a:r>
            <a:r>
              <a:rPr lang="en-US" altLang="en-US" dirty="0"/>
              <a:t>format</a:t>
            </a:r>
            <a:endParaRPr lang="en-US" dirty="0"/>
          </a:p>
        </p:txBody>
      </p:sp>
      <p:sp>
        <p:nvSpPr>
          <p:cNvPr id="25" name="Text Placeholder 2">
            <a:hlinkClick r:id="rId16" action="ppaction://hlinksldjump"/>
            <a:extLst>
              <a:ext uri="{FF2B5EF4-FFF2-40B4-BE49-F238E27FC236}">
                <a16:creationId xmlns:a16="http://schemas.microsoft.com/office/drawing/2014/main" id="{581A7D81-98ED-40C0-B3AA-65E2555D012D}"/>
              </a:ext>
            </a:extLst>
          </p:cNvPr>
          <p:cNvSpPr>
            <a:spLocks noGrp="1"/>
          </p:cNvSpPr>
          <p:nvPr>
            <p:custDataLst>
              <p:tags r:id="rId8"/>
            </p:custDataLst>
          </p:nvPr>
        </p:nvSpPr>
        <p:spPr bwMode="gray">
          <a:xfrm>
            <a:off x="3509963" y="38354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Quick reference for </a:t>
            </a:r>
            <a:r>
              <a:rPr lang="en-US" altLang="en-US" dirty="0"/>
              <a:t>PLC Reviews</a:t>
            </a:r>
            <a:endParaRPr lang="en-US" dirty="0"/>
          </a:p>
        </p:txBody>
      </p:sp>
      <p:sp>
        <p:nvSpPr>
          <p:cNvPr id="32" name="Text Placeholder 2">
            <a:hlinkClick r:id="rId17" action="ppaction://hlinksldjump"/>
            <a:extLst>
              <a:ext uri="{FF2B5EF4-FFF2-40B4-BE49-F238E27FC236}">
                <a16:creationId xmlns:a16="http://schemas.microsoft.com/office/drawing/2014/main" id="{DB1B19EF-3655-4D46-8FB4-FC581C79C270}"/>
              </a:ext>
            </a:extLst>
          </p:cNvPr>
          <p:cNvSpPr>
            <a:spLocks noGrp="1"/>
          </p:cNvSpPr>
          <p:nvPr>
            <p:custDataLst>
              <p:tags r:id="rId9"/>
            </p:custDataLst>
          </p:nvPr>
        </p:nvSpPr>
        <p:spPr bwMode="gray">
          <a:xfrm>
            <a:off x="3509963" y="42433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LET decision-making outlines for </a:t>
            </a:r>
            <a:r>
              <a:rPr lang="en-US" altLang="en-US"/>
              <a:t>PLC Reviews</a:t>
            </a:r>
            <a:endParaRPr lang="en-US" dirty="0"/>
          </a:p>
        </p:txBody>
      </p:sp>
    </p:spTree>
    <p:extLst>
      <p:ext uri="{BB962C8B-B14F-4D97-AF65-F5344CB8AC3E}">
        <p14:creationId xmlns:p14="http://schemas.microsoft.com/office/powerpoint/2010/main" val="24295237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741424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22" name="think-cell Slide" r:id="rId11" imgW="631" imgH="631" progId="TCLayout.ActiveDocument.1">
                  <p:embed/>
                </p:oleObj>
              </mc:Choice>
              <mc:Fallback>
                <p:oleObj name="think-cell Slide" r:id="rId11"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3"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2082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14" name="Text Placeholder 2">
            <a:hlinkClick r:id="rId14" action="ppaction://hlinksldjump"/>
            <a:extLst>
              <a:ext uri="{FF2B5EF4-FFF2-40B4-BE49-F238E27FC236}">
                <a16:creationId xmlns:a16="http://schemas.microsoft.com/office/drawing/2014/main" id="{C6648308-F46F-452B-8ACD-9E9A54D1E99F}"/>
              </a:ext>
            </a:extLst>
          </p:cNvPr>
          <p:cNvSpPr>
            <a:spLocks noGrp="1"/>
          </p:cNvSpPr>
          <p:nvPr>
            <p:custDataLst>
              <p:tags r:id="rId5"/>
            </p:custDataLst>
          </p:nvPr>
        </p:nvSpPr>
        <p:spPr bwMode="gray">
          <a:xfrm>
            <a:off x="3509963" y="26146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Deep-dive on </a:t>
            </a:r>
            <a:r>
              <a:rPr lang="en-US" altLang="en-US"/>
              <a:t>PLC stages and PLC Reviews</a:t>
            </a:r>
            <a:endParaRPr lang="en-US" dirty="0"/>
          </a:p>
        </p:txBody>
      </p:sp>
      <p:sp>
        <p:nvSpPr>
          <p:cNvPr id="10" name="Text Placeholder 2">
            <a:hlinkClick r:id="rId15" action="ppaction://hlinksldjump"/>
            <a:extLst>
              <a:ext uri="{FF2B5EF4-FFF2-40B4-BE49-F238E27FC236}">
                <a16:creationId xmlns:a16="http://schemas.microsoft.com/office/drawing/2014/main" id="{CABA48C9-796E-43B0-A1F4-E3E4800BF483}"/>
              </a:ext>
            </a:extLst>
          </p:cNvPr>
          <p:cNvSpPr>
            <a:spLocks noGrp="1"/>
          </p:cNvSpPr>
          <p:nvPr>
            <p:custDataLst>
              <p:tags r:id="rId6"/>
            </p:custDataLst>
          </p:nvPr>
        </p:nvSpPr>
        <p:spPr bwMode="gray">
          <a:xfrm>
            <a:off x="3509963" y="30226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a:t>Tactical guidance </a:t>
            </a:r>
            <a:r>
              <a:rPr lang="en-US" altLang="en-US" b="1" dirty="0"/>
              <a:t>for </a:t>
            </a:r>
            <a:r>
              <a:rPr lang="en-US" altLang="en-US" b="1"/>
              <a:t>PLC Reviews</a:t>
            </a:r>
            <a:endParaRPr lang="en-US" b="1" dirty="0"/>
          </a:p>
        </p:txBody>
      </p:sp>
      <p:sp>
        <p:nvSpPr>
          <p:cNvPr id="15" name="Text Placeholder 2">
            <a:extLst>
              <a:ext uri="{FF2B5EF4-FFF2-40B4-BE49-F238E27FC236}">
                <a16:creationId xmlns:a16="http://schemas.microsoft.com/office/drawing/2014/main" id="{240856E6-2EEC-4C0A-BE8C-4E5769DFB051}"/>
              </a:ext>
            </a:extLst>
          </p:cNvPr>
          <p:cNvSpPr>
            <a:spLocks noGrp="1"/>
          </p:cNvSpPr>
          <p:nvPr>
            <p:custDataLst>
              <p:tags r:id="rId7"/>
            </p:custDataLst>
          </p:nvPr>
        </p:nvSpPr>
        <p:spPr bwMode="gray">
          <a:xfrm>
            <a:off x="3509963" y="3429000"/>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a:t>PLC Review presentation </a:t>
            </a:r>
            <a:r>
              <a:rPr lang="en-US" altLang="en-US" b="1" dirty="0"/>
              <a:t>format</a:t>
            </a:r>
            <a:endParaRPr lang="en-US" b="1" dirty="0"/>
          </a:p>
        </p:txBody>
      </p:sp>
      <p:sp>
        <p:nvSpPr>
          <p:cNvPr id="16" name="Text Placeholder 2">
            <a:hlinkClick r:id="rId16" action="ppaction://hlinksldjump"/>
            <a:extLst>
              <a:ext uri="{FF2B5EF4-FFF2-40B4-BE49-F238E27FC236}">
                <a16:creationId xmlns:a16="http://schemas.microsoft.com/office/drawing/2014/main" id="{93F0ED87-D27A-4C16-B99E-087E87F85417}"/>
              </a:ext>
            </a:extLst>
          </p:cNvPr>
          <p:cNvSpPr>
            <a:spLocks noGrp="1"/>
          </p:cNvSpPr>
          <p:nvPr>
            <p:custDataLst>
              <p:tags r:id="rId8"/>
            </p:custDataLst>
          </p:nvPr>
        </p:nvSpPr>
        <p:spPr bwMode="gray">
          <a:xfrm>
            <a:off x="3509963" y="38354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Quick reference for </a:t>
            </a:r>
            <a:r>
              <a:rPr lang="en-US" altLang="en-US" dirty="0"/>
              <a:t>PLC Reviews</a:t>
            </a:r>
            <a:endParaRPr lang="en-US" dirty="0"/>
          </a:p>
        </p:txBody>
      </p:sp>
      <p:sp>
        <p:nvSpPr>
          <p:cNvPr id="23" name="Text Placeholder 2">
            <a:hlinkClick r:id="rId17" action="ppaction://hlinksldjump"/>
            <a:extLst>
              <a:ext uri="{FF2B5EF4-FFF2-40B4-BE49-F238E27FC236}">
                <a16:creationId xmlns:a16="http://schemas.microsoft.com/office/drawing/2014/main" id="{79F1E796-9E08-4C22-B261-029DE23B9CE6}"/>
              </a:ext>
            </a:extLst>
          </p:cNvPr>
          <p:cNvSpPr>
            <a:spLocks noGrp="1"/>
          </p:cNvSpPr>
          <p:nvPr>
            <p:custDataLst>
              <p:tags r:id="rId9"/>
            </p:custDataLst>
          </p:nvPr>
        </p:nvSpPr>
        <p:spPr bwMode="gray">
          <a:xfrm>
            <a:off x="3509963" y="42433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LET decision-making outlines for </a:t>
            </a:r>
            <a:r>
              <a:rPr lang="en-US" altLang="en-US"/>
              <a:t>PLC Reviews</a:t>
            </a:r>
            <a:endParaRPr lang="en-US" dirty="0"/>
          </a:p>
        </p:txBody>
      </p:sp>
    </p:spTree>
    <p:extLst>
      <p:ext uri="{BB962C8B-B14F-4D97-AF65-F5344CB8AC3E}">
        <p14:creationId xmlns:p14="http://schemas.microsoft.com/office/powerpoint/2010/main" val="2224336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2151887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46" name="think-cell Slide" r:id="rId10" imgW="631" imgH="631" progId="TCLayout.ActiveDocument.1">
                  <p:embed/>
                </p:oleObj>
              </mc:Choice>
              <mc:Fallback>
                <p:oleObj name="think-cell Slide" r:id="rId10"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Each PLC Review will follow the same high-level format tailored to the needs of each stage</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188511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088631"/>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29214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5495660"/>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Feasibility</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947069" y="1781481"/>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947069" y="2955013"/>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947069" y="4175503"/>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8">
            <a:extLst>
              <a:ext uri="{96DAC541-7B7A-43D3-8B79-37D633B846F1}">
                <asvg:svgBlip xmlns:asvg="http://schemas.microsoft.com/office/drawing/2016/SVG/main" r:embed="rId19"/>
              </a:ext>
            </a:extLst>
          </a:blip>
          <a:stretch>
            <a:fillRect/>
          </a:stretch>
        </p:blipFill>
        <p:spPr>
          <a:xfrm>
            <a:off x="947069" y="5395993"/>
            <a:ext cx="507111" cy="507111"/>
          </a:xfrm>
          <a:prstGeom prst="rect">
            <a:avLst/>
          </a:prstGeom>
        </p:spPr>
      </p:pic>
      <p:sp>
        <p:nvSpPr>
          <p:cNvPr id="9" name="TextBox 8">
            <a:extLst>
              <a:ext uri="{FF2B5EF4-FFF2-40B4-BE49-F238E27FC236}">
                <a16:creationId xmlns:a16="http://schemas.microsoft.com/office/drawing/2014/main" id="{E7796219-1A7D-4C77-B77C-BBAE30E22FEC}"/>
              </a:ext>
            </a:extLst>
          </p:cNvPr>
          <p:cNvSpPr txBox="1"/>
          <p:nvPr/>
        </p:nvSpPr>
        <p:spPr>
          <a:xfrm>
            <a:off x="3041287" y="188511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[A discussion of the product vision based on the requirements of the given PLC Review, with a clear statement of what the product(s) can be and what that will mean for users]</a:t>
            </a:r>
          </a:p>
        </p:txBody>
      </p:sp>
      <p:sp>
        <p:nvSpPr>
          <p:cNvPr id="10" name="TextBox 9">
            <a:extLst>
              <a:ext uri="{FF2B5EF4-FFF2-40B4-BE49-F238E27FC236}">
                <a16:creationId xmlns:a16="http://schemas.microsoft.com/office/drawing/2014/main" id="{8BD8BD87-8591-4CCC-B2C7-B75360827182}"/>
              </a:ext>
            </a:extLst>
          </p:cNvPr>
          <p:cNvSpPr txBox="1"/>
          <p:nvPr/>
        </p:nvSpPr>
        <p:spPr>
          <a:xfrm>
            <a:off x="3041287" y="3088631"/>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[A quick description of the business case and (as applicable) KPIs, with detail depending on the PLC Review stage]</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041287" y="429214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[A concise statement of why the next phase of work is suited to work in the Lab, both from a product perspective – e.g., does it involve advanced technologies– and a process perspective – e.g., should it be done using Lab’s agile processes]</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041287" y="5495660"/>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[A description of technical feasibility for the next phase of work, particularly relative to the Lab’s timeframes – e.g., 2-4 weeks for Discovery, 10-12 weeks for MVP build]</a:t>
            </a:r>
          </a:p>
        </p:txBody>
      </p:sp>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041287" y="2930412"/>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041287" y="4119907"/>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041287" y="5309401"/>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9AF047-7B45-40FC-B8FA-214AC4624DCD}"/>
              </a:ext>
            </a:extLst>
          </p:cNvPr>
          <p:cNvSpPr txBox="1"/>
          <p:nvPr/>
        </p:nvSpPr>
        <p:spPr>
          <a:xfrm>
            <a:off x="1839618" y="6169019"/>
            <a:ext cx="8512764" cy="578035"/>
          </a:xfrm>
          <a:prstGeom prst="rect">
            <a:avLst/>
          </a:prstGeom>
          <a:solidFill>
            <a:schemeClr val="accent5"/>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bg1"/>
                </a:solidFill>
              </a:rPr>
              <a:t>This overview page will structure each document, with each element being supported by 1-3 pages that will vary by product team for effectiveness</a:t>
            </a:r>
          </a:p>
        </p:txBody>
      </p:sp>
    </p:spTree>
    <p:extLst>
      <p:ext uri="{BB962C8B-B14F-4D97-AF65-F5344CB8AC3E}">
        <p14:creationId xmlns:p14="http://schemas.microsoft.com/office/powerpoint/2010/main" val="1938321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3279266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70" name="think-cell Slide" r:id="rId9" imgW="631" imgH="631" progId="TCLayout.ActiveDocument.1">
                  <p:embed/>
                </p:oleObj>
              </mc:Choice>
              <mc:Fallback>
                <p:oleObj name="think-cell Slide" r:id="rId9"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EXAMPLE: We recommend moving forward with Pipeline Integrity to the MVP Build phase in the T+IL</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2579768"/>
            <a:ext cx="1357502"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606075"/>
            <a:ext cx="1357502"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632382"/>
            <a:ext cx="1357502"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5658688"/>
            <a:ext cx="1357502" cy="3077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b="1" dirty="0">
                <a:solidFill>
                  <a:schemeClr val="accent1"/>
                </a:solidFill>
              </a:rPr>
              <a:t>Feasibility</a:t>
            </a:r>
          </a:p>
        </p:txBody>
      </p:sp>
      <p:sp>
        <p:nvSpPr>
          <p:cNvPr id="9" name="TextBox 8">
            <a:extLst>
              <a:ext uri="{FF2B5EF4-FFF2-40B4-BE49-F238E27FC236}">
                <a16:creationId xmlns:a16="http://schemas.microsoft.com/office/drawing/2014/main" id="{E7796219-1A7D-4C77-B77C-BBAE30E22FEC}"/>
              </a:ext>
            </a:extLst>
          </p:cNvPr>
          <p:cNvSpPr txBox="1"/>
          <p:nvPr/>
        </p:nvSpPr>
        <p:spPr>
          <a:xfrm>
            <a:off x="3282287" y="2579768"/>
            <a:ext cx="7513092" cy="61555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dirty="0"/>
              <a:t>A user platform that helps operators better identify integrity issues faster solves a pressing business problem in GTM</a:t>
            </a:r>
          </a:p>
        </p:txBody>
      </p:sp>
      <p:sp>
        <p:nvSpPr>
          <p:cNvPr id="10" name="TextBox 9">
            <a:extLst>
              <a:ext uri="{FF2B5EF4-FFF2-40B4-BE49-F238E27FC236}">
                <a16:creationId xmlns:a16="http://schemas.microsoft.com/office/drawing/2014/main" id="{8BD8BD87-8591-4CCC-B2C7-B75360827182}"/>
              </a:ext>
            </a:extLst>
          </p:cNvPr>
          <p:cNvSpPr txBox="1"/>
          <p:nvPr/>
        </p:nvSpPr>
        <p:spPr>
          <a:xfrm>
            <a:off x="3282287" y="3606075"/>
            <a:ext cx="7513092" cy="61555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dirty="0"/>
              <a:t>The product as designed will lead to significant impact against safety and operational reliability goals</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282287" y="4632382"/>
            <a:ext cx="7513092" cy="61555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dirty="0"/>
              <a:t>The product will be end-user-facing and is suited to cross-functional development in an agile environment like the Lab</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282287" y="5658688"/>
            <a:ext cx="7513092" cy="615553"/>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2000" dirty="0"/>
              <a:t>While some work will be required on data architecture, the MVP can be built in 12 weeks (six 2-week sprints)</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947069" y="2476133"/>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947069" y="3507898"/>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5">
            <a:extLst>
              <a:ext uri="{96DAC541-7B7A-43D3-8B79-37D633B846F1}">
                <asvg:svgBlip xmlns:asvg="http://schemas.microsoft.com/office/drawing/2016/SVG/main" r:embed="rId16"/>
              </a:ext>
            </a:extLst>
          </a:blip>
          <a:stretch>
            <a:fillRect/>
          </a:stretch>
        </p:blipFill>
        <p:spPr>
          <a:xfrm>
            <a:off x="947069" y="4532715"/>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7">
            <a:extLst>
              <a:ext uri="{96DAC541-7B7A-43D3-8B79-37D633B846F1}">
                <asvg:svgBlip xmlns:asvg="http://schemas.microsoft.com/office/drawing/2016/SVG/main" r:embed="rId18"/>
              </a:ext>
            </a:extLst>
          </a:blip>
          <a:stretch>
            <a:fillRect/>
          </a:stretch>
        </p:blipFill>
        <p:spPr>
          <a:xfrm>
            <a:off x="947069" y="5559021"/>
            <a:ext cx="507111" cy="507111"/>
          </a:xfrm>
          <a:prstGeom prst="rect">
            <a:avLst/>
          </a:prstGeom>
        </p:spPr>
      </p:pic>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282287" y="3406163"/>
            <a:ext cx="7513092"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282287" y="4450217"/>
            <a:ext cx="7513092"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282287" y="5473799"/>
            <a:ext cx="7513092"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3" name="sticker">
            <a:extLst>
              <a:ext uri="{FF2B5EF4-FFF2-40B4-BE49-F238E27FC236}">
                <a16:creationId xmlns:a16="http://schemas.microsoft.com/office/drawing/2014/main" id="{79CA9722-1F46-4044-A42C-E9133F66F78A}"/>
              </a:ext>
            </a:extLst>
          </p:cNvPr>
          <p:cNvGrpSpPr/>
          <p:nvPr/>
        </p:nvGrpSpPr>
        <p:grpSpPr>
          <a:xfrm>
            <a:off x="8299907" y="1540371"/>
            <a:ext cx="3473002" cy="212366"/>
            <a:chOff x="8299907" y="1540371"/>
            <a:chExt cx="3473002" cy="212366"/>
          </a:xfrm>
        </p:grpSpPr>
        <p:sp>
          <p:nvSpPr>
            <p:cNvPr id="25" name="StickerRectangle">
              <a:extLst>
                <a:ext uri="{FF2B5EF4-FFF2-40B4-BE49-F238E27FC236}">
                  <a16:creationId xmlns:a16="http://schemas.microsoft.com/office/drawing/2014/main" id="{AAEE1934-FF8F-4F2A-9A95-42F77226D0B5}"/>
                </a:ext>
              </a:extLst>
            </p:cNvPr>
            <p:cNvSpPr>
              <a:spLocks noChangeArrowheads="1"/>
            </p:cNvSpPr>
            <p:nvPr/>
          </p:nvSpPr>
          <p:spPr bwMode="auto">
            <a:xfrm>
              <a:off x="8299907" y="1540371"/>
              <a:ext cx="3473002"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PIPELINE INTEGRITY PLC REVIEW 2 EXAMPLE</a:t>
              </a:r>
              <a:endParaRPr lang="en-US" sz="1200" dirty="0">
                <a:solidFill>
                  <a:srgbClr val="808080"/>
                </a:solidFill>
                <a:latin typeface="+mn-lt"/>
              </a:endParaRPr>
            </a:p>
          </p:txBody>
        </p:sp>
        <p:cxnSp>
          <p:nvCxnSpPr>
            <p:cNvPr id="26" name="AutoShape 31">
              <a:extLst>
                <a:ext uri="{FF2B5EF4-FFF2-40B4-BE49-F238E27FC236}">
                  <a16:creationId xmlns:a16="http://schemas.microsoft.com/office/drawing/2014/main" id="{E6A504C1-3CFF-48EB-B9D1-AA40921D25D2}"/>
                </a:ext>
              </a:extLst>
            </p:cNvPr>
            <p:cNvCxnSpPr>
              <a:cxnSpLocks noChangeShapeType="1"/>
              <a:stCxn id="25" idx="2"/>
              <a:endCxn id="25" idx="4"/>
            </p:cNvCxnSpPr>
            <p:nvPr/>
          </p:nvCxnSpPr>
          <p:spPr bwMode="auto">
            <a:xfrm>
              <a:off x="8299907"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7" name="AutoShape 32">
              <a:extLst>
                <a:ext uri="{FF2B5EF4-FFF2-40B4-BE49-F238E27FC236}">
                  <a16:creationId xmlns:a16="http://schemas.microsoft.com/office/drawing/2014/main" id="{658A857C-EEEF-43B4-B223-A566CEB3A3C8}"/>
                </a:ext>
              </a:extLst>
            </p:cNvPr>
            <p:cNvCxnSpPr>
              <a:cxnSpLocks noChangeShapeType="1"/>
              <a:stCxn id="25" idx="4"/>
              <a:endCxn id="25" idx="6"/>
            </p:cNvCxnSpPr>
            <p:nvPr/>
          </p:nvCxnSpPr>
          <p:spPr bwMode="auto">
            <a:xfrm>
              <a:off x="8299907" y="1752737"/>
              <a:ext cx="3473002"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cxnSp>
        <p:nvCxnSpPr>
          <p:cNvPr id="17" name="Straight Connector 16">
            <a:extLst>
              <a:ext uri="{FF2B5EF4-FFF2-40B4-BE49-F238E27FC236}">
                <a16:creationId xmlns:a16="http://schemas.microsoft.com/office/drawing/2014/main" id="{2C4F7715-30D2-450C-ABCA-7E5E74D825AF}"/>
              </a:ext>
            </a:extLst>
          </p:cNvPr>
          <p:cNvCxnSpPr/>
          <p:nvPr/>
        </p:nvCxnSpPr>
        <p:spPr>
          <a:xfrm flipV="1">
            <a:off x="2835349" y="1293826"/>
            <a:ext cx="1041991" cy="458911"/>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C6B87C-CB5C-48D5-BFDE-C213AAD5447C}"/>
              </a:ext>
            </a:extLst>
          </p:cNvPr>
          <p:cNvSpPr txBox="1"/>
          <p:nvPr/>
        </p:nvSpPr>
        <p:spPr>
          <a:xfrm>
            <a:off x="1021115" y="1529764"/>
            <a:ext cx="4861235" cy="548373"/>
          </a:xfrm>
          <a:prstGeom prst="rect">
            <a:avLst/>
          </a:prstGeom>
          <a:solidFill>
            <a:schemeClr val="accent5"/>
          </a:solidFill>
          <a:ln w="9525">
            <a:no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400" b="1" dirty="0">
                <a:solidFill>
                  <a:schemeClr val="bg1"/>
                </a:solidFill>
              </a:rPr>
              <a:t>The lead of the summary page should always contain the team’s recommendation </a:t>
            </a:r>
          </a:p>
        </p:txBody>
      </p:sp>
      <p:sp>
        <p:nvSpPr>
          <p:cNvPr id="29" name="TextBox 28">
            <a:extLst>
              <a:ext uri="{FF2B5EF4-FFF2-40B4-BE49-F238E27FC236}">
                <a16:creationId xmlns:a16="http://schemas.microsoft.com/office/drawing/2014/main" id="{210DB0F9-7C1D-4336-9FBB-745E6F3F05D5}"/>
              </a:ext>
            </a:extLst>
          </p:cNvPr>
          <p:cNvSpPr txBox="1"/>
          <p:nvPr/>
        </p:nvSpPr>
        <p:spPr>
          <a:xfrm>
            <a:off x="10079665" y="3679198"/>
            <a:ext cx="1950003" cy="2082444"/>
          </a:xfrm>
          <a:prstGeom prst="rect">
            <a:avLst/>
          </a:prstGeom>
          <a:solidFill>
            <a:schemeClr val="accent5"/>
          </a:solidFill>
          <a:ln w="9525">
            <a:no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400" b="1" dirty="0">
                <a:solidFill>
                  <a:schemeClr val="bg1"/>
                </a:solidFill>
              </a:rPr>
              <a:t>The summary page should give quick but compelling confirmation of what is needed at each PLC Review – supporting page(s) will provide detail</a:t>
            </a:r>
          </a:p>
        </p:txBody>
      </p:sp>
      <p:cxnSp>
        <p:nvCxnSpPr>
          <p:cNvPr id="30" name="Straight Connector 29">
            <a:extLst>
              <a:ext uri="{FF2B5EF4-FFF2-40B4-BE49-F238E27FC236}">
                <a16:creationId xmlns:a16="http://schemas.microsoft.com/office/drawing/2014/main" id="{16152355-320F-4EC7-8A61-3BDA179E1B1F}"/>
              </a:ext>
            </a:extLst>
          </p:cNvPr>
          <p:cNvCxnSpPr>
            <a:cxnSpLocks/>
            <a:stCxn id="29" idx="1"/>
          </p:cNvCxnSpPr>
          <p:nvPr/>
        </p:nvCxnSpPr>
        <p:spPr>
          <a:xfrm flipH="1" flipV="1">
            <a:off x="8564486" y="4221628"/>
            <a:ext cx="1515179" cy="498792"/>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47C1A4-EDE3-4223-A367-A79C66A1CF05}"/>
              </a:ext>
            </a:extLst>
          </p:cNvPr>
          <p:cNvSpPr txBox="1"/>
          <p:nvPr/>
        </p:nvSpPr>
        <p:spPr>
          <a:xfrm>
            <a:off x="961926" y="6434633"/>
            <a:ext cx="8827114" cy="309542"/>
          </a:xfrm>
          <a:prstGeom prst="rect">
            <a:avLst/>
          </a:prstGeom>
          <a:solidFill>
            <a:schemeClr val="accent5"/>
          </a:solidFill>
          <a:ln w="9525">
            <a:no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400" b="1" dirty="0">
                <a:solidFill>
                  <a:schemeClr val="bg1"/>
                </a:solidFill>
              </a:rPr>
              <a:t>These dimensions should remain the same for each Review, including formatting for easy processing</a:t>
            </a:r>
          </a:p>
        </p:txBody>
      </p:sp>
      <p:cxnSp>
        <p:nvCxnSpPr>
          <p:cNvPr id="33" name="Straight Connector 32">
            <a:extLst>
              <a:ext uri="{FF2B5EF4-FFF2-40B4-BE49-F238E27FC236}">
                <a16:creationId xmlns:a16="http://schemas.microsoft.com/office/drawing/2014/main" id="{BCE4D379-C3A7-43A4-8611-CCE1A0349C59}"/>
              </a:ext>
            </a:extLst>
          </p:cNvPr>
          <p:cNvCxnSpPr>
            <a:cxnSpLocks/>
            <a:endCxn id="36" idx="2"/>
          </p:cNvCxnSpPr>
          <p:nvPr/>
        </p:nvCxnSpPr>
        <p:spPr>
          <a:xfrm flipH="1" flipV="1">
            <a:off x="1906471" y="6181058"/>
            <a:ext cx="843817" cy="253575"/>
          </a:xfrm>
          <a:prstGeom prst="line">
            <a:avLst/>
          </a:prstGeom>
          <a:ln w="28575">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C763BF8-69AA-4B87-87DC-2AC123721B6C}"/>
              </a:ext>
            </a:extLst>
          </p:cNvPr>
          <p:cNvSpPr txBox="1"/>
          <p:nvPr/>
        </p:nvSpPr>
        <p:spPr>
          <a:xfrm>
            <a:off x="659179" y="2323153"/>
            <a:ext cx="2494583" cy="3857905"/>
          </a:xfrm>
          <a:prstGeom prst="rect">
            <a:avLst/>
          </a:prstGeom>
          <a:noFill/>
          <a:ln w="28575">
            <a:solidFill>
              <a:srgbClr val="3CDCC0"/>
            </a:solidFill>
          </a:ln>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endParaRPr lang="en-US" sz="1400" b="1" dirty="0">
              <a:solidFill>
                <a:schemeClr val="bg1"/>
              </a:solidFill>
            </a:endParaRPr>
          </a:p>
        </p:txBody>
      </p:sp>
    </p:spTree>
    <p:extLst>
      <p:ext uri="{BB962C8B-B14F-4D97-AF65-F5344CB8AC3E}">
        <p14:creationId xmlns:p14="http://schemas.microsoft.com/office/powerpoint/2010/main" val="42261873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264440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994" name="think-cell Slide" r:id="rId11" imgW="631" imgH="631" progId="TCLayout.ActiveDocument.1">
                  <p:embed/>
                </p:oleObj>
              </mc:Choice>
              <mc:Fallback>
                <p:oleObj name="think-cell Slide" r:id="rId11"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3"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2082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14" name="Text Placeholder 2">
            <a:hlinkClick r:id="rId14" action="ppaction://hlinksldjump"/>
            <a:extLst>
              <a:ext uri="{FF2B5EF4-FFF2-40B4-BE49-F238E27FC236}">
                <a16:creationId xmlns:a16="http://schemas.microsoft.com/office/drawing/2014/main" id="{C6648308-F46F-452B-8ACD-9E9A54D1E99F}"/>
              </a:ext>
            </a:extLst>
          </p:cNvPr>
          <p:cNvSpPr>
            <a:spLocks noGrp="1"/>
          </p:cNvSpPr>
          <p:nvPr>
            <p:custDataLst>
              <p:tags r:id="rId5"/>
            </p:custDataLst>
          </p:nvPr>
        </p:nvSpPr>
        <p:spPr bwMode="gray">
          <a:xfrm>
            <a:off x="3509963" y="26146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Deep-dive on </a:t>
            </a:r>
            <a:r>
              <a:rPr lang="en-US" altLang="en-US"/>
              <a:t>PLC stages and PLC Reviews</a:t>
            </a:r>
            <a:endParaRPr lang="en-US" dirty="0"/>
          </a:p>
        </p:txBody>
      </p:sp>
      <p:sp>
        <p:nvSpPr>
          <p:cNvPr id="10" name="Text Placeholder 2">
            <a:hlinkClick r:id="rId15" action="ppaction://hlinksldjump"/>
            <a:extLst>
              <a:ext uri="{FF2B5EF4-FFF2-40B4-BE49-F238E27FC236}">
                <a16:creationId xmlns:a16="http://schemas.microsoft.com/office/drawing/2014/main" id="{CABA48C9-796E-43B0-A1F4-E3E4800BF483}"/>
              </a:ext>
            </a:extLst>
          </p:cNvPr>
          <p:cNvSpPr>
            <a:spLocks noGrp="1"/>
          </p:cNvSpPr>
          <p:nvPr>
            <p:custDataLst>
              <p:tags r:id="rId6"/>
            </p:custDataLst>
          </p:nvPr>
        </p:nvSpPr>
        <p:spPr bwMode="gray">
          <a:xfrm>
            <a:off x="3509963" y="30226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a:t>Tactical guidance </a:t>
            </a:r>
            <a:r>
              <a:rPr lang="en-US" altLang="en-US" b="1" dirty="0"/>
              <a:t>for </a:t>
            </a:r>
            <a:r>
              <a:rPr lang="en-US" altLang="en-US" b="1"/>
              <a:t>PLC Reviews</a:t>
            </a:r>
            <a:endParaRPr lang="en-US" b="1" dirty="0"/>
          </a:p>
        </p:txBody>
      </p:sp>
      <p:sp>
        <p:nvSpPr>
          <p:cNvPr id="8" name="Text Placeholder 2">
            <a:hlinkClick r:id="rId16" action="ppaction://hlinksldjump"/>
            <a:extLst>
              <a:ext uri="{FF2B5EF4-FFF2-40B4-BE49-F238E27FC236}">
                <a16:creationId xmlns:a16="http://schemas.microsoft.com/office/drawing/2014/main" id="{4B073DDD-55C0-41C3-B28C-19654B9AF5E3}"/>
              </a:ext>
            </a:extLst>
          </p:cNvPr>
          <p:cNvSpPr>
            <a:spLocks noGrp="1"/>
          </p:cNvSpPr>
          <p:nvPr>
            <p:custDataLst>
              <p:tags r:id="rId7"/>
            </p:custDataLst>
          </p:nvPr>
        </p:nvSpPr>
        <p:spPr bwMode="gray">
          <a:xfrm>
            <a:off x="3509963" y="34290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PLC Review presentation format</a:t>
            </a:r>
            <a:endParaRPr lang="en-US" dirty="0"/>
          </a:p>
        </p:txBody>
      </p:sp>
      <p:sp>
        <p:nvSpPr>
          <p:cNvPr id="9" name="Text Placeholder 2">
            <a:extLst>
              <a:ext uri="{FF2B5EF4-FFF2-40B4-BE49-F238E27FC236}">
                <a16:creationId xmlns:a16="http://schemas.microsoft.com/office/drawing/2014/main" id="{01C2F57B-6B88-492A-86BA-449245F57805}"/>
              </a:ext>
            </a:extLst>
          </p:cNvPr>
          <p:cNvSpPr>
            <a:spLocks noGrp="1"/>
          </p:cNvSpPr>
          <p:nvPr>
            <p:custDataLst>
              <p:tags r:id="rId8"/>
            </p:custDataLst>
          </p:nvPr>
        </p:nvSpPr>
        <p:spPr bwMode="gray">
          <a:xfrm>
            <a:off x="3509963" y="3835400"/>
            <a:ext cx="5172075" cy="407988"/>
          </a:xfrm>
          <a:prstGeom prst="rect">
            <a:avLst/>
          </a:prstGeom>
          <a:solidFill>
            <a:schemeClr val="accent1"/>
          </a:solidFill>
          <a:ln w="9525" algn="ctr">
            <a:solidFill>
              <a:schemeClr val="accent6"/>
            </a:solidFill>
          </a:ln>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dirty="0"/>
              <a:t>Quick reference for PLC Reviews</a:t>
            </a:r>
            <a:endParaRPr lang="en-US" b="1" dirty="0"/>
          </a:p>
        </p:txBody>
      </p:sp>
      <p:sp>
        <p:nvSpPr>
          <p:cNvPr id="18" name="Text Placeholder 2">
            <a:hlinkClick r:id="rId17" action="ppaction://hlinksldjump"/>
            <a:extLst>
              <a:ext uri="{FF2B5EF4-FFF2-40B4-BE49-F238E27FC236}">
                <a16:creationId xmlns:a16="http://schemas.microsoft.com/office/drawing/2014/main" id="{3260C4DE-EC13-44FC-90B5-99B3F41DE89B}"/>
              </a:ext>
            </a:extLst>
          </p:cNvPr>
          <p:cNvSpPr>
            <a:spLocks noGrp="1"/>
          </p:cNvSpPr>
          <p:nvPr>
            <p:custDataLst>
              <p:tags r:id="rId9"/>
            </p:custDataLst>
          </p:nvPr>
        </p:nvSpPr>
        <p:spPr bwMode="gray">
          <a:xfrm>
            <a:off x="3509963" y="42433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LET decision-making outlines for </a:t>
            </a:r>
            <a:r>
              <a:rPr lang="en-US" altLang="en-US"/>
              <a:t>PLC Reviews</a:t>
            </a:r>
            <a:endParaRPr lang="en-US" dirty="0"/>
          </a:p>
        </p:txBody>
      </p:sp>
    </p:spTree>
    <p:extLst>
      <p:ext uri="{BB962C8B-B14F-4D97-AF65-F5344CB8AC3E}">
        <p14:creationId xmlns:p14="http://schemas.microsoft.com/office/powerpoint/2010/main" val="2009970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18"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After Pre-Discovery, PLC Review 1 determines if an idea has the value and feasibility to move on to Discovery</a:t>
            </a:r>
          </a:p>
        </p:txBody>
      </p:sp>
      <p:sp>
        <p:nvSpPr>
          <p:cNvPr id="41" name="Rectangle 40">
            <a:extLst>
              <a:ext uri="{FF2B5EF4-FFF2-40B4-BE49-F238E27FC236}">
                <a16:creationId xmlns:a16="http://schemas.microsoft.com/office/drawing/2014/main" id="{5D77DF45-3F3F-48F8-A7AA-9F4B984C54AC}"/>
              </a:ext>
            </a:extLst>
          </p:cNvPr>
          <p:cNvSpPr>
            <a:spLocks/>
          </p:cNvSpPr>
          <p:nvPr/>
        </p:nvSpPr>
        <p:spPr>
          <a:xfrm>
            <a:off x="10457558" y="1517014"/>
            <a:ext cx="1307724" cy="46320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200" b="1" dirty="0">
                <a:solidFill>
                  <a:schemeClr val="tx1"/>
                </a:solidFill>
              </a:rPr>
              <a:t>Example Agenda:</a:t>
            </a:r>
          </a:p>
          <a:p>
            <a:pPr marL="171450" indent="-171450">
              <a:spcAft>
                <a:spcPts val="600"/>
              </a:spcAft>
              <a:buFont typeface="Wingdings" panose="05000000000000000000" pitchFamily="2" charset="2"/>
              <a:buChar char="§"/>
            </a:pPr>
            <a:r>
              <a:rPr lang="en-CA" sz="1200" dirty="0">
                <a:solidFill>
                  <a:schemeClr val="tx1"/>
                </a:solidFill>
              </a:rPr>
              <a:t>Overview of product idea – </a:t>
            </a:r>
            <a:r>
              <a:rPr lang="en-CA" sz="1200" b="1" i="1" dirty="0">
                <a:solidFill>
                  <a:schemeClr val="tx1"/>
                </a:solidFill>
              </a:rPr>
              <a:t>(10 min)</a:t>
            </a:r>
          </a:p>
          <a:p>
            <a:pPr marL="171450" indent="-171450">
              <a:spcAft>
                <a:spcPts val="600"/>
              </a:spcAft>
              <a:buFont typeface="Wingdings" panose="05000000000000000000" pitchFamily="2" charset="2"/>
              <a:buChar char="§"/>
            </a:pPr>
            <a:r>
              <a:rPr lang="en-CA" sz="1200" dirty="0">
                <a:solidFill>
                  <a:schemeClr val="tx1"/>
                </a:solidFill>
              </a:rPr>
              <a:t>Business case presentation – </a:t>
            </a:r>
            <a:r>
              <a:rPr lang="en-CA" sz="1200" b="1" i="1" dirty="0">
                <a:solidFill>
                  <a:schemeClr val="tx1"/>
                </a:solidFill>
              </a:rPr>
              <a:t>(10 min)</a:t>
            </a:r>
            <a:endParaRPr lang="en-CA" sz="1200" b="1" dirty="0">
              <a:solidFill>
                <a:schemeClr val="tx1"/>
              </a:solidFill>
            </a:endParaRPr>
          </a:p>
          <a:p>
            <a:pPr marL="171450" indent="-171450">
              <a:spcAft>
                <a:spcPts val="600"/>
              </a:spcAft>
              <a:buFont typeface="Wingdings" panose="05000000000000000000" pitchFamily="2" charset="2"/>
              <a:buChar char="§"/>
            </a:pPr>
            <a:r>
              <a:rPr lang="en-CA" sz="1200" dirty="0">
                <a:solidFill>
                  <a:schemeClr val="tx1"/>
                </a:solidFill>
              </a:rPr>
              <a:t>Q&amp;A </a:t>
            </a:r>
            <a:r>
              <a:rPr lang="en-CA" sz="1200" b="1" i="1" dirty="0">
                <a:solidFill>
                  <a:schemeClr val="tx1"/>
                </a:solidFill>
              </a:rPr>
              <a:t>(5 min)</a:t>
            </a:r>
            <a:endParaRPr lang="en-CA" sz="1200" dirty="0">
              <a:solidFill>
                <a:schemeClr val="tx1"/>
              </a:solidFill>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Business case approval and PO assignment </a:t>
            </a:r>
            <a:r>
              <a:rPr lang="en-CA" sz="1200" b="1" i="1" dirty="0">
                <a:solidFill>
                  <a:schemeClr val="tx1"/>
                </a:solidFill>
              </a:rPr>
              <a:t>(5 min)</a:t>
            </a:r>
            <a:endParaRPr lang="en-US" sz="12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200" b="1" dirty="0">
              <a:solidFill>
                <a:schemeClr val="tx1"/>
              </a:solidFill>
            </a:endParaRPr>
          </a:p>
        </p:txBody>
      </p:sp>
      <p:sp>
        <p:nvSpPr>
          <p:cNvPr id="42" name="Rectangle 41">
            <a:extLst>
              <a:ext uri="{FF2B5EF4-FFF2-40B4-BE49-F238E27FC236}">
                <a16:creationId xmlns:a16="http://schemas.microsoft.com/office/drawing/2014/main" id="{99FB4733-14C5-4A30-B464-C6B2CFA59C88}"/>
              </a:ext>
            </a:extLst>
          </p:cNvPr>
          <p:cNvSpPr>
            <a:spLocks/>
          </p:cNvSpPr>
          <p:nvPr/>
        </p:nvSpPr>
        <p:spPr>
          <a:xfrm>
            <a:off x="419107" y="1517014"/>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43" name="Straight Connector 42">
            <a:extLst>
              <a:ext uri="{FF2B5EF4-FFF2-40B4-BE49-F238E27FC236}">
                <a16:creationId xmlns:a16="http://schemas.microsoft.com/office/drawing/2014/main" id="{78A59A8F-BB5D-48A9-8C3C-BB49C9E57AD4}"/>
              </a:ext>
            </a:extLst>
          </p:cNvPr>
          <p:cNvCxnSpPr>
            <a:cxnSpLocks/>
          </p:cNvCxnSpPr>
          <p:nvPr/>
        </p:nvCxnSpPr>
        <p:spPr>
          <a:xfrm flipH="1">
            <a:off x="1554341" y="2513660"/>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1010A92F-6181-48E4-8478-D7523096F3EE}"/>
              </a:ext>
            </a:extLst>
          </p:cNvPr>
          <p:cNvSpPr/>
          <p:nvPr/>
        </p:nvSpPr>
        <p:spPr>
          <a:xfrm>
            <a:off x="701104" y="2316708"/>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45" name="Flowchart: Decision 44">
            <a:extLst>
              <a:ext uri="{FF2B5EF4-FFF2-40B4-BE49-F238E27FC236}">
                <a16:creationId xmlns:a16="http://schemas.microsoft.com/office/drawing/2014/main" id="{17BAB62D-CCFB-4F1A-B752-961757150859}"/>
              </a:ext>
            </a:extLst>
          </p:cNvPr>
          <p:cNvSpPr/>
          <p:nvPr/>
        </p:nvSpPr>
        <p:spPr>
          <a:xfrm>
            <a:off x="514053" y="2254476"/>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1</a:t>
            </a:r>
          </a:p>
        </p:txBody>
      </p:sp>
      <p:sp>
        <p:nvSpPr>
          <p:cNvPr id="48" name="Rectangle 47">
            <a:extLst>
              <a:ext uri="{FF2B5EF4-FFF2-40B4-BE49-F238E27FC236}">
                <a16:creationId xmlns:a16="http://schemas.microsoft.com/office/drawing/2014/main" id="{4B63B265-E945-45A0-BD0A-9CA1AF3648C3}"/>
              </a:ext>
            </a:extLst>
          </p:cNvPr>
          <p:cNvSpPr>
            <a:spLocks/>
          </p:cNvSpPr>
          <p:nvPr/>
        </p:nvSpPr>
        <p:spPr>
          <a:xfrm>
            <a:off x="419106" y="1517014"/>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1 Process</a:t>
            </a:r>
          </a:p>
        </p:txBody>
      </p:sp>
      <p:pic>
        <p:nvPicPr>
          <p:cNvPr id="49" name="Graphic 48" descr="Alarm Clock">
            <a:extLst>
              <a:ext uri="{FF2B5EF4-FFF2-40B4-BE49-F238E27FC236}">
                <a16:creationId xmlns:a16="http://schemas.microsoft.com/office/drawing/2014/main" id="{B89D4046-DCD3-4388-B25D-792EA8CC9F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403" y="2742549"/>
            <a:ext cx="584760" cy="585306"/>
          </a:xfrm>
          <a:prstGeom prst="rect">
            <a:avLst/>
          </a:prstGeom>
        </p:spPr>
      </p:pic>
      <p:sp>
        <p:nvSpPr>
          <p:cNvPr id="55" name="TextBox 54">
            <a:extLst>
              <a:ext uri="{FF2B5EF4-FFF2-40B4-BE49-F238E27FC236}">
                <a16:creationId xmlns:a16="http://schemas.microsoft.com/office/drawing/2014/main" id="{78080CF0-BA16-4E46-81E7-7940CC4F8147}"/>
              </a:ext>
            </a:extLst>
          </p:cNvPr>
          <p:cNvSpPr txBox="1"/>
          <p:nvPr/>
        </p:nvSpPr>
        <p:spPr>
          <a:xfrm>
            <a:off x="760359" y="3277398"/>
            <a:ext cx="494728" cy="33855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30 min</a:t>
            </a:r>
            <a:r>
              <a:rPr lang="en-CA" sz="1100" b="1" baseline="30000" dirty="0"/>
              <a:t>1</a:t>
            </a:r>
            <a:r>
              <a:rPr lang="en-CA" sz="1100" b="1" dirty="0"/>
              <a:t> </a:t>
            </a:r>
          </a:p>
        </p:txBody>
      </p:sp>
      <p:cxnSp>
        <p:nvCxnSpPr>
          <p:cNvPr id="59" name="Straight Connector 58">
            <a:extLst>
              <a:ext uri="{FF2B5EF4-FFF2-40B4-BE49-F238E27FC236}">
                <a16:creationId xmlns:a16="http://schemas.microsoft.com/office/drawing/2014/main" id="{7ED7A627-A3BD-4AFF-B960-EAA852318CD4}"/>
              </a:ext>
            </a:extLst>
          </p:cNvPr>
          <p:cNvCxnSpPr/>
          <p:nvPr/>
        </p:nvCxnSpPr>
        <p:spPr>
          <a:xfrm>
            <a:off x="3188533"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107146A-DFAE-4BB6-AFB1-C1075A185005}"/>
              </a:ext>
            </a:extLst>
          </p:cNvPr>
          <p:cNvCxnSpPr/>
          <p:nvPr/>
        </p:nvCxnSpPr>
        <p:spPr>
          <a:xfrm>
            <a:off x="4838156"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6E4062C-78D7-4CA4-BAF6-1953FCA0DB68}"/>
              </a:ext>
            </a:extLst>
          </p:cNvPr>
          <p:cNvCxnSpPr/>
          <p:nvPr/>
        </p:nvCxnSpPr>
        <p:spPr>
          <a:xfrm>
            <a:off x="6685428"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7F87F8A-586C-4D54-9538-98A619C53604}"/>
              </a:ext>
            </a:extLst>
          </p:cNvPr>
          <p:cNvCxnSpPr/>
          <p:nvPr/>
        </p:nvCxnSpPr>
        <p:spPr>
          <a:xfrm>
            <a:off x="8488920"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17456D-B996-4C4F-80E5-81F72ECFEE33}"/>
              </a:ext>
            </a:extLst>
          </p:cNvPr>
          <p:cNvCxnSpPr/>
          <p:nvPr/>
        </p:nvCxnSpPr>
        <p:spPr>
          <a:xfrm>
            <a:off x="1554341" y="2513660"/>
            <a:ext cx="0" cy="3072624"/>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40BE29E-7061-46B6-9FC2-0B10D6B589FA}"/>
              </a:ext>
            </a:extLst>
          </p:cNvPr>
          <p:cNvSpPr txBox="1"/>
          <p:nvPr/>
        </p:nvSpPr>
        <p:spPr>
          <a:xfrm>
            <a:off x="1876174" y="1975731"/>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70" name="TextBox 69">
            <a:extLst>
              <a:ext uri="{FF2B5EF4-FFF2-40B4-BE49-F238E27FC236}">
                <a16:creationId xmlns:a16="http://schemas.microsoft.com/office/drawing/2014/main" id="{CF68C920-EE26-4969-85BC-F2A01E377326}"/>
              </a:ext>
            </a:extLst>
          </p:cNvPr>
          <p:cNvSpPr txBox="1"/>
          <p:nvPr/>
        </p:nvSpPr>
        <p:spPr>
          <a:xfrm>
            <a:off x="3518082" y="1975731"/>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73" name="TextBox 72">
            <a:extLst>
              <a:ext uri="{FF2B5EF4-FFF2-40B4-BE49-F238E27FC236}">
                <a16:creationId xmlns:a16="http://schemas.microsoft.com/office/drawing/2014/main" id="{D1686571-F89F-4615-BDCC-8F57F31F022A}"/>
              </a:ext>
            </a:extLst>
          </p:cNvPr>
          <p:cNvSpPr txBox="1"/>
          <p:nvPr/>
        </p:nvSpPr>
        <p:spPr>
          <a:xfrm>
            <a:off x="7091911" y="1975731"/>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74" name="TextBox 73">
            <a:extLst>
              <a:ext uri="{FF2B5EF4-FFF2-40B4-BE49-F238E27FC236}">
                <a16:creationId xmlns:a16="http://schemas.microsoft.com/office/drawing/2014/main" id="{8856A7A1-0818-4CD3-9702-17346D9D8EC2}"/>
              </a:ext>
            </a:extLst>
          </p:cNvPr>
          <p:cNvSpPr txBox="1"/>
          <p:nvPr/>
        </p:nvSpPr>
        <p:spPr>
          <a:xfrm>
            <a:off x="8768816" y="1975731"/>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no-go criteria</a:t>
            </a:r>
          </a:p>
        </p:txBody>
      </p:sp>
      <p:sp>
        <p:nvSpPr>
          <p:cNvPr id="76" name="TextBox 75">
            <a:extLst>
              <a:ext uri="{FF2B5EF4-FFF2-40B4-BE49-F238E27FC236}">
                <a16:creationId xmlns:a16="http://schemas.microsoft.com/office/drawing/2014/main" id="{EB9D793A-1D36-4406-B3A5-4ECCF7C9E7A9}"/>
              </a:ext>
            </a:extLst>
          </p:cNvPr>
          <p:cNvSpPr txBox="1"/>
          <p:nvPr>
            <p:custDataLst>
              <p:tags r:id="rId4"/>
            </p:custDataLst>
          </p:nvPr>
        </p:nvSpPr>
        <p:spPr>
          <a:xfrm>
            <a:off x="3234127" y="2903178"/>
            <a:ext cx="1558435" cy="173509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Idea Owner</a:t>
            </a:r>
            <a:r>
              <a:rPr lang="en-US" sz="1100" dirty="0"/>
              <a:t> – responsible for presenting the idea</a:t>
            </a:r>
            <a:endParaRPr lang="en-US" sz="1100" b="1" dirty="0"/>
          </a:p>
          <a:p>
            <a:pPr lvl="1">
              <a:spcBef>
                <a:spcPct val="25000"/>
              </a:spcBef>
            </a:pPr>
            <a:r>
              <a:rPr lang="en-US" sz="1100" b="1" dirty="0"/>
              <a:t>Lab Executive Team </a:t>
            </a:r>
            <a:r>
              <a:rPr lang="en-US" sz="1100" dirty="0"/>
              <a:t>– responsible for approving the business case and qualifying criteria for go / no-go have been met</a:t>
            </a:r>
          </a:p>
        </p:txBody>
      </p:sp>
      <p:sp>
        <p:nvSpPr>
          <p:cNvPr id="77" name="TextBox 76">
            <a:extLst>
              <a:ext uri="{FF2B5EF4-FFF2-40B4-BE49-F238E27FC236}">
                <a16:creationId xmlns:a16="http://schemas.microsoft.com/office/drawing/2014/main" id="{E3317CD7-41BD-4F28-B424-949667FD07FD}"/>
              </a:ext>
            </a:extLst>
          </p:cNvPr>
          <p:cNvSpPr txBox="1"/>
          <p:nvPr>
            <p:custDataLst>
              <p:tags r:id="rId5"/>
            </p:custDataLst>
          </p:nvPr>
        </p:nvSpPr>
        <p:spPr>
          <a:xfrm>
            <a:off x="4903000" y="2903178"/>
            <a:ext cx="1820927" cy="251549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Idea concept / visual mockup with business sponsor</a:t>
            </a:r>
          </a:p>
          <a:p>
            <a:pPr marL="224635" lvl="1" indent="-228600">
              <a:spcBef>
                <a:spcPct val="25000"/>
              </a:spcBef>
              <a:buSzPct val="100000"/>
              <a:buFont typeface="+mj-lt"/>
              <a:buAutoNum type="arabicPeriod"/>
            </a:pPr>
            <a:r>
              <a:rPr lang="en-US" sz="1100" dirty="0"/>
              <a:t>High-level business case (with high-level tech impact assessment)</a:t>
            </a:r>
          </a:p>
          <a:p>
            <a:pPr marL="224635" lvl="1" indent="-228600">
              <a:spcBef>
                <a:spcPct val="25000"/>
              </a:spcBef>
              <a:buSzPct val="100000"/>
              <a:buFont typeface="+mj-lt"/>
              <a:buAutoNum type="arabicPeriod"/>
            </a:pPr>
            <a:r>
              <a:rPr lang="en-US" sz="1100" dirty="0"/>
              <a:t>Go-forward plan for Discovery phase</a:t>
            </a:r>
            <a:endParaRPr lang="en-US" sz="1100" dirty="0">
              <a:solidFill>
                <a:srgbClr val="FF0000"/>
              </a:solidFill>
            </a:endParaRPr>
          </a:p>
          <a:p>
            <a:pPr marL="512763" lvl="2" indent="-285750">
              <a:spcBef>
                <a:spcPct val="12000"/>
              </a:spcBef>
            </a:pPr>
            <a:r>
              <a:rPr lang="en-US" sz="1100" dirty="0"/>
              <a:t>Proposed PO</a:t>
            </a:r>
          </a:p>
          <a:p>
            <a:pPr marL="512763" lvl="2" indent="-285750">
              <a:spcBef>
                <a:spcPct val="12000"/>
              </a:spcBef>
            </a:pPr>
            <a:r>
              <a:rPr lang="en-US" sz="1100" dirty="0"/>
              <a:t>Discovery workplan</a:t>
            </a:r>
          </a:p>
          <a:p>
            <a:pPr marL="512763" lvl="2" indent="-285750">
              <a:spcBef>
                <a:spcPct val="12000"/>
              </a:spcBef>
            </a:pPr>
            <a:r>
              <a:rPr lang="en-US" sz="1100" dirty="0"/>
              <a:t>List of required resources (stakeholders, space, etc.)</a:t>
            </a:r>
          </a:p>
        </p:txBody>
      </p:sp>
      <p:sp>
        <p:nvSpPr>
          <p:cNvPr id="78" name="TextBox 77">
            <a:extLst>
              <a:ext uri="{FF2B5EF4-FFF2-40B4-BE49-F238E27FC236}">
                <a16:creationId xmlns:a16="http://schemas.microsoft.com/office/drawing/2014/main" id="{1481935C-80A1-48ED-8B3E-64D77B39C343}"/>
              </a:ext>
            </a:extLst>
          </p:cNvPr>
          <p:cNvSpPr txBox="1"/>
          <p:nvPr>
            <p:custDataLst>
              <p:tags r:id="rId6"/>
            </p:custDataLst>
          </p:nvPr>
        </p:nvSpPr>
        <p:spPr>
          <a:xfrm>
            <a:off x="6750272" y="2903178"/>
            <a:ext cx="1712304" cy="105798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Approval of business case and necessary </a:t>
            </a:r>
            <a:br>
              <a:rPr lang="en-US" sz="1100" dirty="0"/>
            </a:br>
            <a:r>
              <a:rPr lang="en-US" sz="1100" dirty="0"/>
              <a:t>go / no-go criteria</a:t>
            </a:r>
          </a:p>
          <a:p>
            <a:pPr marL="224635" lvl="1" indent="-228600">
              <a:spcBef>
                <a:spcPct val="25000"/>
              </a:spcBef>
              <a:buSzPct val="100000"/>
              <a:buFont typeface="+mj-lt"/>
              <a:buAutoNum type="arabicPeriod"/>
            </a:pPr>
            <a:r>
              <a:rPr lang="en-US" sz="1100" dirty="0"/>
              <a:t>Assignment of product owner and other key resources to team </a:t>
            </a:r>
          </a:p>
        </p:txBody>
      </p:sp>
      <p:sp>
        <p:nvSpPr>
          <p:cNvPr id="82" name="TextBox 81">
            <a:extLst>
              <a:ext uri="{FF2B5EF4-FFF2-40B4-BE49-F238E27FC236}">
                <a16:creationId xmlns:a16="http://schemas.microsoft.com/office/drawing/2014/main" id="{74058450-14D8-4D30-883E-62A9D1704E3B}"/>
              </a:ext>
            </a:extLst>
          </p:cNvPr>
          <p:cNvSpPr txBox="1"/>
          <p:nvPr>
            <p:custDataLst>
              <p:tags r:id="rId7"/>
            </p:custDataLst>
          </p:nvPr>
        </p:nvSpPr>
        <p:spPr>
          <a:xfrm>
            <a:off x="8573016" y="2903178"/>
            <a:ext cx="1670854" cy="220060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Funding secured to proceed with Discovery</a:t>
            </a:r>
          </a:p>
          <a:p>
            <a:pPr marL="224635" lvl="1" indent="-228600">
              <a:spcBef>
                <a:spcPct val="25000"/>
              </a:spcBef>
              <a:buSzPct val="100000"/>
              <a:buFont typeface="+mj-lt"/>
              <a:buAutoNum type="arabicPeriod"/>
            </a:pPr>
            <a:r>
              <a:rPr lang="en-US" sz="1100" dirty="0"/>
              <a:t>Business sponsorship and support plan</a:t>
            </a:r>
          </a:p>
          <a:p>
            <a:pPr marL="224635" lvl="1" indent="-228600">
              <a:spcBef>
                <a:spcPct val="25000"/>
              </a:spcBef>
              <a:buSzPct val="100000"/>
              <a:buFont typeface="+mj-lt"/>
              <a:buAutoNum type="arabicPeriod"/>
            </a:pPr>
            <a:r>
              <a:rPr lang="en-US" sz="1100" dirty="0"/>
              <a:t>Significant business impact with trackable KPIs</a:t>
            </a:r>
          </a:p>
          <a:p>
            <a:pPr marL="224635" lvl="1" indent="-228600">
              <a:spcBef>
                <a:spcPct val="25000"/>
              </a:spcBef>
              <a:buSzPct val="100000"/>
              <a:buFont typeface="+mj-lt"/>
              <a:buAutoNum type="arabicPeriod"/>
            </a:pPr>
            <a:r>
              <a:rPr lang="en-US" sz="1100" dirty="0"/>
              <a:t>Aligned to agile principles</a:t>
            </a:r>
          </a:p>
          <a:p>
            <a:pPr marL="224635" lvl="1" indent="-228600">
              <a:spcBef>
                <a:spcPct val="25000"/>
              </a:spcBef>
              <a:buSzPct val="100000"/>
              <a:buFont typeface="+mj-lt"/>
              <a:buAutoNum type="arabicPeriod"/>
            </a:pPr>
            <a:r>
              <a:rPr lang="en-US" sz="1100" dirty="0"/>
              <a:t>Aligned to Lab digital strategy and existing product pathways</a:t>
            </a:r>
          </a:p>
        </p:txBody>
      </p:sp>
      <p:sp>
        <p:nvSpPr>
          <p:cNvPr id="83" name="TextBox 82">
            <a:extLst>
              <a:ext uri="{FF2B5EF4-FFF2-40B4-BE49-F238E27FC236}">
                <a16:creationId xmlns:a16="http://schemas.microsoft.com/office/drawing/2014/main" id="{A784F74D-81DA-4319-BF7B-63C80F570A96}"/>
              </a:ext>
            </a:extLst>
          </p:cNvPr>
          <p:cNvSpPr txBox="1"/>
          <p:nvPr>
            <p:custDataLst>
              <p:tags r:id="rId8"/>
            </p:custDataLst>
          </p:nvPr>
        </p:nvSpPr>
        <p:spPr>
          <a:xfrm>
            <a:off x="1599935" y="2903178"/>
            <a:ext cx="1543005" cy="122725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the idea is feasible and impactful enough to move forward</a:t>
            </a:r>
          </a:p>
          <a:p>
            <a:pPr lvl="1">
              <a:spcBef>
                <a:spcPct val="25000"/>
              </a:spcBef>
            </a:pPr>
            <a:r>
              <a:rPr lang="en-US" sz="1100" dirty="0"/>
              <a:t>Provide executive guidance and steering on idea</a:t>
            </a:r>
          </a:p>
        </p:txBody>
      </p:sp>
      <p:sp>
        <p:nvSpPr>
          <p:cNvPr id="84" name="Oval 83">
            <a:extLst>
              <a:ext uri="{FF2B5EF4-FFF2-40B4-BE49-F238E27FC236}">
                <a16:creationId xmlns:a16="http://schemas.microsoft.com/office/drawing/2014/main" id="{BEC73CD0-AA2B-415F-B6C1-0D76966B3F5C}"/>
              </a:ext>
            </a:extLst>
          </p:cNvPr>
          <p:cNvSpPr/>
          <p:nvPr/>
        </p:nvSpPr>
        <p:spPr>
          <a:xfrm>
            <a:off x="2066434"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85" name="Graphic 84" descr="Mining Tools">
            <a:extLst>
              <a:ext uri="{FF2B5EF4-FFF2-40B4-BE49-F238E27FC236}">
                <a16:creationId xmlns:a16="http://schemas.microsoft.com/office/drawing/2014/main" id="{C74F4B4C-75AD-40A4-9AC9-7FF5131101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148083" y="2290070"/>
            <a:ext cx="446711" cy="447178"/>
          </a:xfrm>
          <a:prstGeom prst="rect">
            <a:avLst/>
          </a:prstGeom>
        </p:spPr>
      </p:pic>
      <p:sp>
        <p:nvSpPr>
          <p:cNvPr id="96" name="Oval 95">
            <a:extLst>
              <a:ext uri="{FF2B5EF4-FFF2-40B4-BE49-F238E27FC236}">
                <a16:creationId xmlns:a16="http://schemas.microsoft.com/office/drawing/2014/main" id="{AC27B6F7-D3CA-4110-8AED-EF555A23D384}"/>
              </a:ext>
            </a:extLst>
          </p:cNvPr>
          <p:cNvSpPr/>
          <p:nvPr/>
        </p:nvSpPr>
        <p:spPr>
          <a:xfrm>
            <a:off x="3708341"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97" name="Graphic 96" descr="User">
            <a:extLst>
              <a:ext uri="{FF2B5EF4-FFF2-40B4-BE49-F238E27FC236}">
                <a16:creationId xmlns:a16="http://schemas.microsoft.com/office/drawing/2014/main" id="{BDE3009F-5F1A-4236-ADA8-24F80A470BB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84984" y="2285059"/>
            <a:ext cx="456722" cy="457200"/>
          </a:xfrm>
          <a:prstGeom prst="rect">
            <a:avLst/>
          </a:prstGeom>
        </p:spPr>
      </p:pic>
      <p:sp>
        <p:nvSpPr>
          <p:cNvPr id="98" name="Oval 97">
            <a:extLst>
              <a:ext uri="{FF2B5EF4-FFF2-40B4-BE49-F238E27FC236}">
                <a16:creationId xmlns:a16="http://schemas.microsoft.com/office/drawing/2014/main" id="{C45830E5-EAAF-4A8B-A8C8-6453046914B9}"/>
              </a:ext>
            </a:extLst>
          </p:cNvPr>
          <p:cNvSpPr/>
          <p:nvPr/>
        </p:nvSpPr>
        <p:spPr>
          <a:xfrm>
            <a:off x="9064939"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99" name="Graphic 98" descr="Information">
            <a:extLst>
              <a:ext uri="{FF2B5EF4-FFF2-40B4-BE49-F238E27FC236}">
                <a16:creationId xmlns:a16="http://schemas.microsoft.com/office/drawing/2014/main" id="{BACA5A8B-D665-4D24-804C-8425AC4B60D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18459" y="2261912"/>
            <a:ext cx="502969" cy="503495"/>
          </a:xfrm>
          <a:prstGeom prst="rect">
            <a:avLst/>
          </a:prstGeom>
        </p:spPr>
      </p:pic>
      <p:sp>
        <p:nvSpPr>
          <p:cNvPr id="100" name="Oval 99">
            <a:extLst>
              <a:ext uri="{FF2B5EF4-FFF2-40B4-BE49-F238E27FC236}">
                <a16:creationId xmlns:a16="http://schemas.microsoft.com/office/drawing/2014/main" id="{3273D7E8-BF4B-4B92-ABC0-E6470D81F4D0}"/>
              </a:ext>
            </a:extLst>
          </p:cNvPr>
          <p:cNvSpPr/>
          <p:nvPr/>
        </p:nvSpPr>
        <p:spPr>
          <a:xfrm>
            <a:off x="7282171"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101" name="Graphic 100" descr="Checklist">
            <a:extLst>
              <a:ext uri="{FF2B5EF4-FFF2-40B4-BE49-F238E27FC236}">
                <a16:creationId xmlns:a16="http://schemas.microsoft.com/office/drawing/2014/main" id="{F0D3EF64-0AF1-4B3B-A6CE-900FD4B4145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68825" y="2295081"/>
            <a:ext cx="425439" cy="425884"/>
          </a:xfrm>
          <a:prstGeom prst="rect">
            <a:avLst/>
          </a:prstGeom>
        </p:spPr>
      </p:pic>
      <p:sp>
        <p:nvSpPr>
          <p:cNvPr id="102" name="Oval 101">
            <a:extLst>
              <a:ext uri="{FF2B5EF4-FFF2-40B4-BE49-F238E27FC236}">
                <a16:creationId xmlns:a16="http://schemas.microsoft.com/office/drawing/2014/main" id="{0D8F505A-2A58-4921-A06D-B609AC208C29}"/>
              </a:ext>
            </a:extLst>
          </p:cNvPr>
          <p:cNvSpPr/>
          <p:nvPr/>
        </p:nvSpPr>
        <p:spPr>
          <a:xfrm>
            <a:off x="5456788" y="2208336"/>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103" name="Graphic 102" descr="Puzzle">
            <a:extLst>
              <a:ext uri="{FF2B5EF4-FFF2-40B4-BE49-F238E27FC236}">
                <a16:creationId xmlns:a16="http://schemas.microsoft.com/office/drawing/2014/main" id="{9C2C8305-4C27-4514-90D3-F08F68FCFE0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33431" y="2285059"/>
            <a:ext cx="456722" cy="457200"/>
          </a:xfrm>
          <a:prstGeom prst="rect">
            <a:avLst/>
          </a:prstGeom>
        </p:spPr>
      </p:pic>
      <p:sp>
        <p:nvSpPr>
          <p:cNvPr id="104" name="TextBox 103">
            <a:extLst>
              <a:ext uri="{FF2B5EF4-FFF2-40B4-BE49-F238E27FC236}">
                <a16:creationId xmlns:a16="http://schemas.microsoft.com/office/drawing/2014/main" id="{B933D369-1572-44AF-8A57-C4115FEE5EB8}"/>
              </a:ext>
            </a:extLst>
          </p:cNvPr>
          <p:cNvSpPr txBox="1"/>
          <p:nvPr/>
        </p:nvSpPr>
        <p:spPr>
          <a:xfrm>
            <a:off x="5266529" y="1975731"/>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50" name="4. Footnote">
            <a:extLst>
              <a:ext uri="{FF2B5EF4-FFF2-40B4-BE49-F238E27FC236}">
                <a16:creationId xmlns:a16="http://schemas.microsoft.com/office/drawing/2014/main" id="{D37BD2B6-0AD9-4BC0-B206-D924D3581CB6}"/>
              </a:ext>
            </a:extLst>
          </p:cNvPr>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a:solidFill>
                  <a:srgbClr val="7F7F7F"/>
                </a:solidFill>
                <a:latin typeface="+mn-lt"/>
                <a:ea typeface="+mn-ea"/>
              </a:rPr>
              <a:t>1 Per product</a:t>
            </a:r>
            <a:endParaRPr lang="en-US" sz="1000" baseline="0" dirty="0">
              <a:solidFill>
                <a:srgbClr val="7F7F7F"/>
              </a:solidFill>
              <a:latin typeface="+mn-lt"/>
              <a:ea typeface="+mn-ea"/>
            </a:endParaRPr>
          </a:p>
        </p:txBody>
      </p:sp>
      <p:sp>
        <p:nvSpPr>
          <p:cNvPr id="51" name="Rectangle 50">
            <a:extLst>
              <a:ext uri="{FF2B5EF4-FFF2-40B4-BE49-F238E27FC236}">
                <a16:creationId xmlns:a16="http://schemas.microsoft.com/office/drawing/2014/main" id="{6AA7C297-20A7-4DFB-BB67-A236B7D6722D}"/>
              </a:ext>
            </a:extLst>
          </p:cNvPr>
          <p:cNvSpPr>
            <a:spLocks/>
          </p:cNvSpPr>
          <p:nvPr>
            <p:custDataLst>
              <p:tags r:id="rId9"/>
            </p:custDataLst>
          </p:nvPr>
        </p:nvSpPr>
        <p:spPr>
          <a:xfrm>
            <a:off x="2148083" y="5624543"/>
            <a:ext cx="7012971" cy="1055674"/>
          </a:xfrm>
          <a:prstGeom prst="rect">
            <a:avLst/>
          </a:prstGeom>
          <a:solidFill>
            <a:schemeClr val="accent4"/>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73152" rIns="73152" bIns="73152" rtlCol="0" anchor="ctr">
            <a:spAutoFit/>
          </a:bodyPr>
          <a:lstStyle/>
          <a:p>
            <a:pPr>
              <a:spcBef>
                <a:spcPts val="0"/>
              </a:spcBef>
              <a:spcAft>
                <a:spcPts val="600"/>
              </a:spcAft>
            </a:pPr>
            <a:r>
              <a:rPr lang="en-CA" sz="1100" b="1">
                <a:solidFill>
                  <a:schemeClr val="bg1"/>
                </a:solidFill>
              </a:rPr>
              <a:t>If a product idea does not successfully pass through the first PLC Review, it may:  </a:t>
            </a:r>
          </a:p>
          <a:p>
            <a:pPr marL="339725" lvl="1" indent="-171450">
              <a:spcBef>
                <a:spcPts val="0"/>
              </a:spcBef>
              <a:spcAft>
                <a:spcPts val="600"/>
              </a:spcAft>
              <a:buClr>
                <a:schemeClr val="bg1"/>
              </a:buClr>
              <a:buFont typeface="Arial" panose="020B0604020202020204" pitchFamily="34" charset="0"/>
              <a:buChar char="•"/>
            </a:pPr>
            <a:r>
              <a:rPr lang="en-CA" sz="1100" b="1">
                <a:solidFill>
                  <a:schemeClr val="bg1"/>
                </a:solidFill>
              </a:rPr>
              <a:t>Be sent to do further Pre-Discovery work before a second attempt</a:t>
            </a:r>
          </a:p>
          <a:p>
            <a:pPr marL="339725" lvl="1" indent="-171450">
              <a:spcBef>
                <a:spcPts val="0"/>
              </a:spcBef>
              <a:spcAft>
                <a:spcPts val="600"/>
              </a:spcAft>
              <a:buClr>
                <a:schemeClr val="bg1"/>
              </a:buClr>
              <a:buFont typeface="Arial" panose="020B0604020202020204" pitchFamily="34" charset="0"/>
              <a:buChar char="•"/>
            </a:pPr>
            <a:r>
              <a:rPr lang="en-CA" sz="1100" b="1">
                <a:solidFill>
                  <a:schemeClr val="bg1"/>
                </a:solidFill>
              </a:rPr>
              <a:t>Be paused for a period of time until sufficient supporting work is done (e.g., data collection)</a:t>
            </a:r>
          </a:p>
          <a:p>
            <a:pPr marL="339725" lvl="1" indent="-171450">
              <a:spcAft>
                <a:spcPts val="600"/>
              </a:spcAft>
              <a:buClr>
                <a:schemeClr val="bg1"/>
              </a:buClr>
              <a:buFont typeface="Arial" panose="020B0604020202020204" pitchFamily="34" charset="0"/>
              <a:buChar char="•"/>
            </a:pPr>
            <a:r>
              <a:rPr lang="en-CA" sz="1100" b="1">
                <a:solidFill>
                  <a:schemeClr val="bg1"/>
                </a:solidFill>
              </a:rPr>
              <a:t>Be asked to combine with another idea to create a combined product idea</a:t>
            </a:r>
            <a:endParaRPr lang="en-CA" sz="1100" b="1" dirty="0">
              <a:solidFill>
                <a:schemeClr val="bg1"/>
              </a:solidFill>
            </a:endParaRPr>
          </a:p>
        </p:txBody>
      </p:sp>
    </p:spTree>
    <p:extLst>
      <p:ext uri="{BB962C8B-B14F-4D97-AF65-F5344CB8AC3E}">
        <p14:creationId xmlns:p14="http://schemas.microsoft.com/office/powerpoint/2010/main" val="26711614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ext uri="{D42A27DB-BD31-4B8C-83A1-F6EECF244321}">
                <p14:modId xmlns:p14="http://schemas.microsoft.com/office/powerpoint/2010/main" val="24325215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2"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PLC Review 2 is the final stage prior to the commencement of product development</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19107" y="1519133"/>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p:cNvCxnSpPr>
          <p:nvPr/>
        </p:nvCxnSpPr>
        <p:spPr>
          <a:xfrm flipH="1">
            <a:off x="1554341" y="2515779"/>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2</a:t>
            </a:r>
          </a:p>
        </p:txBody>
      </p: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19106"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2 Process</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9" y="3279517"/>
            <a:ext cx="494728" cy="33855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1 hour</a:t>
            </a:r>
            <a:r>
              <a:rPr lang="en-CA" sz="1100" b="1" baseline="30000" dirty="0"/>
              <a:t>1</a:t>
            </a:r>
            <a:r>
              <a:rPr lang="en-CA" sz="1100" b="1" dirty="0"/>
              <a:t> </a:t>
            </a:r>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57558" y="1519133"/>
            <a:ext cx="1307724" cy="463201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200" b="1" dirty="0">
                <a:solidFill>
                  <a:schemeClr val="tx1"/>
                </a:solidFill>
              </a:rPr>
              <a:t>Example Agenda:</a:t>
            </a:r>
          </a:p>
          <a:p>
            <a:pPr marL="171450" indent="-171450">
              <a:spcAft>
                <a:spcPts val="600"/>
              </a:spcAft>
              <a:buFont typeface="Wingdings" panose="05000000000000000000" pitchFamily="2" charset="2"/>
              <a:buChar char="§"/>
            </a:pPr>
            <a:r>
              <a:rPr lang="en-CA" sz="1200" dirty="0">
                <a:solidFill>
                  <a:schemeClr val="tx1"/>
                </a:solidFill>
              </a:rPr>
              <a:t>Overview of product scope – </a:t>
            </a:r>
            <a:r>
              <a:rPr lang="en-CA" sz="1200" b="1" i="1" dirty="0">
                <a:solidFill>
                  <a:schemeClr val="tx1"/>
                </a:solidFill>
              </a:rPr>
              <a:t>(10 min)</a:t>
            </a:r>
          </a:p>
          <a:p>
            <a:pPr marL="171450" indent="-171450">
              <a:spcAft>
                <a:spcPts val="600"/>
              </a:spcAft>
              <a:buFont typeface="Wingdings" panose="05000000000000000000" pitchFamily="2" charset="2"/>
              <a:buChar char="§"/>
            </a:pPr>
            <a:r>
              <a:rPr lang="en-CA" sz="1200" dirty="0">
                <a:solidFill>
                  <a:schemeClr val="tx1"/>
                </a:solidFill>
              </a:rPr>
              <a:t>Summary of Discovery output – </a:t>
            </a:r>
            <a:br>
              <a:rPr lang="en-CA" sz="1200" dirty="0">
                <a:solidFill>
                  <a:schemeClr val="tx1"/>
                </a:solidFill>
              </a:rPr>
            </a:br>
            <a:r>
              <a:rPr lang="en-CA" sz="1200" b="1" i="1" dirty="0">
                <a:solidFill>
                  <a:schemeClr val="tx1"/>
                </a:solidFill>
              </a:rPr>
              <a:t>(15 min)</a:t>
            </a:r>
            <a:endParaRPr lang="en-CA" sz="1200" b="1" dirty="0">
              <a:solidFill>
                <a:schemeClr val="tx1"/>
              </a:solidFill>
            </a:endParaRPr>
          </a:p>
          <a:p>
            <a:pPr marL="171450" indent="-171450">
              <a:spcAft>
                <a:spcPts val="600"/>
              </a:spcAft>
              <a:buFont typeface="Wingdings" panose="05000000000000000000" pitchFamily="2" charset="2"/>
              <a:buChar char="§"/>
            </a:pPr>
            <a:r>
              <a:rPr lang="en-CA" sz="1200" dirty="0">
                <a:solidFill>
                  <a:schemeClr val="tx1"/>
                </a:solidFill>
              </a:rPr>
              <a:t>Presentation of proposed MVP </a:t>
            </a:r>
            <a:br>
              <a:rPr lang="en-CA" sz="1200" dirty="0">
                <a:solidFill>
                  <a:schemeClr val="tx1"/>
                </a:solidFill>
              </a:rPr>
            </a:br>
            <a:r>
              <a:rPr lang="en-CA" sz="1200" b="1" i="1" dirty="0">
                <a:solidFill>
                  <a:schemeClr val="tx1"/>
                </a:solidFill>
              </a:rPr>
              <a:t>(20 min)</a:t>
            </a:r>
            <a:endParaRPr lang="en-CA" sz="1200" dirty="0">
              <a:solidFill>
                <a:schemeClr val="tx1"/>
              </a:solidFill>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Refined </a:t>
            </a:r>
            <a:r>
              <a:rPr lang="en-US" sz="1200" dirty="0" err="1">
                <a:solidFill>
                  <a:srgbClr val="000000"/>
                </a:solidFill>
                <a:cs typeface="Arial" panose="020B0604020202020204" pitchFamily="34" charset="0"/>
              </a:rPr>
              <a:t>KPIs</a:t>
            </a:r>
            <a:r>
              <a:rPr lang="en-US" sz="1200" dirty="0">
                <a:solidFill>
                  <a:srgbClr val="000000"/>
                </a:solidFill>
                <a:cs typeface="Arial" panose="020B0604020202020204" pitchFamily="34" charset="0"/>
              </a:rPr>
              <a:t> with baseline (if available) and targets </a:t>
            </a:r>
            <a:r>
              <a:rPr lang="en-CA" sz="1200" b="1" i="1" dirty="0">
                <a:solidFill>
                  <a:schemeClr val="tx1"/>
                </a:solidFill>
              </a:rPr>
              <a:t>(10 min)</a:t>
            </a:r>
            <a:endParaRPr lang="en-US" sz="12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200" dirty="0">
                <a:solidFill>
                  <a:srgbClr val="000000"/>
                </a:solidFill>
                <a:cs typeface="Arial" panose="020B0604020202020204" pitchFamily="34" charset="0"/>
              </a:rPr>
              <a:t>MVP sign-off  </a:t>
            </a:r>
            <a:r>
              <a:rPr lang="en-CA" sz="1200" b="1" i="1" dirty="0">
                <a:solidFill>
                  <a:schemeClr val="tx1"/>
                </a:solidFill>
              </a:rPr>
              <a:t>(5 min)</a:t>
            </a:r>
            <a:endParaRPr lang="en-US" sz="12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200" b="1" dirty="0">
              <a:solidFill>
                <a:schemeClr val="tx1"/>
              </a:solidFill>
            </a:endParaRPr>
          </a:p>
        </p:txBody>
      </p:sp>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554341"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84A3685-979A-48D7-AF62-07723A553636}"/>
              </a:ext>
            </a:extLst>
          </p:cNvPr>
          <p:cNvSpPr txBox="1"/>
          <p:nvPr/>
        </p:nvSpPr>
        <p:spPr>
          <a:xfrm>
            <a:off x="187617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599935" y="2905297"/>
            <a:ext cx="1543005" cy="234622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Ensure that product MVP will be impactful for the business</a:t>
            </a:r>
          </a:p>
          <a:p>
            <a:pPr lvl="1">
              <a:spcBef>
                <a:spcPct val="25000"/>
              </a:spcBef>
            </a:pPr>
            <a:r>
              <a:rPr lang="en-US" sz="1100" dirty="0"/>
              <a:t>Provide executive guidance and input prior to sprinting</a:t>
            </a:r>
          </a:p>
          <a:p>
            <a:pPr lvl="1">
              <a:spcBef>
                <a:spcPct val="25000"/>
              </a:spcBef>
            </a:pPr>
            <a:r>
              <a:rPr lang="en-US" sz="1100" dirty="0"/>
              <a:t>Determine if Discovery output is aligned with:</a:t>
            </a:r>
          </a:p>
          <a:p>
            <a:pPr lvl="2">
              <a:spcBef>
                <a:spcPct val="12000"/>
              </a:spcBef>
            </a:pPr>
            <a:r>
              <a:rPr lang="en-US" sz="1100" dirty="0"/>
              <a:t>Business case</a:t>
            </a:r>
          </a:p>
          <a:p>
            <a:pPr lvl="2">
              <a:spcBef>
                <a:spcPct val="12000"/>
              </a:spcBef>
            </a:pPr>
            <a:r>
              <a:rPr lang="en-US" sz="1100" dirty="0"/>
              <a:t>Company vision</a:t>
            </a:r>
          </a:p>
          <a:p>
            <a:pPr lvl="2">
              <a:spcBef>
                <a:spcPct val="12000"/>
              </a:spcBef>
            </a:pPr>
            <a:r>
              <a:rPr lang="en-US" sz="1100" dirty="0"/>
              <a:t>Agile methodologies</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190436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the idea and business case to the PLC</a:t>
            </a:r>
            <a:endParaRPr lang="en-US" sz="1100" b="1" dirty="0"/>
          </a:p>
          <a:p>
            <a:pPr lvl="1">
              <a:spcBef>
                <a:spcPct val="25000"/>
              </a:spcBef>
            </a:pPr>
            <a:r>
              <a:rPr lang="en-US" sz="1100" b="1" dirty="0"/>
              <a:t>Lab Executive Team</a:t>
            </a:r>
            <a:r>
              <a:rPr lang="en-US" sz="1100" dirty="0"/>
              <a:t>– responsible for approving the business case and accepting go / no go criteria</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21582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Successful passing of PLC 1</a:t>
            </a:r>
          </a:p>
          <a:p>
            <a:pPr lvl="1">
              <a:spcBef>
                <a:spcPct val="25000"/>
              </a:spcBef>
            </a:pPr>
            <a:r>
              <a:rPr lang="en-US" sz="1100" dirty="0"/>
              <a:t>Completion of Discovery phase activities</a:t>
            </a:r>
          </a:p>
          <a:p>
            <a:pPr lvl="2">
              <a:spcBef>
                <a:spcPct val="25000"/>
              </a:spcBef>
            </a:pPr>
            <a:r>
              <a:rPr lang="en-US" sz="1100" dirty="0"/>
              <a:t>Discovery Kickoff</a:t>
            </a:r>
          </a:p>
          <a:p>
            <a:pPr lvl="2">
              <a:spcBef>
                <a:spcPct val="25000"/>
              </a:spcBef>
            </a:pPr>
            <a:r>
              <a:rPr lang="en-US" sz="1100" dirty="0"/>
              <a:t>Mapping current state</a:t>
            </a:r>
          </a:p>
          <a:p>
            <a:pPr lvl="2">
              <a:spcBef>
                <a:spcPct val="25000"/>
              </a:spcBef>
            </a:pPr>
            <a:r>
              <a:rPr lang="en-US" sz="1100" dirty="0" err="1"/>
              <a:t>ZBD</a:t>
            </a:r>
            <a:r>
              <a:rPr lang="en-US" sz="1100" dirty="0"/>
              <a:t> Development</a:t>
            </a:r>
          </a:p>
          <a:p>
            <a:pPr lvl="2">
              <a:spcBef>
                <a:spcPct val="25000"/>
              </a:spcBef>
            </a:pPr>
            <a:r>
              <a:rPr lang="en-US" sz="1100" dirty="0"/>
              <a:t>MVP Workshop</a:t>
            </a:r>
          </a:p>
          <a:p>
            <a:pPr lvl="2">
              <a:spcBef>
                <a:spcPct val="25000"/>
              </a:spcBef>
            </a:pPr>
            <a:r>
              <a:rPr lang="en-US" sz="1100" dirty="0"/>
              <a:t>Validation</a:t>
            </a:r>
          </a:p>
          <a:p>
            <a:pPr lvl="2">
              <a:spcBef>
                <a:spcPct val="25000"/>
              </a:spcBef>
            </a:pPr>
            <a:endParaRPr lang="en-US" sz="1100" dirty="0"/>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600135"/>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MVP concept </a:t>
            </a:r>
          </a:p>
          <a:p>
            <a:pPr marL="224635" lvl="1" indent="-228600">
              <a:spcBef>
                <a:spcPct val="25000"/>
              </a:spcBef>
              <a:buSzPct val="100000"/>
              <a:buFont typeface="+mj-lt"/>
              <a:buAutoNum type="arabicPeriod"/>
            </a:pPr>
            <a:r>
              <a:rPr lang="en-US" sz="1100" dirty="0"/>
              <a:t>Approving </a:t>
            </a:r>
            <a:r>
              <a:rPr lang="en-US" sz="1100" dirty="0" err="1"/>
              <a:t>KPIs</a:t>
            </a:r>
            <a:r>
              <a:rPr lang="en-US" sz="1100" dirty="0"/>
              <a:t> set during Discovery</a:t>
            </a:r>
          </a:p>
          <a:p>
            <a:pPr marL="224635" lvl="1" indent="-228600">
              <a:spcBef>
                <a:spcPct val="25000"/>
              </a:spcBef>
              <a:buSzPct val="100000"/>
              <a:buFont typeface="+mj-lt"/>
              <a:buAutoNum type="arabicPeriod"/>
            </a:pPr>
            <a:r>
              <a:rPr lang="en-US" sz="1100" dirty="0"/>
              <a:t>Preliminary risk identification and go-forward mitigation plan</a:t>
            </a:r>
          </a:p>
          <a:p>
            <a:pPr marL="224635" lvl="1" indent="-228600">
              <a:spcBef>
                <a:spcPct val="25000"/>
              </a:spcBef>
              <a:buSzPct val="100000"/>
              <a:buFont typeface="+mj-lt"/>
              <a:buAutoNum type="arabicPeriod"/>
            </a:pPr>
            <a:r>
              <a:rPr lang="en-US" sz="1100" dirty="0"/>
              <a:t>Pressure-test MVP’s likelihood to deliver on the KPIs based on user insights and other data</a:t>
            </a:r>
          </a:p>
          <a:p>
            <a:pPr marL="224635" lvl="1" indent="-228600">
              <a:spcBef>
                <a:spcPct val="25000"/>
              </a:spcBef>
              <a:buSzPct val="100000"/>
              <a:buFont typeface="+mj-lt"/>
              <a:buAutoNum type="arabicPeriod"/>
            </a:pPr>
            <a:r>
              <a:rPr lang="en-US" sz="1100" dirty="0"/>
              <a:t>Align on Lab logistics</a:t>
            </a:r>
          </a:p>
          <a:p>
            <a:pPr marL="457200" lvl="2" indent="-234950">
              <a:spcBef>
                <a:spcPct val="12000"/>
              </a:spcBef>
            </a:pPr>
            <a:r>
              <a:rPr lang="en-US" sz="1100" dirty="0"/>
              <a:t>Location</a:t>
            </a:r>
          </a:p>
          <a:p>
            <a:pPr marL="457200" lvl="2" indent="-234950">
              <a:spcBef>
                <a:spcPct val="12000"/>
              </a:spcBef>
            </a:pPr>
            <a:r>
              <a:rPr lang="en-US" sz="1100" dirty="0"/>
              <a:t>Team size</a:t>
            </a:r>
          </a:p>
          <a:p>
            <a:pPr marL="457200" lvl="2" indent="-234950">
              <a:spcBef>
                <a:spcPct val="12000"/>
              </a:spcBef>
            </a:pPr>
            <a:r>
              <a:rPr lang="en-US" sz="1100" dirty="0"/>
              <a:t>Start date / timeline</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1862048"/>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MVP capable of delivering on proposed value</a:t>
            </a:r>
          </a:p>
          <a:p>
            <a:pPr marL="224635" lvl="1" indent="-228600">
              <a:spcBef>
                <a:spcPct val="25000"/>
              </a:spcBef>
              <a:buSzPct val="100000"/>
              <a:buFont typeface="+mj-lt"/>
              <a:buAutoNum type="arabicPeriod"/>
            </a:pPr>
            <a:r>
              <a:rPr lang="en-US" sz="1100" dirty="0"/>
              <a:t>MVP concept fits within the Lab principles</a:t>
            </a:r>
          </a:p>
          <a:p>
            <a:pPr marL="224635" lvl="1" indent="-228600">
              <a:spcBef>
                <a:spcPct val="25000"/>
              </a:spcBef>
              <a:buSzPct val="100000"/>
              <a:buFont typeface="+mj-lt"/>
              <a:buAutoNum type="arabicPeriod"/>
            </a:pPr>
            <a:r>
              <a:rPr lang="en-US" sz="1100" dirty="0"/>
              <a:t>Funding secured</a:t>
            </a:r>
          </a:p>
          <a:p>
            <a:pPr marL="224635" lvl="1" indent="-228600">
              <a:spcBef>
                <a:spcPct val="25000"/>
              </a:spcBef>
              <a:buSzPct val="100000"/>
              <a:buFont typeface="+mj-lt"/>
              <a:buAutoNum type="arabicPeriod"/>
            </a:pPr>
            <a:r>
              <a:rPr lang="en-US" sz="1100" dirty="0"/>
              <a:t>Business endorsement</a:t>
            </a:r>
          </a:p>
          <a:p>
            <a:pPr marL="224635" lvl="1" indent="-228600">
              <a:spcBef>
                <a:spcPct val="25000"/>
              </a:spcBef>
              <a:buSzPct val="100000"/>
              <a:buFont typeface="+mj-lt"/>
              <a:buAutoNum type="arabicPeriod"/>
            </a:pPr>
            <a:r>
              <a:rPr lang="en-US" sz="1100" dirty="0"/>
              <a:t>Technical feasibility tested and validated</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5909766"/>
            <a:ext cx="9130024" cy="483940"/>
          </a:xfrm>
          <a:prstGeom prst="rect">
            <a:avLst/>
          </a:prstGeom>
          <a:solidFill>
            <a:schemeClr val="accent4"/>
          </a:solidFill>
          <a:ln w="9525">
            <a:noFill/>
            <a:miter lim="800000"/>
            <a:headEnd/>
            <a:tailEnd/>
          </a:ln>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MVP sign-off, teams move onto Sprint 0 (e.g., team prep, backlog build, MVP delivery plan, MVP architecture) and then begin agile delivery work</a:t>
            </a:r>
            <a:endParaRPr lang="en-US" sz="1100" dirty="0">
              <a:solidFill>
                <a:srgbClr val="FFFFFF"/>
              </a:solidFill>
            </a:endParaRP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403" y="2744668"/>
            <a:ext cx="584760" cy="585306"/>
          </a:xfrm>
          <a:prstGeom prst="rect">
            <a:avLst/>
          </a:prstGeom>
        </p:spPr>
      </p:pic>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206643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8083" y="2292189"/>
            <a:ext cx="446711" cy="447178"/>
          </a:xfrm>
          <a:prstGeom prst="rect">
            <a:avLst/>
          </a:prstGeom>
        </p:spPr>
      </p:pic>
      <p:sp>
        <p:nvSpPr>
          <p:cNvPr id="42" name="4. Footnote">
            <a:extLst>
              <a:ext uri="{FF2B5EF4-FFF2-40B4-BE49-F238E27FC236}">
                <a16:creationId xmlns:a16="http://schemas.microsoft.com/office/drawing/2014/main" id="{0E79CD31-F400-4AA1-9AA5-ADB033F54F69}"/>
              </a:ext>
            </a:extLst>
          </p:cNvPr>
          <p:cNvSpPr txBox="1">
            <a:spLocks noChangeArrowheads="1"/>
          </p:cNvSpPr>
          <p:nvPr/>
        </p:nvSpPr>
        <p:spPr bwMode="auto">
          <a:xfrm>
            <a:off x="419101" y="6417390"/>
            <a:ext cx="11353808"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104806" indent="-104806">
              <a:defRPr/>
            </a:pPr>
            <a:r>
              <a:rPr lang="en-US" sz="1000" baseline="0">
                <a:solidFill>
                  <a:srgbClr val="7F7F7F"/>
                </a:solidFill>
                <a:latin typeface="+mn-lt"/>
                <a:ea typeface="+mn-ea"/>
              </a:rPr>
              <a:t>1 Per product</a:t>
            </a:r>
            <a:endParaRPr lang="en-US" sz="1000" baseline="0" dirty="0">
              <a:solidFill>
                <a:srgbClr val="7F7F7F"/>
              </a:solidFill>
              <a:latin typeface="+mn-lt"/>
              <a:ea typeface="+mn-ea"/>
            </a:endParaRPr>
          </a:p>
        </p:txBody>
      </p:sp>
    </p:spTree>
    <p:extLst>
      <p:ext uri="{BB962C8B-B14F-4D97-AF65-F5344CB8AC3E}">
        <p14:creationId xmlns:p14="http://schemas.microsoft.com/office/powerpoint/2010/main" val="8834735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6"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4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9886427" cy="738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400" dirty="0"/>
              <a:t>PLC Review 3 approves the MVP and reviews/approves the feature sets for deployment in Scale phase</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60433" y="1523731"/>
            <a:ext cx="9927753" cy="4874574"/>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a:endCxn id="20" idx="3"/>
          </p:cNvCxnSpPr>
          <p:nvPr/>
        </p:nvCxnSpPr>
        <p:spPr>
          <a:xfrm flipH="1" flipV="1">
            <a:off x="1306126" y="2508343"/>
            <a:ext cx="8899246" cy="743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60433"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3 Process</a:t>
            </a:r>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57558" y="1519132"/>
            <a:ext cx="1307724" cy="4874575"/>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100" b="1" dirty="0">
                <a:solidFill>
                  <a:schemeClr val="tx1"/>
                </a:solidFill>
              </a:rPr>
              <a:t>Example Agenda:</a:t>
            </a:r>
          </a:p>
          <a:p>
            <a:pPr marL="171450" indent="-171450">
              <a:spcAft>
                <a:spcPts val="600"/>
              </a:spcAft>
              <a:buFont typeface="Wingdings" panose="05000000000000000000" pitchFamily="2" charset="2"/>
              <a:buChar char="§"/>
            </a:pPr>
            <a:r>
              <a:rPr lang="en-CA" sz="1100" dirty="0">
                <a:solidFill>
                  <a:schemeClr val="tx1"/>
                </a:solidFill>
              </a:rPr>
              <a:t>Overview of product roadmap </a:t>
            </a:r>
            <a:br>
              <a:rPr lang="en-CA" sz="1100" dirty="0">
                <a:solidFill>
                  <a:schemeClr val="tx1"/>
                </a:solidFill>
              </a:rPr>
            </a:br>
            <a:r>
              <a:rPr lang="en-CA" sz="1100" b="1" i="1" dirty="0">
                <a:solidFill>
                  <a:schemeClr val="tx1"/>
                </a:solidFill>
              </a:rPr>
              <a:t>(5 min)</a:t>
            </a:r>
          </a:p>
          <a:p>
            <a:pPr marL="171450" indent="-171450">
              <a:spcAft>
                <a:spcPts val="600"/>
              </a:spcAft>
              <a:buFont typeface="Wingdings" panose="05000000000000000000" pitchFamily="2" charset="2"/>
              <a:buChar char="§"/>
            </a:pPr>
            <a:r>
              <a:rPr lang="en-CA" sz="1100" dirty="0">
                <a:solidFill>
                  <a:schemeClr val="tx1"/>
                </a:solidFill>
              </a:rPr>
              <a:t>Summary of MVP output </a:t>
            </a:r>
            <a:br>
              <a:rPr lang="en-CA" sz="1100" dirty="0">
                <a:solidFill>
                  <a:schemeClr val="tx1"/>
                </a:solidFill>
              </a:rPr>
            </a:br>
            <a:r>
              <a:rPr lang="en-CA" sz="1100" b="1" i="1" dirty="0">
                <a:solidFill>
                  <a:schemeClr val="tx1"/>
                </a:solidFill>
              </a:rPr>
              <a:t>(20 min)</a:t>
            </a:r>
            <a:endParaRPr lang="en-CA" sz="1100" b="1" dirty="0">
              <a:solidFill>
                <a:schemeClr val="tx1"/>
              </a:solidFill>
            </a:endParaRPr>
          </a:p>
          <a:p>
            <a:pPr marL="171450" indent="-171450">
              <a:spcAft>
                <a:spcPts val="600"/>
              </a:spcAft>
              <a:buFont typeface="Wingdings" panose="05000000000000000000" pitchFamily="2" charset="2"/>
              <a:buChar char="§"/>
            </a:pPr>
            <a:r>
              <a:rPr lang="en-CA" sz="1100" dirty="0">
                <a:solidFill>
                  <a:schemeClr val="tx1"/>
                </a:solidFill>
              </a:rPr>
              <a:t>Presentation of proposed deployment feature set</a:t>
            </a:r>
            <a:br>
              <a:rPr lang="en-CA" sz="1100" dirty="0">
                <a:solidFill>
                  <a:schemeClr val="tx1"/>
                </a:solidFill>
              </a:rPr>
            </a:br>
            <a:r>
              <a:rPr lang="en-CA" sz="1100" b="1" i="1" dirty="0">
                <a:solidFill>
                  <a:schemeClr val="tx1"/>
                </a:solidFill>
              </a:rPr>
              <a:t>(20 min)</a:t>
            </a:r>
            <a:endParaRPr lang="en-CA" sz="1100" dirty="0">
              <a:solidFill>
                <a:schemeClr val="tx1"/>
              </a:solidFill>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Refined KPIs with baseline (if available) and targets </a:t>
            </a:r>
            <a:br>
              <a:rPr lang="en-US" sz="1100" dirty="0">
                <a:solidFill>
                  <a:srgbClr val="000000"/>
                </a:solidFill>
                <a:cs typeface="Arial" panose="020B0604020202020204" pitchFamily="34" charset="0"/>
              </a:rPr>
            </a:br>
            <a:r>
              <a:rPr lang="en-CA" sz="1100" b="1" i="1" dirty="0">
                <a:solidFill>
                  <a:schemeClr val="tx1"/>
                </a:solidFill>
              </a:rPr>
              <a:t>(10 min)</a:t>
            </a:r>
            <a:endParaRPr lang="en-US" sz="11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Sign-off of Scale </a:t>
            </a: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100" b="1" dirty="0">
              <a:solidFill>
                <a:schemeClr val="tx1"/>
              </a:solidFill>
            </a:endParaRPr>
          </a:p>
        </p:txBody>
      </p:sp>
      <p:grpSp>
        <p:nvGrpSpPr>
          <p:cNvPr id="2" name="Group 1">
            <a:extLst>
              <a:ext uri="{FF2B5EF4-FFF2-40B4-BE49-F238E27FC236}">
                <a16:creationId xmlns:a16="http://schemas.microsoft.com/office/drawing/2014/main" id="{0EE3A7DB-B86F-493F-868D-C057BD19063F}"/>
              </a:ext>
            </a:extLst>
          </p:cNvPr>
          <p:cNvGrpSpPr/>
          <p:nvPr/>
        </p:nvGrpSpPr>
        <p:grpSpPr>
          <a:xfrm>
            <a:off x="1288593" y="2919023"/>
            <a:ext cx="7200327" cy="3241667"/>
            <a:chOff x="1288593" y="2515779"/>
            <a:chExt cx="7200327" cy="3226970"/>
          </a:xfrm>
        </p:grpSpPr>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28859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F84A3685-979A-48D7-AF62-07723A553636}"/>
              </a:ext>
            </a:extLst>
          </p:cNvPr>
          <p:cNvSpPr txBox="1"/>
          <p:nvPr/>
        </p:nvSpPr>
        <p:spPr>
          <a:xfrm>
            <a:off x="172594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341263" y="2905297"/>
            <a:ext cx="1801678" cy="289637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MVP output &amp; product roadmap is aligned with:</a:t>
            </a:r>
          </a:p>
          <a:p>
            <a:pPr lvl="2">
              <a:spcBef>
                <a:spcPct val="12000"/>
              </a:spcBef>
            </a:pPr>
            <a:r>
              <a:rPr lang="en-US" sz="1100" dirty="0"/>
              <a:t>Company vision</a:t>
            </a:r>
          </a:p>
          <a:p>
            <a:pPr lvl="2">
              <a:spcBef>
                <a:spcPct val="12000"/>
              </a:spcBef>
            </a:pPr>
            <a:r>
              <a:rPr lang="en-US" sz="1100" dirty="0"/>
              <a:t>Agile methodologies</a:t>
            </a:r>
          </a:p>
          <a:p>
            <a:pPr lvl="2">
              <a:spcBef>
                <a:spcPct val="12000"/>
              </a:spcBef>
            </a:pPr>
            <a:r>
              <a:rPr lang="en-US" sz="1100" dirty="0"/>
              <a:t>Features committed in PLC Review 2</a:t>
            </a:r>
          </a:p>
          <a:p>
            <a:pPr lvl="1">
              <a:spcBef>
                <a:spcPct val="25000"/>
              </a:spcBef>
            </a:pPr>
            <a:r>
              <a:rPr lang="en-US" sz="1100" dirty="0"/>
              <a:t>Ensure that significant value exists to push the product into Scale </a:t>
            </a:r>
          </a:p>
          <a:p>
            <a:pPr lvl="1">
              <a:spcBef>
                <a:spcPct val="25000"/>
              </a:spcBef>
            </a:pPr>
            <a:r>
              <a:rPr lang="en-US" sz="1100" dirty="0"/>
              <a:t>Approve first deployment feature set of Scale</a:t>
            </a:r>
          </a:p>
          <a:p>
            <a:pPr lvl="1">
              <a:spcBef>
                <a:spcPct val="25000"/>
              </a:spcBef>
            </a:pPr>
            <a:r>
              <a:rPr lang="en-US" sz="1100" dirty="0"/>
              <a:t>Provide executive guidance and input on further product development</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1904367"/>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the MVP and next deployment feature set to the LET</a:t>
            </a:r>
            <a:endParaRPr lang="en-US" sz="1100" b="1" dirty="0"/>
          </a:p>
          <a:p>
            <a:pPr lvl="1">
              <a:spcBef>
                <a:spcPct val="25000"/>
              </a:spcBef>
            </a:pPr>
            <a:r>
              <a:rPr lang="en-US" sz="1100" b="1" dirty="0"/>
              <a:t>Lab Executive Team </a:t>
            </a:r>
            <a:r>
              <a:rPr lang="en-US" sz="1100" dirty="0"/>
              <a:t>– responsible for approving the business case for Scale and accepting go / no go criteria</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355481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Completion of MVP phase activities</a:t>
            </a:r>
          </a:p>
          <a:p>
            <a:pPr lvl="2">
              <a:spcBef>
                <a:spcPct val="25000"/>
              </a:spcBef>
            </a:pPr>
            <a:r>
              <a:rPr lang="en-US" sz="1100" dirty="0"/>
              <a:t>Deployed product at the hands of users</a:t>
            </a:r>
          </a:p>
          <a:p>
            <a:pPr lvl="2">
              <a:spcBef>
                <a:spcPct val="25000"/>
              </a:spcBef>
            </a:pPr>
            <a:r>
              <a:rPr lang="en-US" sz="1100" dirty="0"/>
              <a:t>Value tracking in place</a:t>
            </a:r>
          </a:p>
          <a:p>
            <a:pPr lvl="1">
              <a:spcBef>
                <a:spcPct val="25000"/>
              </a:spcBef>
            </a:pPr>
            <a:r>
              <a:rPr lang="en-US" sz="1100" dirty="0"/>
              <a:t>Presentation of MVP with identified proof points</a:t>
            </a:r>
          </a:p>
          <a:p>
            <a:pPr lvl="1">
              <a:spcBef>
                <a:spcPct val="25000"/>
              </a:spcBef>
            </a:pPr>
            <a:r>
              <a:rPr lang="en-US" sz="1100" dirty="0"/>
              <a:t>Feature set for first deployment of Scale (created at end of MVP stage in 1-week Sprint 0)</a:t>
            </a:r>
          </a:p>
          <a:p>
            <a:pPr lvl="1">
              <a:spcBef>
                <a:spcPct val="25000"/>
              </a:spcBef>
            </a:pPr>
            <a:r>
              <a:rPr lang="en-US" sz="1100" dirty="0"/>
              <a:t>Refined business case &amp; value drivers for further features tied to P&amp;L </a:t>
            </a:r>
          </a:p>
          <a:p>
            <a:pPr lvl="1">
              <a:spcBef>
                <a:spcPct val="25000"/>
              </a:spcBef>
            </a:pPr>
            <a:r>
              <a:rPr lang="en-US" sz="1100" dirty="0"/>
              <a:t>KPIs / metrics impacted</a:t>
            </a:r>
          </a:p>
          <a:p>
            <a:pPr lvl="2">
              <a:spcBef>
                <a:spcPct val="25000"/>
              </a:spcBef>
            </a:pPr>
            <a:endParaRPr lang="en-US" sz="1100" dirty="0"/>
          </a:p>
          <a:p>
            <a:pPr lvl="2">
              <a:spcBef>
                <a:spcPct val="25000"/>
              </a:spcBef>
            </a:pPr>
            <a:endParaRPr lang="en-US" sz="1100" dirty="0"/>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93869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MVP output and shift to Scale</a:t>
            </a:r>
          </a:p>
          <a:p>
            <a:pPr marL="224635" lvl="1" indent="-228600">
              <a:spcBef>
                <a:spcPct val="25000"/>
              </a:spcBef>
              <a:buSzPct val="100000"/>
              <a:buFont typeface="+mj-lt"/>
              <a:buAutoNum type="arabicPeriod"/>
            </a:pPr>
            <a:r>
              <a:rPr lang="en-US" sz="1100" dirty="0"/>
              <a:t>Review product roadmap and approve deployment features set for Scale</a:t>
            </a:r>
          </a:p>
          <a:p>
            <a:pPr marL="224635" lvl="1" indent="-228600">
              <a:spcBef>
                <a:spcPct val="25000"/>
              </a:spcBef>
              <a:buSzPct val="100000"/>
              <a:buFont typeface="+mj-lt"/>
              <a:buAutoNum type="arabicPeriod"/>
            </a:pPr>
            <a:r>
              <a:rPr lang="en-US" sz="1100" dirty="0"/>
              <a:t>Approve KPIs for Scale deployment</a:t>
            </a:r>
          </a:p>
          <a:p>
            <a:pPr marL="224635" lvl="1" indent="-228600">
              <a:spcBef>
                <a:spcPct val="25000"/>
              </a:spcBef>
              <a:buSzPct val="100000"/>
              <a:buFont typeface="+mj-lt"/>
              <a:buAutoNum type="arabicPeriod"/>
            </a:pPr>
            <a:r>
              <a:rPr lang="en-US" sz="1100" dirty="0"/>
              <a:t>Risk identification from MVP phase and go-forward mitigation plan</a:t>
            </a:r>
          </a:p>
          <a:p>
            <a:pPr marL="224635" lvl="1" indent="-228600">
              <a:spcBef>
                <a:spcPct val="25000"/>
              </a:spcBef>
              <a:buSzPct val="100000"/>
              <a:buFont typeface="+mj-lt"/>
              <a:buAutoNum type="arabicPeriod"/>
            </a:pPr>
            <a:r>
              <a:rPr lang="en-US" sz="1100" dirty="0"/>
              <a:t>Align on Lab logistics</a:t>
            </a:r>
          </a:p>
          <a:p>
            <a:pPr marL="457200" lvl="2" indent="-234950">
              <a:spcBef>
                <a:spcPct val="12000"/>
              </a:spcBef>
            </a:pPr>
            <a:r>
              <a:rPr lang="en-US" sz="1100" dirty="0"/>
              <a:t>Team structure</a:t>
            </a:r>
          </a:p>
          <a:p>
            <a:pPr marL="457200" lvl="2" indent="-234950">
              <a:spcBef>
                <a:spcPct val="12000"/>
              </a:spcBef>
            </a:pPr>
            <a:r>
              <a:rPr lang="en-US" sz="1100" dirty="0"/>
              <a:t>Deployment timeframe</a:t>
            </a:r>
          </a:p>
          <a:p>
            <a:pPr marL="457200" lvl="2" indent="-234950">
              <a:spcBef>
                <a:spcPct val="12000"/>
              </a:spcBef>
            </a:pPr>
            <a:r>
              <a:rPr lang="en-US" sz="1100" dirty="0"/>
              <a:t>Funding </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220060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MVP capable of delivering on proposed value</a:t>
            </a:r>
          </a:p>
          <a:p>
            <a:pPr marL="224635" lvl="1" indent="-228600">
              <a:spcBef>
                <a:spcPct val="25000"/>
              </a:spcBef>
              <a:buSzPct val="100000"/>
              <a:buFont typeface="+mj-lt"/>
              <a:buAutoNum type="arabicPeriod"/>
            </a:pPr>
            <a:r>
              <a:rPr lang="en-US" sz="1100" dirty="0"/>
              <a:t>Scale deployment fits within the Lab principles (incl. strong business case)</a:t>
            </a:r>
          </a:p>
          <a:p>
            <a:pPr marL="224635" lvl="1" indent="-228600">
              <a:spcBef>
                <a:spcPct val="25000"/>
              </a:spcBef>
              <a:buSzPct val="100000"/>
              <a:buFont typeface="+mj-lt"/>
              <a:buAutoNum type="arabicPeriod"/>
            </a:pPr>
            <a:r>
              <a:rPr lang="en-US" sz="1100" dirty="0"/>
              <a:t>Funding sourced &amp; secured</a:t>
            </a:r>
          </a:p>
          <a:p>
            <a:pPr marL="224635" lvl="1" indent="-228600">
              <a:spcBef>
                <a:spcPct val="25000"/>
              </a:spcBef>
              <a:buSzPct val="100000"/>
              <a:buFont typeface="+mj-lt"/>
              <a:buAutoNum type="arabicPeriod"/>
            </a:pPr>
            <a:r>
              <a:rPr lang="en-US" sz="1100" dirty="0"/>
              <a:t>Business endorsement</a:t>
            </a:r>
          </a:p>
          <a:p>
            <a:pPr marL="224635" lvl="1" indent="-228600">
              <a:spcBef>
                <a:spcPct val="25000"/>
              </a:spcBef>
              <a:buSzPct val="100000"/>
              <a:buFont typeface="+mj-lt"/>
              <a:buAutoNum type="arabicPeriod"/>
            </a:pPr>
            <a:r>
              <a:rPr lang="en-US" sz="1100" dirty="0"/>
              <a:t>Technical feasibility tested and validated</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6244886"/>
            <a:ext cx="9130024" cy="483940"/>
          </a:xfrm>
          <a:prstGeom prst="rect">
            <a:avLst/>
          </a:prstGeom>
          <a:solidFill>
            <a:schemeClr val="accent4"/>
          </a:solidFill>
          <a:ln w="9525">
            <a:noFill/>
            <a:miter lim="800000"/>
            <a:headEnd/>
            <a:tailEnd/>
          </a:ln>
          <a:effectLst>
            <a:outerShdw blurRad="50800" dist="38100" dir="2700000" algn="tl" rotWithShape="0">
              <a:prstClr val="black">
                <a:alpha val="40000"/>
              </a:prstClr>
            </a:outerShdw>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PLC 3, teams move into Scale where the product is enhanced through the deployment of further features and/or rolled out to the further business areas of Enbridge</a:t>
            </a:r>
            <a:endParaRPr lang="en-US" sz="1100" dirty="0">
              <a:solidFill>
                <a:srgbClr val="FFFFFF"/>
              </a:solidFill>
            </a:endParaRPr>
          </a:p>
        </p:txBody>
      </p:sp>
      <p:grpSp>
        <p:nvGrpSpPr>
          <p:cNvPr id="10" name="Group 9">
            <a:extLst>
              <a:ext uri="{FF2B5EF4-FFF2-40B4-BE49-F238E27FC236}">
                <a16:creationId xmlns:a16="http://schemas.microsoft.com/office/drawing/2014/main" id="{074ED54D-5C9B-4E59-AD3F-30DB965969D1}"/>
              </a:ext>
            </a:extLst>
          </p:cNvPr>
          <p:cNvGrpSpPr/>
          <p:nvPr/>
        </p:nvGrpSpPr>
        <p:grpSpPr>
          <a:xfrm>
            <a:off x="434542" y="2256595"/>
            <a:ext cx="871584" cy="1190541"/>
            <a:chOff x="514053" y="2256595"/>
            <a:chExt cx="1040287" cy="1190541"/>
          </a:xfrm>
        </p:grpSpPr>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3</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8" y="3277859"/>
              <a:ext cx="793981" cy="1692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1 hour </a:t>
              </a: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9814" y="2744668"/>
              <a:ext cx="711999" cy="585306"/>
            </a:xfrm>
            <a:prstGeom prst="rect">
              <a:avLst/>
            </a:prstGeom>
          </p:spPr>
        </p:pic>
      </p:grpSp>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191620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97853" y="2292189"/>
            <a:ext cx="446711" cy="447178"/>
          </a:xfrm>
          <a:prstGeom prst="rect">
            <a:avLst/>
          </a:prstGeom>
        </p:spPr>
      </p:pic>
      <p:grpSp>
        <p:nvGrpSpPr>
          <p:cNvPr id="5" name="sticker">
            <a:extLst>
              <a:ext uri="{FF2B5EF4-FFF2-40B4-BE49-F238E27FC236}">
                <a16:creationId xmlns:a16="http://schemas.microsoft.com/office/drawing/2014/main" id="{A08058B5-0A38-46F7-8E3F-D20B535FAF61}"/>
              </a:ext>
            </a:extLst>
          </p:cNvPr>
          <p:cNvGrpSpPr/>
          <p:nvPr/>
        </p:nvGrpSpPr>
        <p:grpSpPr>
          <a:xfrm>
            <a:off x="10706015" y="1111126"/>
            <a:ext cx="1066895" cy="212366"/>
            <a:chOff x="10706014" y="1540371"/>
            <a:chExt cx="1066895" cy="212366"/>
          </a:xfrm>
        </p:grpSpPr>
        <p:sp>
          <p:nvSpPr>
            <p:cNvPr id="56" name="StickerRectangle">
              <a:extLst>
                <a:ext uri="{FF2B5EF4-FFF2-40B4-BE49-F238E27FC236}">
                  <a16:creationId xmlns:a16="http://schemas.microsoft.com/office/drawing/2014/main" id="{14B51E59-6703-4FCB-8C34-D5CB2C06FADB}"/>
                </a:ext>
              </a:extLst>
            </p:cNvPr>
            <p:cNvSpPr>
              <a:spLocks noChangeArrowheads="1"/>
            </p:cNvSpPr>
            <p:nvPr/>
          </p:nvSpPr>
          <p:spPr bwMode="auto">
            <a:xfrm>
              <a:off x="10706014" y="1540371"/>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PRELIMINARY</a:t>
              </a:r>
              <a:endParaRPr lang="en-US" sz="1200" dirty="0">
                <a:solidFill>
                  <a:srgbClr val="808080"/>
                </a:solidFill>
                <a:latin typeface="+mn-lt"/>
              </a:endParaRPr>
            </a:p>
          </p:txBody>
        </p:sp>
        <p:cxnSp>
          <p:nvCxnSpPr>
            <p:cNvPr id="59" name="AutoShape 31">
              <a:extLst>
                <a:ext uri="{FF2B5EF4-FFF2-40B4-BE49-F238E27FC236}">
                  <a16:creationId xmlns:a16="http://schemas.microsoft.com/office/drawing/2014/main" id="{662FDD2B-5F0D-460F-AFA4-D6B75C5D9242}"/>
                </a:ext>
              </a:extLst>
            </p:cNvPr>
            <p:cNvCxnSpPr>
              <a:cxnSpLocks noChangeShapeType="1"/>
              <a:stCxn id="56" idx="2"/>
              <a:endCxn id="56" idx="4"/>
            </p:cNvCxnSpPr>
            <p:nvPr/>
          </p:nvCxnSpPr>
          <p:spPr bwMode="auto">
            <a:xfrm>
              <a:off x="10706014"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61" name="AutoShape 32">
              <a:extLst>
                <a:ext uri="{FF2B5EF4-FFF2-40B4-BE49-F238E27FC236}">
                  <a16:creationId xmlns:a16="http://schemas.microsoft.com/office/drawing/2014/main" id="{8D5CA2B6-0A82-48DE-941A-B63BD8633AE7}"/>
                </a:ext>
              </a:extLst>
            </p:cNvPr>
            <p:cNvCxnSpPr>
              <a:cxnSpLocks noChangeShapeType="1"/>
              <a:stCxn id="56" idx="4"/>
              <a:endCxn id="56" idx="6"/>
            </p:cNvCxnSpPr>
            <p:nvPr/>
          </p:nvCxnSpPr>
          <p:spPr bwMode="auto">
            <a:xfrm>
              <a:off x="10706014" y="1752737"/>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567681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84BEFD8-2CCB-45F7-9289-10BBE23A4F8B}"/>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0" name="think-cell Slide" r:id="rId12" imgW="631" imgH="631" progId="TCLayout.ActiveDocument.1">
                  <p:embed/>
                </p:oleObj>
              </mc:Choice>
              <mc:Fallback>
                <p:oleObj name="think-cell Slide" r:id="rId12" imgW="631" imgH="631" progId="TCLayout.ActiveDocument.1">
                  <p:embed/>
                  <p:pic>
                    <p:nvPicPr>
                      <p:cNvPr id="8" name="Object 7" hidden="1">
                        <a:extLst>
                          <a:ext uri="{FF2B5EF4-FFF2-40B4-BE49-F238E27FC236}">
                            <a16:creationId xmlns:a16="http://schemas.microsoft.com/office/drawing/2014/main" id="{D84BEFD8-2CCB-45F7-9289-10BBE23A4F8B}"/>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5821B5BF-66AA-4FF3-8A4D-B5C32E6E70F4}"/>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2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4" name="Title 1">
            <a:extLst>
              <a:ext uri="{FF2B5EF4-FFF2-40B4-BE49-F238E27FC236}">
                <a16:creationId xmlns:a16="http://schemas.microsoft.com/office/drawing/2014/main" id="{54B04990-6297-409D-BE73-FC7F6A6C4AB6}"/>
              </a:ext>
            </a:extLst>
          </p:cNvPr>
          <p:cNvSpPr>
            <a:spLocks noGrp="1"/>
          </p:cNvSpPr>
          <p:nvPr>
            <p:ph type="title"/>
          </p:nvPr>
        </p:nvSpPr>
        <p:spPr bwMode="auto">
          <a:xfrm>
            <a:off x="419108" y="513351"/>
            <a:ext cx="10286903" cy="677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a:solidFill>
                  <a:schemeClr val="tx2"/>
                </a:solidFill>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nchorCtr="0">
            <a:spAutoFit/>
          </a:bodyPr>
          <a:lstStyle/>
          <a:p>
            <a:pPr>
              <a:tabLst/>
            </a:pPr>
            <a:r>
              <a:rPr lang="en-US" sz="2200" dirty="0"/>
              <a:t>PLC Review 4 determines if the majority of feature-building is complete and if the product should be moved to Sustain or continue in Scale</a:t>
            </a:r>
          </a:p>
        </p:txBody>
      </p:sp>
      <p:sp>
        <p:nvSpPr>
          <p:cNvPr id="31" name="Rectangle 30">
            <a:extLst>
              <a:ext uri="{FF2B5EF4-FFF2-40B4-BE49-F238E27FC236}">
                <a16:creationId xmlns:a16="http://schemas.microsoft.com/office/drawing/2014/main" id="{F4E2175F-8B14-4611-AD19-BD3E344B1B04}"/>
              </a:ext>
            </a:extLst>
          </p:cNvPr>
          <p:cNvSpPr>
            <a:spLocks/>
          </p:cNvSpPr>
          <p:nvPr/>
        </p:nvSpPr>
        <p:spPr>
          <a:xfrm>
            <a:off x="419107" y="1519133"/>
            <a:ext cx="9927753" cy="4632012"/>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CA" sz="1100" b="1" dirty="0" err="1">
              <a:solidFill>
                <a:schemeClr val="tx1"/>
              </a:solidFill>
            </a:endParaRPr>
          </a:p>
        </p:txBody>
      </p:sp>
      <p:cxnSp>
        <p:nvCxnSpPr>
          <p:cNvPr id="12" name="Straight Connector 11">
            <a:extLst>
              <a:ext uri="{FF2B5EF4-FFF2-40B4-BE49-F238E27FC236}">
                <a16:creationId xmlns:a16="http://schemas.microsoft.com/office/drawing/2014/main" id="{106DE08C-4057-4ECD-9D85-633DE384E050}"/>
              </a:ext>
            </a:extLst>
          </p:cNvPr>
          <p:cNvCxnSpPr>
            <a:cxnSpLocks/>
          </p:cNvCxnSpPr>
          <p:nvPr/>
        </p:nvCxnSpPr>
        <p:spPr>
          <a:xfrm flipH="1">
            <a:off x="1554341" y="2515779"/>
            <a:ext cx="865102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753D032-0350-4A04-B9C5-FF78EA2C4E2E}"/>
              </a:ext>
            </a:extLst>
          </p:cNvPr>
          <p:cNvSpPr/>
          <p:nvPr/>
        </p:nvSpPr>
        <p:spPr>
          <a:xfrm>
            <a:off x="701104" y="2318827"/>
            <a:ext cx="853236" cy="379032"/>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bg1"/>
                </a:solidFill>
              </a:rPr>
              <a:t>PLC Review </a:t>
            </a:r>
          </a:p>
        </p:txBody>
      </p:sp>
      <p:sp>
        <p:nvSpPr>
          <p:cNvPr id="21" name="Flowchart: Decision 20">
            <a:extLst>
              <a:ext uri="{FF2B5EF4-FFF2-40B4-BE49-F238E27FC236}">
                <a16:creationId xmlns:a16="http://schemas.microsoft.com/office/drawing/2014/main" id="{C58DE630-673B-4615-B217-0DCBF60FCB8B}"/>
              </a:ext>
            </a:extLst>
          </p:cNvPr>
          <p:cNvSpPr/>
          <p:nvPr/>
        </p:nvSpPr>
        <p:spPr>
          <a:xfrm>
            <a:off x="514053" y="2256595"/>
            <a:ext cx="347523" cy="503495"/>
          </a:xfrm>
          <a:prstGeom prst="flowChartDecision">
            <a:avLst/>
          </a:prstGeom>
          <a:solidFill>
            <a:schemeClr val="bg1"/>
          </a:solid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b="1" dirty="0">
                <a:solidFill>
                  <a:schemeClr val="tx1"/>
                </a:solidFill>
              </a:rPr>
              <a:t>4</a:t>
            </a:r>
          </a:p>
        </p:txBody>
      </p:sp>
      <p:sp>
        <p:nvSpPr>
          <p:cNvPr id="3" name="Oval 2">
            <a:extLst>
              <a:ext uri="{FF2B5EF4-FFF2-40B4-BE49-F238E27FC236}">
                <a16:creationId xmlns:a16="http://schemas.microsoft.com/office/drawing/2014/main" id="{34FAD37C-3A01-4576-9E9C-BF7EA6005F26}"/>
              </a:ext>
            </a:extLst>
          </p:cNvPr>
          <p:cNvSpPr/>
          <p:nvPr/>
        </p:nvSpPr>
        <p:spPr>
          <a:xfrm>
            <a:off x="370834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23" name="Graphic 22" descr="User">
            <a:extLst>
              <a:ext uri="{FF2B5EF4-FFF2-40B4-BE49-F238E27FC236}">
                <a16:creationId xmlns:a16="http://schemas.microsoft.com/office/drawing/2014/main" id="{DD85CCEF-EB0F-4B6F-9435-3753B7085E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84984" y="2287178"/>
            <a:ext cx="456722" cy="457200"/>
          </a:xfrm>
          <a:prstGeom prst="rect">
            <a:avLst/>
          </a:prstGeom>
        </p:spPr>
      </p:pic>
      <p:sp>
        <p:nvSpPr>
          <p:cNvPr id="58" name="Rectangle 57">
            <a:extLst>
              <a:ext uri="{FF2B5EF4-FFF2-40B4-BE49-F238E27FC236}">
                <a16:creationId xmlns:a16="http://schemas.microsoft.com/office/drawing/2014/main" id="{147AB40B-0D00-4A9C-BAD4-066E64BA49F1}"/>
              </a:ext>
            </a:extLst>
          </p:cNvPr>
          <p:cNvSpPr>
            <a:spLocks/>
          </p:cNvSpPr>
          <p:nvPr/>
        </p:nvSpPr>
        <p:spPr>
          <a:xfrm>
            <a:off x="419106" y="1519133"/>
            <a:ext cx="9927753" cy="30180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CA" sz="1100" b="1" dirty="0">
                <a:solidFill>
                  <a:schemeClr val="tx1"/>
                </a:solidFill>
              </a:rPr>
              <a:t>PLC Review 4 Process</a:t>
            </a:r>
          </a:p>
        </p:txBody>
      </p:sp>
      <p:sp>
        <p:nvSpPr>
          <p:cNvPr id="9" name="TextBox 8">
            <a:extLst>
              <a:ext uri="{FF2B5EF4-FFF2-40B4-BE49-F238E27FC236}">
                <a16:creationId xmlns:a16="http://schemas.microsoft.com/office/drawing/2014/main" id="{E0DBEDEA-929B-4F37-BA03-F661F1F6B1D9}"/>
              </a:ext>
            </a:extLst>
          </p:cNvPr>
          <p:cNvSpPr txBox="1"/>
          <p:nvPr/>
        </p:nvSpPr>
        <p:spPr>
          <a:xfrm>
            <a:off x="760358" y="3279517"/>
            <a:ext cx="624683" cy="16927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CA" sz="1100" b="1" dirty="0"/>
              <a:t>30 mins</a:t>
            </a:r>
            <a:r>
              <a:rPr lang="en-CA" sz="1100" b="1" baseline="30000" dirty="0"/>
              <a:t>1</a:t>
            </a:r>
            <a:endParaRPr lang="en-CA" sz="1100" b="1" dirty="0"/>
          </a:p>
        </p:txBody>
      </p:sp>
      <p:sp>
        <p:nvSpPr>
          <p:cNvPr id="13" name="Rectangle 12">
            <a:extLst>
              <a:ext uri="{FF2B5EF4-FFF2-40B4-BE49-F238E27FC236}">
                <a16:creationId xmlns:a16="http://schemas.microsoft.com/office/drawing/2014/main" id="{CBB3777E-5A9B-4FFF-AD0B-94019EA1E7F8}"/>
              </a:ext>
            </a:extLst>
          </p:cNvPr>
          <p:cNvSpPr>
            <a:spLocks/>
          </p:cNvSpPr>
          <p:nvPr/>
        </p:nvSpPr>
        <p:spPr>
          <a:xfrm>
            <a:off x="10441805" y="1519133"/>
            <a:ext cx="1323477" cy="4632012"/>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spcAft>
                <a:spcPts val="600"/>
              </a:spcAft>
            </a:pPr>
            <a:r>
              <a:rPr lang="en-CA" sz="1100" b="1" dirty="0">
                <a:solidFill>
                  <a:schemeClr val="tx1"/>
                </a:solidFill>
              </a:rPr>
              <a:t>Example Agenda:</a:t>
            </a:r>
          </a:p>
          <a:p>
            <a:pPr marL="171450" indent="-171450">
              <a:spcAft>
                <a:spcPts val="600"/>
              </a:spcAft>
              <a:buFont typeface="Wingdings" panose="05000000000000000000" pitchFamily="2" charset="2"/>
              <a:buChar char="§"/>
            </a:pPr>
            <a:r>
              <a:rPr lang="en-CA" sz="1100" dirty="0">
                <a:solidFill>
                  <a:schemeClr val="tx1"/>
                </a:solidFill>
              </a:rPr>
              <a:t>Overview of product roadmap, summary of deployed features &amp; value captured </a:t>
            </a:r>
            <a:br>
              <a:rPr lang="en-CA" sz="1100" dirty="0">
                <a:solidFill>
                  <a:schemeClr val="tx1"/>
                </a:solidFill>
              </a:rPr>
            </a:br>
            <a:r>
              <a:rPr lang="en-CA" sz="1100" b="1" i="1" dirty="0">
                <a:solidFill>
                  <a:schemeClr val="tx1"/>
                </a:solidFill>
              </a:rPr>
              <a:t>(10 min)</a:t>
            </a:r>
            <a:endParaRPr lang="en-CA" sz="1100" b="1" dirty="0">
              <a:solidFill>
                <a:schemeClr val="tx1"/>
              </a:solidFill>
            </a:endParaRPr>
          </a:p>
          <a:p>
            <a:pPr marL="171450" indent="-171450">
              <a:spcAft>
                <a:spcPts val="600"/>
              </a:spcAft>
              <a:buFont typeface="Wingdings" panose="05000000000000000000" pitchFamily="2" charset="2"/>
              <a:buChar char="§"/>
            </a:pPr>
            <a:r>
              <a:rPr lang="en-CA" sz="1100" dirty="0">
                <a:solidFill>
                  <a:schemeClr val="tx1"/>
                </a:solidFill>
              </a:rPr>
              <a:t>Presentation of proposed path forward</a:t>
            </a:r>
            <a:br>
              <a:rPr lang="en-CA" sz="1100" dirty="0">
                <a:solidFill>
                  <a:schemeClr val="tx1"/>
                </a:solidFill>
              </a:rPr>
            </a:br>
            <a:r>
              <a:rPr lang="en-CA" sz="1100" b="1" i="1" dirty="0">
                <a:solidFill>
                  <a:schemeClr val="tx1"/>
                </a:solidFill>
              </a:rPr>
              <a:t>(10 min)</a:t>
            </a:r>
            <a:endParaRPr lang="en-CA" sz="1100" dirty="0">
              <a:solidFill>
                <a:schemeClr val="tx1"/>
              </a:solidFill>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Refined KPIs with baseline for next phase </a:t>
            </a: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spcAft>
                <a:spcPts val="600"/>
              </a:spcAft>
              <a:buFont typeface="Wingdings" panose="05000000000000000000" pitchFamily="2" charset="2"/>
              <a:buChar char="§"/>
            </a:pPr>
            <a:r>
              <a:rPr lang="en-US" sz="1100" dirty="0">
                <a:solidFill>
                  <a:srgbClr val="000000"/>
                </a:solidFill>
                <a:cs typeface="Arial" panose="020B0604020202020204" pitchFamily="34" charset="0"/>
              </a:rPr>
              <a:t>Path forward sign-off  </a:t>
            </a:r>
            <a:br>
              <a:rPr lang="en-US" sz="1100" dirty="0">
                <a:solidFill>
                  <a:srgbClr val="000000"/>
                </a:solidFill>
                <a:cs typeface="Arial" panose="020B0604020202020204" pitchFamily="34" charset="0"/>
              </a:rPr>
            </a:br>
            <a:r>
              <a:rPr lang="en-CA" sz="1100" b="1" i="1" dirty="0">
                <a:solidFill>
                  <a:schemeClr val="tx1"/>
                </a:solidFill>
              </a:rPr>
              <a:t>(5 min)</a:t>
            </a:r>
            <a:endParaRPr lang="en-US" sz="1100" dirty="0">
              <a:solidFill>
                <a:srgbClr val="000000"/>
              </a:solidFill>
              <a:cs typeface="Arial" panose="020B0604020202020204" pitchFamily="34" charset="0"/>
            </a:endParaRPr>
          </a:p>
          <a:p>
            <a:pPr marL="171450" indent="-171450">
              <a:buFont typeface="Wingdings" panose="05000000000000000000" pitchFamily="2" charset="2"/>
              <a:buChar char="§"/>
            </a:pPr>
            <a:endParaRPr lang="en-CA" sz="1100" b="1" dirty="0">
              <a:solidFill>
                <a:schemeClr val="tx1"/>
              </a:solidFill>
            </a:endParaRPr>
          </a:p>
        </p:txBody>
      </p:sp>
      <p:grpSp>
        <p:nvGrpSpPr>
          <p:cNvPr id="2" name="Group 1">
            <a:extLst>
              <a:ext uri="{FF2B5EF4-FFF2-40B4-BE49-F238E27FC236}">
                <a16:creationId xmlns:a16="http://schemas.microsoft.com/office/drawing/2014/main" id="{01943F2A-A476-4DCD-BCF7-EA4455A8D037}"/>
              </a:ext>
            </a:extLst>
          </p:cNvPr>
          <p:cNvGrpSpPr/>
          <p:nvPr/>
        </p:nvGrpSpPr>
        <p:grpSpPr>
          <a:xfrm>
            <a:off x="1554341" y="2916437"/>
            <a:ext cx="6934579" cy="2951206"/>
            <a:chOff x="1554341" y="2515779"/>
            <a:chExt cx="6934579" cy="3226970"/>
          </a:xfrm>
        </p:grpSpPr>
        <p:cxnSp>
          <p:nvCxnSpPr>
            <p:cNvPr id="19" name="Straight Connector 18">
              <a:extLst>
                <a:ext uri="{FF2B5EF4-FFF2-40B4-BE49-F238E27FC236}">
                  <a16:creationId xmlns:a16="http://schemas.microsoft.com/office/drawing/2014/main" id="{1BE23EA2-C770-464E-B7DF-E7929671133E}"/>
                </a:ext>
              </a:extLst>
            </p:cNvPr>
            <p:cNvCxnSpPr/>
            <p:nvPr/>
          </p:nvCxnSpPr>
          <p:spPr>
            <a:xfrm>
              <a:off x="3188533"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923DD9-E44E-4185-A18A-A8EB5B933E85}"/>
                </a:ext>
              </a:extLst>
            </p:cNvPr>
            <p:cNvCxnSpPr/>
            <p:nvPr/>
          </p:nvCxnSpPr>
          <p:spPr>
            <a:xfrm>
              <a:off x="4838156"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2106FB-4F93-45EF-A064-DB3730EA63A2}"/>
                </a:ext>
              </a:extLst>
            </p:cNvPr>
            <p:cNvCxnSpPr/>
            <p:nvPr/>
          </p:nvCxnSpPr>
          <p:spPr>
            <a:xfrm>
              <a:off x="6685428"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DF07999-2760-4121-8D03-116C224E6D31}"/>
                </a:ext>
              </a:extLst>
            </p:cNvPr>
            <p:cNvCxnSpPr/>
            <p:nvPr/>
          </p:nvCxnSpPr>
          <p:spPr>
            <a:xfrm>
              <a:off x="8488920"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440B17A-891F-4A62-970B-E0BCD7FD50EF}"/>
                </a:ext>
              </a:extLst>
            </p:cNvPr>
            <p:cNvCxnSpPr>
              <a:cxnSpLocks/>
            </p:cNvCxnSpPr>
            <p:nvPr/>
          </p:nvCxnSpPr>
          <p:spPr>
            <a:xfrm>
              <a:off x="1554341" y="2515779"/>
              <a:ext cx="0" cy="3226970"/>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F84A3685-979A-48D7-AF62-07723A553636}"/>
              </a:ext>
            </a:extLst>
          </p:cNvPr>
          <p:cNvSpPr txBox="1"/>
          <p:nvPr/>
        </p:nvSpPr>
        <p:spPr>
          <a:xfrm>
            <a:off x="1876174"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Purpose</a:t>
            </a:r>
          </a:p>
        </p:txBody>
      </p:sp>
      <p:sp>
        <p:nvSpPr>
          <p:cNvPr id="47" name="TextBox 46">
            <a:extLst>
              <a:ext uri="{FF2B5EF4-FFF2-40B4-BE49-F238E27FC236}">
                <a16:creationId xmlns:a16="http://schemas.microsoft.com/office/drawing/2014/main" id="{36259F4C-A531-44F4-A070-94A130BD38B9}"/>
              </a:ext>
            </a:extLst>
          </p:cNvPr>
          <p:cNvSpPr txBox="1"/>
          <p:nvPr/>
        </p:nvSpPr>
        <p:spPr>
          <a:xfrm>
            <a:off x="3518082" y="1977850"/>
            <a:ext cx="990526"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Stakeholders</a:t>
            </a:r>
          </a:p>
        </p:txBody>
      </p:sp>
      <p:sp>
        <p:nvSpPr>
          <p:cNvPr id="48" name="TextBox 47">
            <a:extLst>
              <a:ext uri="{FF2B5EF4-FFF2-40B4-BE49-F238E27FC236}">
                <a16:creationId xmlns:a16="http://schemas.microsoft.com/office/drawing/2014/main" id="{1F8FDA69-0799-42E1-A568-B6A7C267A79D}"/>
              </a:ext>
            </a:extLst>
          </p:cNvPr>
          <p:cNvSpPr txBox="1"/>
          <p:nvPr/>
        </p:nvSpPr>
        <p:spPr>
          <a:xfrm>
            <a:off x="7091911"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Tasks</a:t>
            </a:r>
          </a:p>
        </p:txBody>
      </p:sp>
      <p:sp>
        <p:nvSpPr>
          <p:cNvPr id="54" name="TextBox 53">
            <a:extLst>
              <a:ext uri="{FF2B5EF4-FFF2-40B4-BE49-F238E27FC236}">
                <a16:creationId xmlns:a16="http://schemas.microsoft.com/office/drawing/2014/main" id="{BF8F9A4B-EA42-4F94-AE5A-7DC18E57A406}"/>
              </a:ext>
            </a:extLst>
          </p:cNvPr>
          <p:cNvSpPr txBox="1"/>
          <p:nvPr/>
        </p:nvSpPr>
        <p:spPr>
          <a:xfrm>
            <a:off x="8768816" y="1977850"/>
            <a:ext cx="1202253" cy="169277"/>
          </a:xfrm>
          <a:prstGeom prst="rect">
            <a:avLst/>
          </a:prstGeom>
        </p:spPr>
        <p:txBody>
          <a:bodyPr vert="horz" wrap="non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Go / no go criteria</a:t>
            </a:r>
          </a:p>
        </p:txBody>
      </p:sp>
      <p:sp>
        <p:nvSpPr>
          <p:cNvPr id="52" name="TextBox 51">
            <a:extLst>
              <a:ext uri="{FF2B5EF4-FFF2-40B4-BE49-F238E27FC236}">
                <a16:creationId xmlns:a16="http://schemas.microsoft.com/office/drawing/2014/main" id="{29B7E743-C088-4BD6-895A-AE1B1D97A140}"/>
              </a:ext>
            </a:extLst>
          </p:cNvPr>
          <p:cNvSpPr txBox="1"/>
          <p:nvPr/>
        </p:nvSpPr>
        <p:spPr>
          <a:xfrm>
            <a:off x="5266529" y="1977850"/>
            <a:ext cx="990527" cy="169277"/>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CA" sz="1100" b="1" dirty="0"/>
              <a:t>Pre-Work</a:t>
            </a:r>
          </a:p>
        </p:txBody>
      </p:sp>
      <p:sp>
        <p:nvSpPr>
          <p:cNvPr id="62" name="Oval 61">
            <a:extLst>
              <a:ext uri="{FF2B5EF4-FFF2-40B4-BE49-F238E27FC236}">
                <a16:creationId xmlns:a16="http://schemas.microsoft.com/office/drawing/2014/main" id="{843A3BF2-7203-4583-A4BD-3DB8D7DE18C1}"/>
              </a:ext>
            </a:extLst>
          </p:cNvPr>
          <p:cNvSpPr/>
          <p:nvPr/>
        </p:nvSpPr>
        <p:spPr>
          <a:xfrm>
            <a:off x="7282171"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3" name="Graphic 62" descr="Checklist">
            <a:extLst>
              <a:ext uri="{FF2B5EF4-FFF2-40B4-BE49-F238E27FC236}">
                <a16:creationId xmlns:a16="http://schemas.microsoft.com/office/drawing/2014/main" id="{FB2B010D-DDD0-4072-9940-285D2F39AD8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825" y="2297200"/>
            <a:ext cx="425439" cy="425884"/>
          </a:xfrm>
          <a:prstGeom prst="rect">
            <a:avLst/>
          </a:prstGeom>
        </p:spPr>
      </p:pic>
      <p:sp>
        <p:nvSpPr>
          <p:cNvPr id="65" name="Oval 64">
            <a:extLst>
              <a:ext uri="{FF2B5EF4-FFF2-40B4-BE49-F238E27FC236}">
                <a16:creationId xmlns:a16="http://schemas.microsoft.com/office/drawing/2014/main" id="{2CFC272A-18F9-468A-8F21-608B4BE27BCD}"/>
              </a:ext>
            </a:extLst>
          </p:cNvPr>
          <p:cNvSpPr/>
          <p:nvPr/>
        </p:nvSpPr>
        <p:spPr>
          <a:xfrm>
            <a:off x="5456788"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600" b="1" dirty="0" err="1">
              <a:solidFill>
                <a:schemeClr val="tx1"/>
              </a:solidFill>
            </a:endParaRPr>
          </a:p>
        </p:txBody>
      </p:sp>
      <p:pic>
        <p:nvPicPr>
          <p:cNvPr id="66" name="Graphic 65" descr="Puzzle">
            <a:extLst>
              <a:ext uri="{FF2B5EF4-FFF2-40B4-BE49-F238E27FC236}">
                <a16:creationId xmlns:a16="http://schemas.microsoft.com/office/drawing/2014/main" id="{0FD2D700-5661-44FA-B71A-B0C8203B7E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33431" y="2287178"/>
            <a:ext cx="456722" cy="457200"/>
          </a:xfrm>
          <a:prstGeom prst="rect">
            <a:avLst/>
          </a:prstGeom>
        </p:spPr>
      </p:pic>
      <p:sp>
        <p:nvSpPr>
          <p:cNvPr id="16" name="TextBox 15">
            <a:extLst>
              <a:ext uri="{FF2B5EF4-FFF2-40B4-BE49-F238E27FC236}">
                <a16:creationId xmlns:a16="http://schemas.microsoft.com/office/drawing/2014/main" id="{5FC2C0B0-414F-4227-9F3D-451501F07159}"/>
              </a:ext>
            </a:extLst>
          </p:cNvPr>
          <p:cNvSpPr txBox="1"/>
          <p:nvPr>
            <p:custDataLst>
              <p:tags r:id="rId4"/>
            </p:custDataLst>
          </p:nvPr>
        </p:nvSpPr>
        <p:spPr>
          <a:xfrm>
            <a:off x="1599935" y="2905297"/>
            <a:ext cx="1543005" cy="2303900"/>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Determine if further building is required to capture value and achieve a substantially complete feature set</a:t>
            </a:r>
          </a:p>
          <a:p>
            <a:pPr lvl="1">
              <a:spcBef>
                <a:spcPct val="25000"/>
              </a:spcBef>
            </a:pPr>
            <a:r>
              <a:rPr lang="en-US" sz="1100" dirty="0"/>
              <a:t>If not, determine if shift to Sustain is aligned with:</a:t>
            </a:r>
          </a:p>
          <a:p>
            <a:pPr lvl="2">
              <a:spcBef>
                <a:spcPct val="12000"/>
              </a:spcBef>
            </a:pPr>
            <a:r>
              <a:rPr lang="en-US" sz="1100" dirty="0"/>
              <a:t>Business case</a:t>
            </a:r>
          </a:p>
          <a:p>
            <a:pPr lvl="2">
              <a:spcBef>
                <a:spcPct val="12000"/>
              </a:spcBef>
            </a:pPr>
            <a:r>
              <a:rPr lang="en-US" sz="1100" dirty="0"/>
              <a:t>Company vision</a:t>
            </a:r>
          </a:p>
          <a:p>
            <a:pPr lvl="1">
              <a:spcBef>
                <a:spcPct val="12000"/>
              </a:spcBef>
            </a:pPr>
            <a:r>
              <a:rPr lang="en-US" sz="1100" dirty="0"/>
              <a:t>Align on ownership of Sustain (if applicable)</a:t>
            </a:r>
          </a:p>
        </p:txBody>
      </p:sp>
      <p:sp>
        <p:nvSpPr>
          <p:cNvPr id="22" name="TextBox 21">
            <a:extLst>
              <a:ext uri="{FF2B5EF4-FFF2-40B4-BE49-F238E27FC236}">
                <a16:creationId xmlns:a16="http://schemas.microsoft.com/office/drawing/2014/main" id="{EE82197F-09DF-4A70-9667-AD1AB17CA35B}"/>
              </a:ext>
            </a:extLst>
          </p:cNvPr>
          <p:cNvSpPr txBox="1"/>
          <p:nvPr>
            <p:custDataLst>
              <p:tags r:id="rId5"/>
            </p:custDataLst>
          </p:nvPr>
        </p:nvSpPr>
        <p:spPr>
          <a:xfrm>
            <a:off x="3234127" y="2905297"/>
            <a:ext cx="1558435" cy="2962349"/>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b="1" dirty="0"/>
              <a:t>Product Owner</a:t>
            </a:r>
            <a:r>
              <a:rPr lang="en-US" sz="1100" dirty="0"/>
              <a:t> – responsible for presenting path forward and business case to the LET</a:t>
            </a:r>
            <a:endParaRPr lang="en-US" sz="1100" b="1" dirty="0"/>
          </a:p>
          <a:p>
            <a:pPr lvl="1">
              <a:spcBef>
                <a:spcPct val="25000"/>
              </a:spcBef>
            </a:pPr>
            <a:r>
              <a:rPr lang="en-US" sz="1100" b="1" dirty="0"/>
              <a:t>Lab Executive Team </a:t>
            </a:r>
            <a:r>
              <a:rPr lang="en-US" sz="1100" dirty="0"/>
              <a:t>– responsible for approving the business case and accepting go / no go criteria</a:t>
            </a:r>
          </a:p>
          <a:p>
            <a:pPr lvl="1">
              <a:spcBef>
                <a:spcPct val="25000"/>
              </a:spcBef>
            </a:pPr>
            <a:r>
              <a:rPr lang="en-US" sz="1100" b="1" dirty="0"/>
              <a:t>TIS Business Partners</a:t>
            </a:r>
            <a:r>
              <a:rPr lang="en-US" sz="1100" dirty="0"/>
              <a:t>– Responsible for managing ownership of product in sustainment phase</a:t>
            </a:r>
            <a:endParaRPr lang="en-US" sz="1100" b="1" dirty="0"/>
          </a:p>
        </p:txBody>
      </p:sp>
      <p:sp>
        <p:nvSpPr>
          <p:cNvPr id="39" name="TextBox 38">
            <a:extLst>
              <a:ext uri="{FF2B5EF4-FFF2-40B4-BE49-F238E27FC236}">
                <a16:creationId xmlns:a16="http://schemas.microsoft.com/office/drawing/2014/main" id="{64B820CA-C269-4DCF-BAB4-897B90B3EE7C}"/>
              </a:ext>
            </a:extLst>
          </p:cNvPr>
          <p:cNvSpPr txBox="1"/>
          <p:nvPr>
            <p:custDataLst>
              <p:tags r:id="rId6"/>
            </p:custDataLst>
          </p:nvPr>
        </p:nvSpPr>
        <p:spPr>
          <a:xfrm>
            <a:off x="4905016" y="2905297"/>
            <a:ext cx="1756085" cy="2835392"/>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spcBef>
                <a:spcPct val="25000"/>
              </a:spcBef>
            </a:pPr>
            <a:r>
              <a:rPr lang="en-US" sz="1100" dirty="0"/>
              <a:t>Completion of Scale phase with PLC Review 3 features deployed to organization</a:t>
            </a:r>
          </a:p>
          <a:p>
            <a:pPr lvl="1">
              <a:spcBef>
                <a:spcPct val="25000"/>
              </a:spcBef>
            </a:pPr>
            <a:r>
              <a:rPr lang="en-US" sz="1100" dirty="0"/>
              <a:t>Demonstration of user uptake for latest deployment with value proof points</a:t>
            </a:r>
          </a:p>
          <a:p>
            <a:pPr lvl="1">
              <a:spcBef>
                <a:spcPct val="25000"/>
              </a:spcBef>
            </a:pPr>
            <a:r>
              <a:rPr lang="en-US" sz="1100" dirty="0"/>
              <a:t>Summary of potential features that could be built out and estimated business impact of further development</a:t>
            </a:r>
          </a:p>
          <a:p>
            <a:pPr lvl="1">
              <a:spcBef>
                <a:spcPct val="25000"/>
              </a:spcBef>
            </a:pPr>
            <a:r>
              <a:rPr lang="en-US" sz="1100" dirty="0"/>
              <a:t>Identify sources of value in P&amp;L and establish targets for next phase</a:t>
            </a:r>
          </a:p>
        </p:txBody>
      </p:sp>
      <p:sp>
        <p:nvSpPr>
          <p:cNvPr id="41" name="TextBox 40">
            <a:extLst>
              <a:ext uri="{FF2B5EF4-FFF2-40B4-BE49-F238E27FC236}">
                <a16:creationId xmlns:a16="http://schemas.microsoft.com/office/drawing/2014/main" id="{DB8BEEA2-1796-473E-A4FC-AC2C0FAAF136}"/>
              </a:ext>
            </a:extLst>
          </p:cNvPr>
          <p:cNvSpPr txBox="1"/>
          <p:nvPr>
            <p:custDataLst>
              <p:tags r:id="rId7"/>
            </p:custDataLst>
          </p:nvPr>
        </p:nvSpPr>
        <p:spPr>
          <a:xfrm>
            <a:off x="6762921" y="2905297"/>
            <a:ext cx="1712304" cy="2158283"/>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Approve completion of Scale phase </a:t>
            </a:r>
          </a:p>
          <a:p>
            <a:pPr marL="224635" lvl="1" indent="-228600">
              <a:spcBef>
                <a:spcPct val="25000"/>
              </a:spcBef>
              <a:buSzPct val="100000"/>
              <a:buFont typeface="+mj-lt"/>
              <a:buAutoNum type="arabicPeriod"/>
            </a:pPr>
            <a:r>
              <a:rPr lang="en-US" sz="1100" dirty="0"/>
              <a:t>Review business impact of existing product</a:t>
            </a:r>
          </a:p>
          <a:p>
            <a:pPr marL="224635" lvl="1" indent="-228600">
              <a:spcBef>
                <a:spcPct val="25000"/>
              </a:spcBef>
              <a:buSzPct val="100000"/>
              <a:buFont typeface="+mj-lt"/>
              <a:buAutoNum type="arabicPeriod"/>
            </a:pPr>
            <a:r>
              <a:rPr lang="en-US" sz="1100" dirty="0"/>
              <a:t>Approve sustainment KPIs</a:t>
            </a:r>
          </a:p>
          <a:p>
            <a:pPr marL="224635" lvl="1" indent="-228600">
              <a:spcBef>
                <a:spcPct val="25000"/>
              </a:spcBef>
              <a:buSzPct val="100000"/>
              <a:buFont typeface="+mj-lt"/>
              <a:buAutoNum type="arabicPeriod"/>
            </a:pPr>
            <a:r>
              <a:rPr lang="en-US" sz="1100" dirty="0"/>
              <a:t>Review plan for product leaving the Lab and assignment of TIS Business Partner to own Sustainment</a:t>
            </a:r>
          </a:p>
        </p:txBody>
      </p:sp>
      <p:sp>
        <p:nvSpPr>
          <p:cNvPr id="67" name="TextBox 66">
            <a:extLst>
              <a:ext uri="{FF2B5EF4-FFF2-40B4-BE49-F238E27FC236}">
                <a16:creationId xmlns:a16="http://schemas.microsoft.com/office/drawing/2014/main" id="{61C1E466-4D1F-4C7D-9220-8947A8FE3DC5}"/>
              </a:ext>
            </a:extLst>
          </p:cNvPr>
          <p:cNvSpPr txBox="1"/>
          <p:nvPr>
            <p:custDataLst>
              <p:tags r:id="rId8"/>
            </p:custDataLst>
          </p:nvPr>
        </p:nvSpPr>
        <p:spPr>
          <a:xfrm>
            <a:off x="8534516" y="2905297"/>
            <a:ext cx="1670854" cy="2877711"/>
          </a:xfrm>
          <a:prstGeom prst="rect">
            <a:avLst/>
          </a:prstGeom>
        </p:spPr>
        <p:txBody>
          <a:bodyPr vert="horz" wrap="square" lIns="0" tIns="0" rIns="0" bIns="0" rtlCol="0" anchor="t" anchorCtr="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224635" lvl="1" indent="-228600">
              <a:spcBef>
                <a:spcPct val="25000"/>
              </a:spcBef>
              <a:buSzPct val="100000"/>
              <a:buFont typeface="+mj-lt"/>
              <a:buAutoNum type="arabicPeriod"/>
            </a:pPr>
            <a:r>
              <a:rPr lang="en-US" sz="1100" dirty="0"/>
              <a:t>Demonstrable value from existing product features / roll-out</a:t>
            </a:r>
          </a:p>
          <a:p>
            <a:pPr marL="224635" lvl="1" indent="-228600">
              <a:spcBef>
                <a:spcPct val="25000"/>
              </a:spcBef>
              <a:buSzPct val="100000"/>
              <a:buFont typeface="+mj-lt"/>
              <a:buAutoNum type="arabicPeriod"/>
            </a:pPr>
            <a:r>
              <a:rPr lang="en-US" sz="1100" dirty="0"/>
              <a:t>Compelling proof points for value from product</a:t>
            </a:r>
          </a:p>
          <a:p>
            <a:pPr marL="224635" lvl="1" indent="-228600">
              <a:spcBef>
                <a:spcPct val="25000"/>
              </a:spcBef>
              <a:buSzPct val="100000"/>
              <a:buFont typeface="+mj-lt"/>
              <a:buAutoNum type="arabicPeriod"/>
            </a:pPr>
            <a:r>
              <a:rPr lang="en-US" sz="1100" dirty="0"/>
              <a:t>Strong business case for subsequent deployment feature sets (if looping in Scale)</a:t>
            </a:r>
          </a:p>
          <a:p>
            <a:pPr marL="224635" lvl="1" indent="-228600">
              <a:spcBef>
                <a:spcPct val="25000"/>
              </a:spcBef>
              <a:buSzPct val="100000"/>
              <a:buFont typeface="+mj-lt"/>
              <a:buAutoNum type="arabicPeriod"/>
            </a:pPr>
            <a:r>
              <a:rPr lang="en-US" sz="1100" dirty="0"/>
              <a:t>TIS BP ownership and funding sources for Sustain (if shifting to Sustain)</a:t>
            </a:r>
          </a:p>
          <a:p>
            <a:pPr marL="224635" lvl="1" indent="-228600">
              <a:spcBef>
                <a:spcPct val="25000"/>
              </a:spcBef>
              <a:buSzPct val="100000"/>
              <a:buFont typeface="+mj-lt"/>
              <a:buAutoNum type="arabicPeriod"/>
            </a:pPr>
            <a:r>
              <a:rPr lang="en-US" sz="1100" dirty="0"/>
              <a:t>Business endorsement</a:t>
            </a:r>
          </a:p>
        </p:txBody>
      </p:sp>
      <p:sp>
        <p:nvSpPr>
          <p:cNvPr id="38" name="Rectangle 8">
            <a:extLst>
              <a:ext uri="{FF2B5EF4-FFF2-40B4-BE49-F238E27FC236}">
                <a16:creationId xmlns:a16="http://schemas.microsoft.com/office/drawing/2014/main" id="{5BE42044-D2EA-46BF-B68D-9DB3189DA9EF}"/>
              </a:ext>
            </a:extLst>
          </p:cNvPr>
          <p:cNvSpPr txBox="1">
            <a:spLocks/>
          </p:cNvSpPr>
          <p:nvPr>
            <p:custDataLst>
              <p:tags r:id="rId9"/>
            </p:custDataLst>
          </p:nvPr>
        </p:nvSpPr>
        <p:spPr>
          <a:xfrm>
            <a:off x="817971" y="5909767"/>
            <a:ext cx="9130024" cy="483940"/>
          </a:xfrm>
          <a:prstGeom prst="rect">
            <a:avLst/>
          </a:prstGeom>
          <a:solidFill>
            <a:schemeClr val="accent4"/>
          </a:solidFill>
          <a:ln w="9525">
            <a:noFill/>
            <a:miter lim="800000"/>
            <a:headEnd/>
            <a:tailEnd/>
          </a:ln>
          <a:effectLst/>
        </p:spPr>
        <p:txBody>
          <a:bodyPr vert="horz" wrap="square" lIns="71990" tIns="71990" rIns="71990" bIns="71990" numCol="1" anchor="ctr" anchorCtr="0" compatLnSpc="1">
            <a:prstTxWarp prst="textNoShape">
              <a:avLst/>
            </a:prstTxWarp>
            <a:spAutoFit/>
          </a:bodyPr>
          <a:lstStyle>
            <a:lvl1pPr marL="0" lvl="0" indent="0" defTabSz="887129" eaLnBrk="1" hangingPunct="1">
              <a:buClr>
                <a:schemeClr val="tx2"/>
              </a:buClr>
              <a:defRPr>
                <a:latin typeface="+mn-lt"/>
                <a:cs typeface="Arial" panose="020B0604020202020204" pitchFamily="34" charset="0"/>
              </a:defRPr>
            </a:lvl1pPr>
            <a:lvl2pPr marL="191897" lvl="1" indent="-190327" defTabSz="887129" eaLnBrk="1" hangingPunct="1">
              <a:buClr>
                <a:schemeClr val="tx1"/>
              </a:buClr>
              <a:buSzPct val="125000"/>
              <a:buFont typeface="Arial" charset="0"/>
              <a:buChar char="▪"/>
              <a:defRPr>
                <a:latin typeface="+mn-lt"/>
                <a:cs typeface="Arial" panose="020B0604020202020204" pitchFamily="34" charset="0"/>
              </a:defRPr>
            </a:lvl2pPr>
            <a:lvl3pPr marL="452959" lvl="2" indent="-259534" defTabSz="887129" eaLnBrk="1" hangingPunct="1">
              <a:buClr>
                <a:schemeClr val="tx1"/>
              </a:buClr>
              <a:buSzPct val="120000"/>
              <a:buFont typeface="Arial" charset="0"/>
              <a:buChar char="–"/>
              <a:defRPr>
                <a:latin typeface="+mn-lt"/>
                <a:cs typeface="Arial" panose="020B0604020202020204" pitchFamily="34" charset="0"/>
              </a:defRPr>
            </a:lvl3pPr>
            <a:lvl4pPr marL="608724" lvl="3" indent="-154154" defTabSz="887129" eaLnBrk="1" hangingPunct="1">
              <a:buClr>
                <a:schemeClr val="tx1"/>
              </a:buClr>
              <a:buSzPct val="120000"/>
              <a:buFont typeface="Arial" charset="0"/>
              <a:buChar char="▫"/>
              <a:defRPr>
                <a:latin typeface="+mn-lt"/>
                <a:cs typeface="Arial" panose="020B0604020202020204" pitchFamily="34" charset="0"/>
              </a:defRPr>
            </a:lvl4pPr>
            <a:lvl5pPr marL="742926" lvl="4" indent="-128981" defTabSz="887129" eaLnBrk="1" hangingPunct="1">
              <a:buClr>
                <a:schemeClr val="tx1"/>
              </a:buClr>
              <a:buSzPct val="89000"/>
              <a:buFont typeface="Arial" charset="0"/>
              <a:buChar char="-"/>
              <a:defRPr>
                <a:latin typeface="+mn-lt"/>
                <a:cs typeface="Arial" panose="020B0604020202020204" pitchFamily="34" charset="0"/>
              </a:defRPr>
            </a:lvl5pPr>
            <a:lvl6pPr marL="742926" indent="-128981" defTabSz="887129" fontAlgn="base">
              <a:spcBef>
                <a:spcPct val="0"/>
              </a:spcBef>
              <a:spcAft>
                <a:spcPct val="0"/>
              </a:spcAft>
              <a:buClr>
                <a:schemeClr val="tx2"/>
              </a:buClr>
              <a:buSzPct val="89000"/>
              <a:buFont typeface="Arial" charset="0"/>
              <a:buChar char="-"/>
              <a:defRPr>
                <a:latin typeface="+mn-lt"/>
              </a:defRPr>
            </a:lvl6pPr>
            <a:lvl7pPr marL="742926" indent="-128981" defTabSz="887129" fontAlgn="base">
              <a:spcBef>
                <a:spcPct val="0"/>
              </a:spcBef>
              <a:spcAft>
                <a:spcPct val="0"/>
              </a:spcAft>
              <a:buClr>
                <a:schemeClr val="tx2"/>
              </a:buClr>
              <a:buSzPct val="89000"/>
              <a:buFont typeface="Arial" charset="0"/>
              <a:buChar char="-"/>
              <a:defRPr>
                <a:latin typeface="+mn-lt"/>
              </a:defRPr>
            </a:lvl7pPr>
            <a:lvl8pPr marL="742926" indent="-128981" defTabSz="887129" fontAlgn="base">
              <a:spcBef>
                <a:spcPct val="0"/>
              </a:spcBef>
              <a:spcAft>
                <a:spcPct val="0"/>
              </a:spcAft>
              <a:buClr>
                <a:schemeClr val="tx2"/>
              </a:buClr>
              <a:buSzPct val="89000"/>
              <a:buFont typeface="Arial" charset="0"/>
              <a:buChar char="-"/>
              <a:defRPr>
                <a:latin typeface="+mn-lt"/>
              </a:defRPr>
            </a:lvl8pPr>
            <a:lvl9pPr marL="742926" indent="-128981" defTabSz="887129" fontAlgn="base">
              <a:spcBef>
                <a:spcPct val="0"/>
              </a:spcBef>
              <a:spcAft>
                <a:spcPct val="0"/>
              </a:spcAft>
              <a:buClr>
                <a:schemeClr val="tx2"/>
              </a:buClr>
              <a:buSzPct val="89000"/>
              <a:buFont typeface="Arial" charset="0"/>
              <a:buChar char="-"/>
              <a:defRPr>
                <a:latin typeface="+mn-lt"/>
              </a:defRPr>
            </a:lvl9pPr>
          </a:lstStyle>
          <a:p>
            <a:pPr algn="ctr" defTabSz="886941">
              <a:buClr>
                <a:srgbClr val="FFFFFF"/>
              </a:buClr>
              <a:defRPr/>
            </a:pPr>
            <a:r>
              <a:rPr lang="en-US" sz="1100" b="1" dirty="0">
                <a:solidFill>
                  <a:srgbClr val="FFFFFF"/>
                </a:solidFill>
              </a:rPr>
              <a:t>After reviewing the product features and roadmap, the product either enters back into Scale phase to build out more features and capture further value OR it exits that Lab and enters into the Sustainment phase with the TIS BP’s</a:t>
            </a:r>
            <a:endParaRPr lang="en-US" sz="1100" dirty="0">
              <a:solidFill>
                <a:srgbClr val="FFFFFF"/>
              </a:solidFill>
            </a:endParaRPr>
          </a:p>
        </p:txBody>
      </p:sp>
      <p:pic>
        <p:nvPicPr>
          <p:cNvPr id="55" name="Graphic 54" descr="Alarm Clock">
            <a:extLst>
              <a:ext uri="{FF2B5EF4-FFF2-40B4-BE49-F238E27FC236}">
                <a16:creationId xmlns:a16="http://schemas.microsoft.com/office/drawing/2014/main" id="{6D529D6A-1C31-41CA-8457-AA7C61588E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5403" y="2744668"/>
            <a:ext cx="584760" cy="585306"/>
          </a:xfrm>
          <a:prstGeom prst="rect">
            <a:avLst/>
          </a:prstGeom>
        </p:spPr>
      </p:pic>
      <p:sp>
        <p:nvSpPr>
          <p:cNvPr id="57" name="Oval 56">
            <a:extLst>
              <a:ext uri="{FF2B5EF4-FFF2-40B4-BE49-F238E27FC236}">
                <a16:creationId xmlns:a16="http://schemas.microsoft.com/office/drawing/2014/main" id="{3F166DEC-0EB3-4409-97C8-22C80B410182}"/>
              </a:ext>
            </a:extLst>
          </p:cNvPr>
          <p:cNvSpPr/>
          <p:nvPr/>
        </p:nvSpPr>
        <p:spPr>
          <a:xfrm>
            <a:off x="9064939"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60" name="Graphic 59" descr="Information">
            <a:extLst>
              <a:ext uri="{FF2B5EF4-FFF2-40B4-BE49-F238E27FC236}">
                <a16:creationId xmlns:a16="http://schemas.microsoft.com/office/drawing/2014/main" id="{77C839C2-A2CC-49C4-9F6E-68D2025E2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8459" y="2264031"/>
            <a:ext cx="502969" cy="503495"/>
          </a:xfrm>
          <a:prstGeom prst="rect">
            <a:avLst/>
          </a:prstGeom>
        </p:spPr>
      </p:pic>
      <p:sp>
        <p:nvSpPr>
          <p:cNvPr id="68" name="Oval 67">
            <a:extLst>
              <a:ext uri="{FF2B5EF4-FFF2-40B4-BE49-F238E27FC236}">
                <a16:creationId xmlns:a16="http://schemas.microsoft.com/office/drawing/2014/main" id="{6ECB44F4-4910-496F-8F37-44D6B335A45C}"/>
              </a:ext>
            </a:extLst>
          </p:cNvPr>
          <p:cNvSpPr/>
          <p:nvPr/>
        </p:nvSpPr>
        <p:spPr>
          <a:xfrm>
            <a:off x="2066434" y="2210455"/>
            <a:ext cx="610009" cy="610647"/>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err="1">
              <a:solidFill>
                <a:schemeClr val="tx1"/>
              </a:solidFill>
            </a:endParaRPr>
          </a:p>
        </p:txBody>
      </p:sp>
      <p:pic>
        <p:nvPicPr>
          <p:cNvPr id="70" name="Graphic 69" descr="Mining Tools">
            <a:extLst>
              <a:ext uri="{FF2B5EF4-FFF2-40B4-BE49-F238E27FC236}">
                <a16:creationId xmlns:a16="http://schemas.microsoft.com/office/drawing/2014/main" id="{27B395A4-7F64-4EA0-BCF9-143A1739FE4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148083" y="2292189"/>
            <a:ext cx="446711" cy="447178"/>
          </a:xfrm>
          <a:prstGeom prst="rect">
            <a:avLst/>
          </a:prstGeom>
        </p:spPr>
      </p:pic>
      <p:grpSp>
        <p:nvGrpSpPr>
          <p:cNvPr id="53" name="sticker">
            <a:extLst>
              <a:ext uri="{FF2B5EF4-FFF2-40B4-BE49-F238E27FC236}">
                <a16:creationId xmlns:a16="http://schemas.microsoft.com/office/drawing/2014/main" id="{271A04D4-3DC7-408A-90F1-2E9765862574}"/>
              </a:ext>
            </a:extLst>
          </p:cNvPr>
          <p:cNvGrpSpPr/>
          <p:nvPr/>
        </p:nvGrpSpPr>
        <p:grpSpPr>
          <a:xfrm>
            <a:off x="10706015" y="1111126"/>
            <a:ext cx="1066895" cy="212366"/>
            <a:chOff x="10706014" y="1540371"/>
            <a:chExt cx="1066895" cy="212366"/>
          </a:xfrm>
        </p:grpSpPr>
        <p:sp>
          <p:nvSpPr>
            <p:cNvPr id="56" name="StickerRectangle">
              <a:extLst>
                <a:ext uri="{FF2B5EF4-FFF2-40B4-BE49-F238E27FC236}">
                  <a16:creationId xmlns:a16="http://schemas.microsoft.com/office/drawing/2014/main" id="{CAB9403B-7018-4D69-B94F-40A908027F38}"/>
                </a:ext>
              </a:extLst>
            </p:cNvPr>
            <p:cNvSpPr>
              <a:spLocks noChangeArrowheads="1"/>
            </p:cNvSpPr>
            <p:nvPr/>
          </p:nvSpPr>
          <p:spPr bwMode="auto">
            <a:xfrm>
              <a:off x="10706014" y="1540371"/>
              <a:ext cx="1066895"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dirty="0">
                  <a:solidFill>
                    <a:srgbClr val="808080"/>
                  </a:solidFill>
                  <a:latin typeface="+mn-lt"/>
                </a:rPr>
                <a:t>PRELIMINARY</a:t>
              </a:r>
            </a:p>
          </p:txBody>
        </p:sp>
        <p:cxnSp>
          <p:nvCxnSpPr>
            <p:cNvPr id="59" name="AutoShape 31">
              <a:extLst>
                <a:ext uri="{FF2B5EF4-FFF2-40B4-BE49-F238E27FC236}">
                  <a16:creationId xmlns:a16="http://schemas.microsoft.com/office/drawing/2014/main" id="{0FFE4B7E-2309-412A-BD2B-9CEC1251786F}"/>
                </a:ext>
              </a:extLst>
            </p:cNvPr>
            <p:cNvCxnSpPr>
              <a:cxnSpLocks noChangeShapeType="1"/>
              <a:stCxn id="56" idx="2"/>
              <a:endCxn id="56" idx="4"/>
            </p:cNvCxnSpPr>
            <p:nvPr/>
          </p:nvCxnSpPr>
          <p:spPr bwMode="auto">
            <a:xfrm>
              <a:off x="10706014"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61" name="AutoShape 32">
              <a:extLst>
                <a:ext uri="{FF2B5EF4-FFF2-40B4-BE49-F238E27FC236}">
                  <a16:creationId xmlns:a16="http://schemas.microsoft.com/office/drawing/2014/main" id="{50B6B3BE-B154-4DF4-9066-F25BCBD16343}"/>
                </a:ext>
              </a:extLst>
            </p:cNvPr>
            <p:cNvCxnSpPr>
              <a:cxnSpLocks noChangeShapeType="1"/>
              <a:stCxn id="56" idx="4"/>
              <a:endCxn id="56" idx="6"/>
            </p:cNvCxnSpPr>
            <p:nvPr/>
          </p:nvCxnSpPr>
          <p:spPr bwMode="auto">
            <a:xfrm>
              <a:off x="10706014" y="1752737"/>
              <a:ext cx="1066895"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61383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3832120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4" name="think-cell Slide" r:id="rId11" imgW="631" imgH="631" progId="TCLayout.ActiveDocument.1">
                  <p:embed/>
                </p:oleObj>
              </mc:Choice>
              <mc:Fallback>
                <p:oleObj name="think-cell Slide" r:id="rId11"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b="1"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3"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2082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14" name="Text Placeholder 2">
            <a:hlinkClick r:id="rId14" action="ppaction://hlinksldjump"/>
            <a:extLst>
              <a:ext uri="{FF2B5EF4-FFF2-40B4-BE49-F238E27FC236}">
                <a16:creationId xmlns:a16="http://schemas.microsoft.com/office/drawing/2014/main" id="{C6648308-F46F-452B-8ACD-9E9A54D1E99F}"/>
              </a:ext>
            </a:extLst>
          </p:cNvPr>
          <p:cNvSpPr>
            <a:spLocks noGrp="1"/>
          </p:cNvSpPr>
          <p:nvPr>
            <p:custDataLst>
              <p:tags r:id="rId5"/>
            </p:custDataLst>
          </p:nvPr>
        </p:nvSpPr>
        <p:spPr bwMode="gray">
          <a:xfrm>
            <a:off x="3509963" y="2614613"/>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Deep-dive on </a:t>
            </a:r>
            <a:r>
              <a:rPr lang="en-US" altLang="en-US"/>
              <a:t>PLC stages and PLC Reviews</a:t>
            </a:r>
            <a:endParaRPr lang="en-US" dirty="0"/>
          </a:p>
        </p:txBody>
      </p:sp>
      <p:sp>
        <p:nvSpPr>
          <p:cNvPr id="10" name="Text Placeholder 2">
            <a:hlinkClick r:id="rId15" action="ppaction://hlinksldjump"/>
            <a:extLst>
              <a:ext uri="{FF2B5EF4-FFF2-40B4-BE49-F238E27FC236}">
                <a16:creationId xmlns:a16="http://schemas.microsoft.com/office/drawing/2014/main" id="{CABA48C9-796E-43B0-A1F4-E3E4800BF483}"/>
              </a:ext>
            </a:extLst>
          </p:cNvPr>
          <p:cNvSpPr>
            <a:spLocks noGrp="1"/>
          </p:cNvSpPr>
          <p:nvPr>
            <p:custDataLst>
              <p:tags r:id="rId6"/>
            </p:custDataLst>
          </p:nvPr>
        </p:nvSpPr>
        <p:spPr bwMode="gray">
          <a:xfrm>
            <a:off x="3509963" y="30226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a:t>Tactical guidance </a:t>
            </a:r>
            <a:r>
              <a:rPr lang="en-US" altLang="en-US" b="1" dirty="0"/>
              <a:t>for </a:t>
            </a:r>
            <a:r>
              <a:rPr lang="en-US" altLang="en-US" b="1"/>
              <a:t>PLC Reviews</a:t>
            </a:r>
            <a:endParaRPr lang="en-US" b="1" dirty="0"/>
          </a:p>
        </p:txBody>
      </p:sp>
      <p:sp>
        <p:nvSpPr>
          <p:cNvPr id="8" name="Text Placeholder 2">
            <a:hlinkClick r:id="rId16" action="ppaction://hlinksldjump"/>
            <a:extLst>
              <a:ext uri="{FF2B5EF4-FFF2-40B4-BE49-F238E27FC236}">
                <a16:creationId xmlns:a16="http://schemas.microsoft.com/office/drawing/2014/main" id="{4B073DDD-55C0-41C3-B28C-19654B9AF5E3}"/>
              </a:ext>
            </a:extLst>
          </p:cNvPr>
          <p:cNvSpPr>
            <a:spLocks noGrp="1"/>
          </p:cNvSpPr>
          <p:nvPr>
            <p:custDataLst>
              <p:tags r:id="rId7"/>
            </p:custDataLst>
          </p:nvPr>
        </p:nvSpPr>
        <p:spPr bwMode="gray">
          <a:xfrm>
            <a:off x="3509963" y="34290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PLC Review presentation format</a:t>
            </a:r>
            <a:endParaRPr lang="en-US" dirty="0"/>
          </a:p>
        </p:txBody>
      </p:sp>
      <p:sp>
        <p:nvSpPr>
          <p:cNvPr id="9" name="Text Placeholder 2">
            <a:hlinkClick r:id="rId17" action="ppaction://hlinksldjump"/>
            <a:extLst>
              <a:ext uri="{FF2B5EF4-FFF2-40B4-BE49-F238E27FC236}">
                <a16:creationId xmlns:a16="http://schemas.microsoft.com/office/drawing/2014/main" id="{01C2F57B-6B88-492A-86BA-449245F57805}"/>
              </a:ext>
            </a:extLst>
          </p:cNvPr>
          <p:cNvSpPr>
            <a:spLocks noGrp="1"/>
          </p:cNvSpPr>
          <p:nvPr>
            <p:custDataLst>
              <p:tags r:id="rId8"/>
            </p:custDataLst>
          </p:nvPr>
        </p:nvSpPr>
        <p:spPr bwMode="gray">
          <a:xfrm>
            <a:off x="3509963" y="38354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Quick reference for PLC Reviews</a:t>
            </a:r>
            <a:endParaRPr lang="en-US" dirty="0"/>
          </a:p>
        </p:txBody>
      </p:sp>
      <p:sp>
        <p:nvSpPr>
          <p:cNvPr id="11" name="Text Placeholder 2">
            <a:extLst>
              <a:ext uri="{FF2B5EF4-FFF2-40B4-BE49-F238E27FC236}">
                <a16:creationId xmlns:a16="http://schemas.microsoft.com/office/drawing/2014/main" id="{3C9E1B18-6383-467D-8647-B635BE281039}"/>
              </a:ext>
            </a:extLst>
          </p:cNvPr>
          <p:cNvSpPr>
            <a:spLocks noGrp="1"/>
          </p:cNvSpPr>
          <p:nvPr>
            <p:custDataLst>
              <p:tags r:id="rId9"/>
            </p:custDataLst>
          </p:nvPr>
        </p:nvSpPr>
        <p:spPr bwMode="gray">
          <a:xfrm>
            <a:off x="3509963" y="4243388"/>
            <a:ext cx="5172075" cy="406400"/>
          </a:xfrm>
          <a:prstGeom prst="rect">
            <a:avLst/>
          </a:prstGeom>
          <a:solidFill>
            <a:schemeClr val="accent1"/>
          </a:solidFill>
          <a:ln w="9525" algn="ctr">
            <a:solidFill>
              <a:schemeClr val="accent6"/>
            </a:solidFill>
          </a:ln>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b="1" dirty="0"/>
              <a:t>LET decision-making outlines for PLC Reviews</a:t>
            </a:r>
            <a:endParaRPr lang="en-US" b="1" dirty="0"/>
          </a:p>
        </p:txBody>
      </p:sp>
    </p:spTree>
    <p:extLst>
      <p:ext uri="{BB962C8B-B14F-4D97-AF65-F5344CB8AC3E}">
        <p14:creationId xmlns:p14="http://schemas.microsoft.com/office/powerpoint/2010/main" val="321455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17C46BD-8856-4CD8-9D56-3661DC259DD8}"/>
              </a:ext>
            </a:extLst>
          </p:cNvPr>
          <p:cNvGraphicFramePr>
            <a:graphicFrameLocks noChangeAspect="1"/>
          </p:cNvGraphicFramePr>
          <p:nvPr>
            <p:custDataLst>
              <p:tags r:id="rId2"/>
            </p:custDataLst>
            <p:extLst>
              <p:ext uri="{D42A27DB-BD31-4B8C-83A1-F6EECF244321}">
                <p14:modId xmlns:p14="http://schemas.microsoft.com/office/powerpoint/2010/main" val="1836373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12" imgW="631" imgH="631" progId="TCLayout.ActiveDocument.1">
                  <p:embed/>
                </p:oleObj>
              </mc:Choice>
              <mc:Fallback>
                <p:oleObj name="think-cell Slide" r:id="rId12" imgW="631" imgH="631" progId="TCLayout.ActiveDocument.1">
                  <p:embed/>
                  <p:pic>
                    <p:nvPicPr>
                      <p:cNvPr id="6" name="Object 5" hidden="1">
                        <a:extLst>
                          <a:ext uri="{FF2B5EF4-FFF2-40B4-BE49-F238E27FC236}">
                            <a16:creationId xmlns:a16="http://schemas.microsoft.com/office/drawing/2014/main" id="{D17C46BD-8856-4CD8-9D56-3661DC259DD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9B136C-D1E3-4BD4-8FD9-E55844B1E1F8}"/>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1600" dirty="0" err="1">
              <a:solidFill>
                <a:schemeClr val="tx1"/>
              </a:solidFill>
              <a:latin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189F2492-544F-4B44-B792-7F26AAF1712A}"/>
              </a:ext>
            </a:extLst>
          </p:cNvPr>
          <p:cNvSpPr>
            <a:spLocks noGrp="1"/>
          </p:cNvSpPr>
          <p:nvPr>
            <p:ph type="title"/>
          </p:nvPr>
        </p:nvSpPr>
        <p:spPr/>
        <p:txBody>
          <a:bodyPr/>
          <a:lstStyle/>
          <a:p>
            <a:fld id="{246C47B8-0A6A-4AD6-A1D5-038BD2F941B2}" type="datetime'Contents'">
              <a:rPr lang="en-US" altLang="en-US" smtClean="0"/>
              <a:pPr/>
              <a:t>Contents</a:t>
            </a:fld>
            <a:endParaRPr lang="en-US"/>
          </a:p>
        </p:txBody>
      </p:sp>
      <p:sp>
        <p:nvSpPr>
          <p:cNvPr id="4" name="Text Placeholder 2">
            <a:hlinkClick r:id="rId14" action="ppaction://hlinksldjump"/>
            <a:extLst>
              <a:ext uri="{FF2B5EF4-FFF2-40B4-BE49-F238E27FC236}">
                <a16:creationId xmlns:a16="http://schemas.microsoft.com/office/drawing/2014/main" id="{C0A574ED-3672-439C-B0FC-76423A23940D}"/>
              </a:ext>
            </a:extLst>
          </p:cNvPr>
          <p:cNvSpPr>
            <a:spLocks noGrp="1"/>
          </p:cNvSpPr>
          <p:nvPr>
            <p:custDataLst>
              <p:tags r:id="rId4"/>
            </p:custDataLst>
          </p:nvPr>
        </p:nvSpPr>
        <p:spPr bwMode="gray">
          <a:xfrm>
            <a:off x="3509963" y="20050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Overview of the PLC process</a:t>
            </a:r>
            <a:endParaRPr lang="en-US" dirty="0"/>
          </a:p>
        </p:txBody>
      </p:sp>
      <p:sp>
        <p:nvSpPr>
          <p:cNvPr id="22" name="Text Placeholder 2">
            <a:hlinkClick r:id="rId15" action="ppaction://hlinksldjump"/>
            <a:extLst>
              <a:ext uri="{FF2B5EF4-FFF2-40B4-BE49-F238E27FC236}">
                <a16:creationId xmlns:a16="http://schemas.microsoft.com/office/drawing/2014/main" id="{1D13A599-667D-491F-AA1E-B1B0A65D842D}"/>
              </a:ext>
            </a:extLst>
          </p:cNvPr>
          <p:cNvSpPr>
            <a:spLocks noGrp="1"/>
          </p:cNvSpPr>
          <p:nvPr>
            <p:custDataLst>
              <p:tags r:id="rId5"/>
            </p:custDataLst>
          </p:nvPr>
        </p:nvSpPr>
        <p:spPr bwMode="gray">
          <a:xfrm>
            <a:off x="3509963" y="2411413"/>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b="1" dirty="0"/>
              <a:t>Deep-dive on </a:t>
            </a:r>
            <a:r>
              <a:rPr lang="en-US" altLang="en-US" b="1"/>
              <a:t>PLC stages and PLC Reviews</a:t>
            </a:r>
            <a:endParaRPr lang="en-US" b="1" dirty="0"/>
          </a:p>
        </p:txBody>
      </p:sp>
      <p:sp>
        <p:nvSpPr>
          <p:cNvPr id="8" name="Text Placeholder 2">
            <a:extLst>
              <a:ext uri="{FF2B5EF4-FFF2-40B4-BE49-F238E27FC236}">
                <a16:creationId xmlns:a16="http://schemas.microsoft.com/office/drawing/2014/main" id="{B0A34BA8-7D50-46CA-BC09-A12B7A29AF4C}"/>
              </a:ext>
            </a:extLst>
          </p:cNvPr>
          <p:cNvSpPr>
            <a:spLocks noGrp="1"/>
          </p:cNvSpPr>
          <p:nvPr>
            <p:custDataLst>
              <p:tags r:id="rId6"/>
            </p:custDataLst>
          </p:nvPr>
        </p:nvSpPr>
        <p:spPr bwMode="gray">
          <a:xfrm>
            <a:off x="3509963" y="2817813"/>
            <a:ext cx="5172075" cy="407988"/>
          </a:xfrm>
          <a:prstGeom prst="rect">
            <a:avLst/>
          </a:prstGeom>
          <a:solidFill>
            <a:schemeClr val="accent1"/>
          </a:solidFill>
          <a:ln w="9525" algn="ctr">
            <a:solidFill>
              <a:schemeClr val="accent6"/>
            </a:solidFill>
          </a:ln>
        </p:spPr>
        <p:txBody>
          <a:bodyPr vert="horz" wrap="none" lIns="80963" tIns="82550"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b="1" dirty="0"/>
              <a:t>Ideate, Pre-Discovery, and PLC Review 1</a:t>
            </a:r>
          </a:p>
        </p:txBody>
      </p:sp>
      <p:sp>
        <p:nvSpPr>
          <p:cNvPr id="12" name="Text Placeholder 2">
            <a:hlinkClick r:id="rId16" action="ppaction://hlinksldjump"/>
            <a:extLst>
              <a:ext uri="{FF2B5EF4-FFF2-40B4-BE49-F238E27FC236}">
                <a16:creationId xmlns:a16="http://schemas.microsoft.com/office/drawing/2014/main" id="{5758E719-BE6B-4DD4-BA48-11522D070B67}"/>
              </a:ext>
            </a:extLst>
          </p:cNvPr>
          <p:cNvSpPr>
            <a:spLocks noGrp="1"/>
          </p:cNvSpPr>
          <p:nvPr>
            <p:custDataLst>
              <p:tags r:id="rId7"/>
            </p:custDataLst>
          </p:nvPr>
        </p:nvSpPr>
        <p:spPr bwMode="gray">
          <a:xfrm>
            <a:off x="3509963" y="3225800"/>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dirty="0"/>
              <a:t>Discovery and </a:t>
            </a:r>
            <a:r>
              <a:rPr lang="en-US" altLang="en-US"/>
              <a:t>PLC Review 2</a:t>
            </a:r>
            <a:endParaRPr lang="en-US" dirty="0"/>
          </a:p>
        </p:txBody>
      </p:sp>
      <p:sp>
        <p:nvSpPr>
          <p:cNvPr id="21" name="Text Placeholder 2">
            <a:hlinkClick r:id="rId17" action="ppaction://hlinksldjump"/>
            <a:extLst>
              <a:ext uri="{FF2B5EF4-FFF2-40B4-BE49-F238E27FC236}">
                <a16:creationId xmlns:a16="http://schemas.microsoft.com/office/drawing/2014/main" id="{61F6F481-7479-43C8-B8B2-3A07989AB79E}"/>
              </a:ext>
            </a:extLst>
          </p:cNvPr>
          <p:cNvSpPr>
            <a:spLocks noGrp="1"/>
          </p:cNvSpPr>
          <p:nvPr>
            <p:custDataLst>
              <p:tags r:id="rId8"/>
            </p:custDataLst>
          </p:nvPr>
        </p:nvSpPr>
        <p:spPr bwMode="gray">
          <a:xfrm>
            <a:off x="3509963" y="3632200"/>
            <a:ext cx="5172075" cy="407988"/>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2550"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Sprint 0, MVP Build, </a:t>
            </a:r>
            <a:r>
              <a:rPr lang="en-US" altLang="en-US" dirty="0"/>
              <a:t>and PLC Review 3</a:t>
            </a:r>
            <a:endParaRPr lang="en-US" dirty="0"/>
          </a:p>
        </p:txBody>
      </p:sp>
      <p:sp>
        <p:nvSpPr>
          <p:cNvPr id="19" name="Text Placeholder 2">
            <a:hlinkClick r:id="rId18" action="ppaction://hlinksldjump"/>
            <a:extLst>
              <a:ext uri="{FF2B5EF4-FFF2-40B4-BE49-F238E27FC236}">
                <a16:creationId xmlns:a16="http://schemas.microsoft.com/office/drawing/2014/main" id="{06DEF30F-B97E-44BF-854F-E850511C4582}"/>
              </a:ext>
            </a:extLst>
          </p:cNvPr>
          <p:cNvSpPr>
            <a:spLocks noGrp="1"/>
          </p:cNvSpPr>
          <p:nvPr>
            <p:custDataLst>
              <p:tags r:id="rId9"/>
            </p:custDataLst>
          </p:nvPr>
        </p:nvSpPr>
        <p:spPr bwMode="gray">
          <a:xfrm>
            <a:off x="3509963" y="40401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2" indent="-192088"/>
            <a:r>
              <a:rPr lang="en-US" altLang="en-US"/>
              <a:t>Scale and PLC Review 4</a:t>
            </a:r>
            <a:endParaRPr lang="en-US" dirty="0"/>
          </a:p>
        </p:txBody>
      </p:sp>
      <p:sp>
        <p:nvSpPr>
          <p:cNvPr id="10" name="Text Placeholder 2">
            <a:hlinkClick r:id="rId19" action="ppaction://hlinksldjump"/>
            <a:extLst>
              <a:ext uri="{FF2B5EF4-FFF2-40B4-BE49-F238E27FC236}">
                <a16:creationId xmlns:a16="http://schemas.microsoft.com/office/drawing/2014/main" id="{9F44D682-788D-4331-990B-3B6D14FAB36C}"/>
              </a:ext>
            </a:extLst>
          </p:cNvPr>
          <p:cNvSpPr>
            <a:spLocks noGrp="1"/>
          </p:cNvSpPr>
          <p:nvPr>
            <p:custDataLst>
              <p:tags r:id="rId10"/>
            </p:custDataLst>
          </p:nvPr>
        </p:nvSpPr>
        <p:spPr bwMode="gray">
          <a:xfrm>
            <a:off x="3509963" y="4446588"/>
            <a:ext cx="5172075" cy="406400"/>
          </a:xfrm>
          <a:prstGeom prst="rect">
            <a:avLst/>
          </a:prstGeom>
          <a:noFill/>
          <a:ln w="9525" algn="ct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6"/>
                </a:solidFill>
              </a14:hiddenLine>
            </a:ext>
          </a:extLst>
        </p:spPr>
        <p:txBody>
          <a:bodyPr vert="horz" wrap="none" lIns="80963" tIns="80963" rIns="0" bIns="80963" numCol="1" spcCol="0" rtlCol="0" anchor="ctr" anchorCtr="0">
            <a:noAutofit/>
          </a:bodyPr>
          <a:lstStyle>
            <a:lvl1pPr marL="0" indent="0" algn="l" defTabSz="914074" rtl="0" eaLnBrk="1" fontAlgn="base" hangingPunct="1">
              <a:spcBef>
                <a:spcPct val="0"/>
              </a:spcBef>
              <a:spcAft>
                <a:spcPct val="0"/>
              </a:spcAft>
              <a:buClr>
                <a:schemeClr val="tx2"/>
              </a:buClr>
              <a:buSzPct val="100000"/>
              <a:defRPr sz="1600" baseline="0">
                <a:solidFill>
                  <a:schemeClr val="tx1"/>
                </a:solidFill>
                <a:latin typeface="+mn-lt"/>
                <a:ea typeface="+mn-ea"/>
                <a:cs typeface="+mn-cs"/>
              </a:defRPr>
            </a:lvl1pPr>
            <a:lvl2pPr marL="192140" indent="-196105" algn="l" defTabSz="914074"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474" indent="-267415"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3016" indent="-158829" algn="l" defTabSz="914074"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50258" indent="-128092" algn="l" defTabSz="914074"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6pPr>
            <a:lvl7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7pPr>
            <a:lvl8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8pPr>
            <a:lvl9pPr marL="765489" indent="-132898" algn="l" defTabSz="914074" rtl="0" eaLnBrk="1" fontAlgn="base" hangingPunct="1">
              <a:spcBef>
                <a:spcPct val="0"/>
              </a:spcBef>
              <a:spcAft>
                <a:spcPct val="0"/>
              </a:spcAft>
              <a:buClr>
                <a:schemeClr val="tx2"/>
              </a:buClr>
              <a:buSzPct val="89000"/>
              <a:buFont typeface="Arial" charset="0"/>
              <a:buChar char="-"/>
              <a:defRPr sz="1632" baseline="0">
                <a:solidFill>
                  <a:schemeClr val="tx1"/>
                </a:solidFill>
                <a:latin typeface="+mn-lt"/>
              </a:defRPr>
            </a:lvl9pPr>
          </a:lstStyle>
          <a:p>
            <a:pPr lvl="1" indent="-192088"/>
            <a:r>
              <a:rPr lang="en-US" altLang="en-US" dirty="0"/>
              <a:t>Tactical guidance for PLC Reviews</a:t>
            </a:r>
            <a:endParaRPr lang="en-US" dirty="0"/>
          </a:p>
        </p:txBody>
      </p:sp>
    </p:spTree>
    <p:extLst>
      <p:ext uri="{BB962C8B-B14F-4D97-AF65-F5344CB8AC3E}">
        <p14:creationId xmlns:p14="http://schemas.microsoft.com/office/powerpoint/2010/main" val="3016421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3897584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38" name="think-cell Slide" r:id="rId10" imgW="631" imgH="631" progId="TCLayout.ActiveDocument.1">
                  <p:embed/>
                </p:oleObj>
              </mc:Choice>
              <mc:Fallback>
                <p:oleObj name="think-cell Slide" r:id="rId10"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PLC Review 1 – look for a high-level vision with basic impact, fit, and feasibility assessments in support</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243091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634431"/>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83794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6041460"/>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Feasibility</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947069" y="2327281"/>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947069" y="3500813"/>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947069" y="4721303"/>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8">
            <a:extLst>
              <a:ext uri="{96DAC541-7B7A-43D3-8B79-37D633B846F1}">
                <asvg:svgBlip xmlns:asvg="http://schemas.microsoft.com/office/drawing/2016/SVG/main" r:embed="rId19"/>
              </a:ext>
            </a:extLst>
          </a:blip>
          <a:stretch>
            <a:fillRect/>
          </a:stretch>
        </p:blipFill>
        <p:spPr>
          <a:xfrm>
            <a:off x="947069" y="5941793"/>
            <a:ext cx="507111" cy="507111"/>
          </a:xfrm>
          <a:prstGeom prst="rect">
            <a:avLst/>
          </a:prstGeom>
        </p:spPr>
      </p:pic>
      <p:sp>
        <p:nvSpPr>
          <p:cNvPr id="9" name="TextBox 8">
            <a:extLst>
              <a:ext uri="{FF2B5EF4-FFF2-40B4-BE49-F238E27FC236}">
                <a16:creationId xmlns:a16="http://schemas.microsoft.com/office/drawing/2014/main" id="{E7796219-1A7D-4C77-B77C-BBAE30E22FEC}"/>
              </a:ext>
            </a:extLst>
          </p:cNvPr>
          <p:cNvSpPr txBox="1"/>
          <p:nvPr/>
        </p:nvSpPr>
        <p:spPr>
          <a:xfrm>
            <a:off x="3041287" y="243091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Potential product teams hoping to join the Lab should describe the product path, or business area, to be disrupted by a number of potential products, with one or two examples of those potential products brought to life</a:t>
            </a:r>
          </a:p>
        </p:txBody>
      </p:sp>
      <p:sp>
        <p:nvSpPr>
          <p:cNvPr id="10" name="TextBox 9">
            <a:extLst>
              <a:ext uri="{FF2B5EF4-FFF2-40B4-BE49-F238E27FC236}">
                <a16:creationId xmlns:a16="http://schemas.microsoft.com/office/drawing/2014/main" id="{8BD8BD87-8591-4CCC-B2C7-B75360827182}"/>
              </a:ext>
            </a:extLst>
          </p:cNvPr>
          <p:cNvSpPr txBox="1"/>
          <p:nvPr/>
        </p:nvSpPr>
        <p:spPr>
          <a:xfrm>
            <a:off x="3041287" y="3634431"/>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The business impact description here should include high-level financial and/or operational impact of all the disruption we could see over the course of several products (not just the first one) for the business, with high-level KPIs identified</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041287" y="483794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The fit focus for PLC Review 1 should be on whether disrupting this general business area in the way discussed will likely involve advanced technologies and will likely require cross-functional work with the business integrated into teams</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041287" y="6041460"/>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The feasibility discussion should focus on whether the tech stack in this area will support disruption of </a:t>
            </a:r>
            <a:r>
              <a:rPr lang="en-US" sz="1800" dirty="0"/>
              <a:t>some</a:t>
            </a:r>
            <a:r>
              <a:rPr lang="en-US" sz="1800" i="1" dirty="0"/>
              <a:t> kind, with exact architecture TBD in Discovery phase</a:t>
            </a:r>
          </a:p>
        </p:txBody>
      </p:sp>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041287" y="3476212"/>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041287" y="4665707"/>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041287" y="5855201"/>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963124-0115-4F9A-B281-BFC84BBE5E99}"/>
              </a:ext>
            </a:extLst>
          </p:cNvPr>
          <p:cNvSpPr txBox="1"/>
          <p:nvPr/>
        </p:nvSpPr>
        <p:spPr>
          <a:xfrm>
            <a:off x="430756" y="1525576"/>
            <a:ext cx="11330488" cy="635839"/>
          </a:xfrm>
          <a:prstGeom prst="rect">
            <a:avLst/>
          </a:prstGeom>
          <a:solidFill>
            <a:schemeClr val="accent2"/>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bg1"/>
                </a:solidFill>
              </a:rPr>
              <a:t>Context: </a:t>
            </a:r>
            <a:r>
              <a:rPr lang="en-US" sz="1800" dirty="0">
                <a:solidFill>
                  <a:schemeClr val="bg1"/>
                </a:solidFill>
              </a:rPr>
              <a:t>Idea Owners coming to PLC Review 1 will be looking to join the Lab and access resources for Discovery phase to identify an MVP product to build in a business area ripe for disruption</a:t>
            </a:r>
          </a:p>
        </p:txBody>
      </p:sp>
    </p:spTree>
    <p:extLst>
      <p:ext uri="{BB962C8B-B14F-4D97-AF65-F5344CB8AC3E}">
        <p14:creationId xmlns:p14="http://schemas.microsoft.com/office/powerpoint/2010/main" val="1649175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1105347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2" name="think-cell Slide" r:id="rId10" imgW="631" imgH="631" progId="TCLayout.ActiveDocument.1">
                  <p:embed/>
                </p:oleObj>
              </mc:Choice>
              <mc:Fallback>
                <p:oleObj name="think-cell Slide" r:id="rId10"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PLC Review 2 – look for a detailed MVP vision with clear impact tied to its design with demonstrable feasibility</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243091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634431"/>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83794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6041460"/>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Feasibility</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947069" y="2327281"/>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947069" y="3500813"/>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947069" y="4721303"/>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8">
            <a:extLst>
              <a:ext uri="{96DAC541-7B7A-43D3-8B79-37D633B846F1}">
                <asvg:svgBlip xmlns:asvg="http://schemas.microsoft.com/office/drawing/2016/SVG/main" r:embed="rId19"/>
              </a:ext>
            </a:extLst>
          </a:blip>
          <a:stretch>
            <a:fillRect/>
          </a:stretch>
        </p:blipFill>
        <p:spPr>
          <a:xfrm>
            <a:off x="947069" y="5941793"/>
            <a:ext cx="507111" cy="507111"/>
          </a:xfrm>
          <a:prstGeom prst="rect">
            <a:avLst/>
          </a:prstGeom>
        </p:spPr>
      </p:pic>
      <p:sp>
        <p:nvSpPr>
          <p:cNvPr id="9" name="TextBox 8">
            <a:extLst>
              <a:ext uri="{FF2B5EF4-FFF2-40B4-BE49-F238E27FC236}">
                <a16:creationId xmlns:a16="http://schemas.microsoft.com/office/drawing/2014/main" id="{E7796219-1A7D-4C77-B77C-BBAE30E22FEC}"/>
              </a:ext>
            </a:extLst>
          </p:cNvPr>
          <p:cNvSpPr txBox="1"/>
          <p:nvPr/>
        </p:nvSpPr>
        <p:spPr>
          <a:xfrm>
            <a:off x="3041287" y="243091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Product teams must clearly describe what the MVP will be, how users will use it, and what that will mean for how Enbridge does business relative to today – teams should really aim to bring these ideas to life in compelling and creative ways</a:t>
            </a:r>
          </a:p>
        </p:txBody>
      </p:sp>
      <p:sp>
        <p:nvSpPr>
          <p:cNvPr id="10" name="TextBox 9">
            <a:extLst>
              <a:ext uri="{FF2B5EF4-FFF2-40B4-BE49-F238E27FC236}">
                <a16:creationId xmlns:a16="http://schemas.microsoft.com/office/drawing/2014/main" id="{8BD8BD87-8591-4CCC-B2C7-B75360827182}"/>
              </a:ext>
            </a:extLst>
          </p:cNvPr>
          <p:cNvSpPr txBox="1"/>
          <p:nvPr/>
        </p:nvSpPr>
        <p:spPr>
          <a:xfrm>
            <a:off x="3041287" y="3634431"/>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Business impact for MVP should be more detailed and limited in scope than it was for the product path at PLC Review 1 and be clearly tied to the operational change the well-designed MVP will create, with more-detailed KPIs accompanying it</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041287" y="483794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should confirm at PLC Review 2 that the product will be a use case for advanced technologies and that the team required to deliver it will be cross-functional and commits to follow Lab processes</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041287" y="6041460"/>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must demonstrate that the tech stack and business area are both capable of supporting the build and roll-out of the specific MVP to be built</a:t>
            </a:r>
          </a:p>
        </p:txBody>
      </p:sp>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041287" y="3476212"/>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041287" y="4665707"/>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041287" y="5855201"/>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963124-0115-4F9A-B281-BFC84BBE5E99}"/>
              </a:ext>
            </a:extLst>
          </p:cNvPr>
          <p:cNvSpPr txBox="1"/>
          <p:nvPr/>
        </p:nvSpPr>
        <p:spPr>
          <a:xfrm>
            <a:off x="430756" y="1525576"/>
            <a:ext cx="11330488" cy="635839"/>
          </a:xfrm>
          <a:prstGeom prst="rect">
            <a:avLst/>
          </a:prstGeom>
          <a:solidFill>
            <a:schemeClr val="accent2"/>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bg1"/>
                </a:solidFill>
              </a:rPr>
              <a:t>Context: </a:t>
            </a:r>
            <a:r>
              <a:rPr lang="en-US" sz="1800" dirty="0">
                <a:solidFill>
                  <a:schemeClr val="bg1"/>
                </a:solidFill>
              </a:rPr>
              <a:t>Product Owners coming to PLC Review 2 will be looking for the go-ahead to build a Minimum Viable Product (MVP) generated in Discovery phase using design thinking and integrating potential user input</a:t>
            </a:r>
          </a:p>
        </p:txBody>
      </p:sp>
    </p:spTree>
    <p:extLst>
      <p:ext uri="{BB962C8B-B14F-4D97-AF65-F5344CB8AC3E}">
        <p14:creationId xmlns:p14="http://schemas.microsoft.com/office/powerpoint/2010/main" val="8500645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13009185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86" name="think-cell Slide" r:id="rId10" imgW="631" imgH="631" progId="TCLayout.ActiveDocument.1">
                  <p:embed/>
                </p:oleObj>
              </mc:Choice>
              <mc:Fallback>
                <p:oleObj name="think-cell Slide" r:id="rId10"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PLC Review 3 – look for an endorsed and functional MVP with a follow-on deployment that adds significant value</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243091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634431"/>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83794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6041460"/>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Feasibility</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947069" y="2327281"/>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947069" y="3500813"/>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947069" y="4721303"/>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8">
            <a:extLst>
              <a:ext uri="{96DAC541-7B7A-43D3-8B79-37D633B846F1}">
                <asvg:svgBlip xmlns:asvg="http://schemas.microsoft.com/office/drawing/2016/SVG/main" r:embed="rId19"/>
              </a:ext>
            </a:extLst>
          </a:blip>
          <a:stretch>
            <a:fillRect/>
          </a:stretch>
        </p:blipFill>
        <p:spPr>
          <a:xfrm>
            <a:off x="947069" y="5941793"/>
            <a:ext cx="507111" cy="507111"/>
          </a:xfrm>
          <a:prstGeom prst="rect">
            <a:avLst/>
          </a:prstGeom>
        </p:spPr>
      </p:pic>
      <p:sp>
        <p:nvSpPr>
          <p:cNvPr id="9" name="TextBox 8">
            <a:extLst>
              <a:ext uri="{FF2B5EF4-FFF2-40B4-BE49-F238E27FC236}">
                <a16:creationId xmlns:a16="http://schemas.microsoft.com/office/drawing/2014/main" id="{E7796219-1A7D-4C77-B77C-BBAE30E22FEC}"/>
              </a:ext>
            </a:extLst>
          </p:cNvPr>
          <p:cNvSpPr txBox="1"/>
          <p:nvPr/>
        </p:nvSpPr>
        <p:spPr>
          <a:xfrm>
            <a:off x="3041287" y="2430916"/>
            <a:ext cx="8504719" cy="110799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Product teams must demonstrate two things for the product at PLC Review 3:</a:t>
            </a:r>
          </a:p>
          <a:p>
            <a:pPr lvl="1"/>
            <a:r>
              <a:rPr lang="en-US" sz="1800" i="1" dirty="0"/>
              <a:t>The business has committed to adopting a functioning MVP and sees its value – this should include a live demo of the product</a:t>
            </a:r>
          </a:p>
          <a:p>
            <a:pPr lvl="1"/>
            <a:r>
              <a:rPr lang="en-US" sz="1800" i="1" dirty="0"/>
              <a:t>What the next deployment will be from a product vision standpoint</a:t>
            </a:r>
          </a:p>
        </p:txBody>
      </p:sp>
      <p:sp>
        <p:nvSpPr>
          <p:cNvPr id="10" name="TextBox 9">
            <a:extLst>
              <a:ext uri="{FF2B5EF4-FFF2-40B4-BE49-F238E27FC236}">
                <a16:creationId xmlns:a16="http://schemas.microsoft.com/office/drawing/2014/main" id="{8BD8BD87-8591-4CCC-B2C7-B75360827182}"/>
              </a:ext>
            </a:extLst>
          </p:cNvPr>
          <p:cNvSpPr txBox="1"/>
          <p:nvPr/>
        </p:nvSpPr>
        <p:spPr>
          <a:xfrm>
            <a:off x="3041287" y="3634431"/>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For impact, teams must bring two things to PLC Review 3: </a:t>
            </a:r>
          </a:p>
          <a:p>
            <a:pPr lvl="1"/>
            <a:r>
              <a:rPr lang="en-US" sz="1800" i="1" dirty="0"/>
              <a:t>MVP business impact goals aligned to roll-out plan, with accompanying KPIs </a:t>
            </a:r>
          </a:p>
          <a:p>
            <a:pPr lvl="1"/>
            <a:r>
              <a:rPr lang="en-US" sz="1800" i="1" dirty="0"/>
              <a:t>Business impact for the next deployment tied to its specific functionality for users</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041287" y="483794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should confirm that its team structure and operating model for MVP have reflected the Lab’s processes, recommit to Lab operating model moving forward in development, and communicate the go-forward team structure</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041287" y="6041460"/>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must confirm that the next deployment of the product is also feasible in Lab timeframes and can be accommodated by the business</a:t>
            </a:r>
          </a:p>
        </p:txBody>
      </p:sp>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041287" y="3586672"/>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041287" y="4665707"/>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041287" y="5855201"/>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963124-0115-4F9A-B281-BFC84BBE5E99}"/>
              </a:ext>
            </a:extLst>
          </p:cNvPr>
          <p:cNvSpPr txBox="1"/>
          <p:nvPr/>
        </p:nvSpPr>
        <p:spPr>
          <a:xfrm>
            <a:off x="430756" y="1525576"/>
            <a:ext cx="11330488" cy="635839"/>
          </a:xfrm>
          <a:prstGeom prst="rect">
            <a:avLst/>
          </a:prstGeom>
          <a:solidFill>
            <a:schemeClr val="accent2"/>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bg1"/>
                </a:solidFill>
              </a:rPr>
              <a:t>Context: </a:t>
            </a:r>
            <a:r>
              <a:rPr lang="en-US" sz="1800" dirty="0">
                <a:solidFill>
                  <a:schemeClr val="bg1"/>
                </a:solidFill>
              </a:rPr>
              <a:t>Teams come to PLC Review 3 having built a functioning MVP to determine whether further build-out of the product in the Scale phase is in line with Lab strategy and processes</a:t>
            </a:r>
          </a:p>
        </p:txBody>
      </p:sp>
    </p:spTree>
    <p:extLst>
      <p:ext uri="{BB962C8B-B14F-4D97-AF65-F5344CB8AC3E}">
        <p14:creationId xmlns:p14="http://schemas.microsoft.com/office/powerpoint/2010/main" val="4220878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6BEB974-0E54-4F92-8886-D18ADB77B18B}"/>
              </a:ext>
            </a:extLst>
          </p:cNvPr>
          <p:cNvGraphicFramePr>
            <a:graphicFrameLocks noChangeAspect="1"/>
          </p:cNvGraphicFramePr>
          <p:nvPr>
            <p:custDataLst>
              <p:tags r:id="rId2"/>
            </p:custDataLst>
            <p:extLst>
              <p:ext uri="{D42A27DB-BD31-4B8C-83A1-F6EECF244321}">
                <p14:modId xmlns:p14="http://schemas.microsoft.com/office/powerpoint/2010/main" val="8060990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0" name="think-cell Slide" r:id="rId10" imgW="631" imgH="631" progId="TCLayout.ActiveDocument.1">
                  <p:embed/>
                </p:oleObj>
              </mc:Choice>
              <mc:Fallback>
                <p:oleObj name="think-cell Slide" r:id="rId10" imgW="631" imgH="631" progId="TCLayout.ActiveDocument.1">
                  <p:embed/>
                  <p:pic>
                    <p:nvPicPr>
                      <p:cNvPr id="4" name="Object 3" hidden="1">
                        <a:extLst>
                          <a:ext uri="{FF2B5EF4-FFF2-40B4-BE49-F238E27FC236}">
                            <a16:creationId xmlns:a16="http://schemas.microsoft.com/office/drawing/2014/main" id="{36BEB974-0E54-4F92-8886-D18ADB77B18B}"/>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E4299B2-D2D5-4284-BC98-29A013E2819A}"/>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CC51D679-9AB0-4E96-B989-79314E44B2D2}"/>
              </a:ext>
            </a:extLst>
          </p:cNvPr>
          <p:cNvSpPr>
            <a:spLocks noGrp="1"/>
          </p:cNvSpPr>
          <p:nvPr>
            <p:ph type="title"/>
          </p:nvPr>
        </p:nvSpPr>
        <p:spPr>
          <a:xfrm>
            <a:off x="419108" y="432052"/>
            <a:ext cx="9886427" cy="861774"/>
          </a:xfrm>
        </p:spPr>
        <p:txBody>
          <a:bodyPr/>
          <a:lstStyle/>
          <a:p>
            <a:r>
              <a:rPr lang="en-US" dirty="0"/>
              <a:t>PLC Review 4 – be on the lookout for substantially complete feature set or exhausted business value</a:t>
            </a:r>
          </a:p>
        </p:txBody>
      </p:sp>
      <p:sp>
        <p:nvSpPr>
          <p:cNvPr id="5" name="TextBox 4">
            <a:extLst>
              <a:ext uri="{FF2B5EF4-FFF2-40B4-BE49-F238E27FC236}">
                <a16:creationId xmlns:a16="http://schemas.microsoft.com/office/drawing/2014/main" id="{53253014-369F-481F-8BF4-0D8FA31E3EEA}"/>
              </a:ext>
            </a:extLst>
          </p:cNvPr>
          <p:cNvSpPr txBox="1"/>
          <p:nvPr/>
        </p:nvSpPr>
        <p:spPr>
          <a:xfrm>
            <a:off x="1643894" y="243091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Product</a:t>
            </a:r>
          </a:p>
        </p:txBody>
      </p:sp>
      <p:sp>
        <p:nvSpPr>
          <p:cNvPr id="6" name="TextBox 5">
            <a:extLst>
              <a:ext uri="{FF2B5EF4-FFF2-40B4-BE49-F238E27FC236}">
                <a16:creationId xmlns:a16="http://schemas.microsoft.com/office/drawing/2014/main" id="{749209B8-50FF-4491-9A2A-9373976B130E}"/>
              </a:ext>
            </a:extLst>
          </p:cNvPr>
          <p:cNvSpPr txBox="1"/>
          <p:nvPr/>
        </p:nvSpPr>
        <p:spPr>
          <a:xfrm>
            <a:off x="1643894" y="3634431"/>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Impact</a:t>
            </a:r>
          </a:p>
        </p:txBody>
      </p:sp>
      <p:sp>
        <p:nvSpPr>
          <p:cNvPr id="7" name="TextBox 6">
            <a:extLst>
              <a:ext uri="{FF2B5EF4-FFF2-40B4-BE49-F238E27FC236}">
                <a16:creationId xmlns:a16="http://schemas.microsoft.com/office/drawing/2014/main" id="{9C686254-D217-4715-A1A4-D7638A5EB981}"/>
              </a:ext>
            </a:extLst>
          </p:cNvPr>
          <p:cNvSpPr txBox="1"/>
          <p:nvPr/>
        </p:nvSpPr>
        <p:spPr>
          <a:xfrm>
            <a:off x="1643894" y="4837946"/>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Fit</a:t>
            </a:r>
          </a:p>
        </p:txBody>
      </p:sp>
      <p:sp>
        <p:nvSpPr>
          <p:cNvPr id="8" name="TextBox 7">
            <a:extLst>
              <a:ext uri="{FF2B5EF4-FFF2-40B4-BE49-F238E27FC236}">
                <a16:creationId xmlns:a16="http://schemas.microsoft.com/office/drawing/2014/main" id="{342C8221-9EB5-4AEE-8C38-BFBDC0101B9D}"/>
              </a:ext>
            </a:extLst>
          </p:cNvPr>
          <p:cNvSpPr txBox="1"/>
          <p:nvPr/>
        </p:nvSpPr>
        <p:spPr>
          <a:xfrm>
            <a:off x="1643894" y="6041460"/>
            <a:ext cx="1357502" cy="27699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accent1"/>
                </a:solidFill>
              </a:rPr>
              <a:t>Feasibility</a:t>
            </a:r>
          </a:p>
        </p:txBody>
      </p:sp>
      <p:pic>
        <p:nvPicPr>
          <p:cNvPr id="14" name="CustomIcon">
            <a:extLst>
              <a:ext uri="{FF2B5EF4-FFF2-40B4-BE49-F238E27FC236}">
                <a16:creationId xmlns:a16="http://schemas.microsoft.com/office/drawing/2014/main" id="{715BFDE2-FA0B-41B5-9872-D8B3CFEDDA2C}"/>
              </a:ext>
            </a:extLst>
          </p:cNvPr>
          <p:cNvPicPr>
            <a:picLocks noChangeAspect="1"/>
          </p:cNvPicPr>
          <p:nvPr>
            <p:custDataLst>
              <p:tags r:id="rId4"/>
            </p:custDataLst>
          </p:nvPr>
        </p:nvPicPr>
        <p:blipFill>
          <a:blip r:embed="rId12">
            <a:extLst>
              <a:ext uri="{96DAC541-7B7A-43D3-8B79-37D633B846F1}">
                <asvg:svgBlip xmlns:asvg="http://schemas.microsoft.com/office/drawing/2016/SVG/main" r:embed="rId13"/>
              </a:ext>
            </a:extLst>
          </a:blip>
          <a:stretch>
            <a:fillRect/>
          </a:stretch>
        </p:blipFill>
        <p:spPr>
          <a:xfrm>
            <a:off x="947069" y="2327281"/>
            <a:ext cx="507111" cy="507111"/>
          </a:xfrm>
          <a:prstGeom prst="rect">
            <a:avLst/>
          </a:prstGeom>
        </p:spPr>
      </p:pic>
      <p:pic>
        <p:nvPicPr>
          <p:cNvPr id="16" name="CustomIcon">
            <a:extLst>
              <a:ext uri="{FF2B5EF4-FFF2-40B4-BE49-F238E27FC236}">
                <a16:creationId xmlns:a16="http://schemas.microsoft.com/office/drawing/2014/main" id="{325B760F-845B-4F08-A1FD-D98D70803CEE}"/>
              </a:ext>
            </a:extLst>
          </p:cNvPr>
          <p:cNvPicPr>
            <a:picLocks noChangeAspect="1"/>
          </p:cNvPicPr>
          <p:nvPr>
            <p:custDataLst>
              <p:tags r:id="rId5"/>
            </p:custDataLst>
          </p:nvPr>
        </p:nvPicPr>
        <p:blipFill>
          <a:blip r:embed="rId14">
            <a:extLst>
              <a:ext uri="{96DAC541-7B7A-43D3-8B79-37D633B846F1}">
                <asvg:svgBlip xmlns:asvg="http://schemas.microsoft.com/office/drawing/2016/SVG/main" r:embed="rId15"/>
              </a:ext>
            </a:extLst>
          </a:blip>
          <a:stretch>
            <a:fillRect/>
          </a:stretch>
        </p:blipFill>
        <p:spPr>
          <a:xfrm>
            <a:off x="947069" y="3500813"/>
            <a:ext cx="507111" cy="507111"/>
          </a:xfrm>
          <a:prstGeom prst="rect">
            <a:avLst/>
          </a:prstGeom>
        </p:spPr>
      </p:pic>
      <p:pic>
        <p:nvPicPr>
          <p:cNvPr id="18" name="CustomIcon">
            <a:extLst>
              <a:ext uri="{FF2B5EF4-FFF2-40B4-BE49-F238E27FC236}">
                <a16:creationId xmlns:a16="http://schemas.microsoft.com/office/drawing/2014/main" id="{D6B0AAA0-D41D-4F0A-A427-B4C4472BC66A}"/>
              </a:ext>
            </a:extLst>
          </p:cNvPr>
          <p:cNvPicPr>
            <a:picLocks noChangeAspect="1"/>
          </p:cNvPicPr>
          <p:nvPr>
            <p:custDataLst>
              <p:tags r:id="rId6"/>
            </p:custDataLst>
          </p:nvPr>
        </p:nvPicPr>
        <p:blipFill>
          <a:blip r:embed="rId16">
            <a:extLst>
              <a:ext uri="{96DAC541-7B7A-43D3-8B79-37D633B846F1}">
                <asvg:svgBlip xmlns:asvg="http://schemas.microsoft.com/office/drawing/2016/SVG/main" r:embed="rId17"/>
              </a:ext>
            </a:extLst>
          </a:blip>
          <a:stretch>
            <a:fillRect/>
          </a:stretch>
        </p:blipFill>
        <p:spPr>
          <a:xfrm>
            <a:off x="947069" y="4721303"/>
            <a:ext cx="507111" cy="507111"/>
          </a:xfrm>
          <a:prstGeom prst="rect">
            <a:avLst/>
          </a:prstGeom>
        </p:spPr>
      </p:pic>
      <p:pic>
        <p:nvPicPr>
          <p:cNvPr id="20" name="CustomIcon">
            <a:extLst>
              <a:ext uri="{FF2B5EF4-FFF2-40B4-BE49-F238E27FC236}">
                <a16:creationId xmlns:a16="http://schemas.microsoft.com/office/drawing/2014/main" id="{41D49DB5-FF02-489F-8544-9FED4E63BAE8}"/>
              </a:ext>
            </a:extLst>
          </p:cNvPr>
          <p:cNvPicPr>
            <a:picLocks noChangeAspect="1"/>
          </p:cNvPicPr>
          <p:nvPr>
            <p:custDataLst>
              <p:tags r:id="rId7"/>
            </p:custDataLst>
          </p:nvPr>
        </p:nvPicPr>
        <p:blipFill>
          <a:blip r:embed="rId18">
            <a:extLst>
              <a:ext uri="{96DAC541-7B7A-43D3-8B79-37D633B846F1}">
                <asvg:svgBlip xmlns:asvg="http://schemas.microsoft.com/office/drawing/2016/SVG/main" r:embed="rId19"/>
              </a:ext>
            </a:extLst>
          </a:blip>
          <a:stretch>
            <a:fillRect/>
          </a:stretch>
        </p:blipFill>
        <p:spPr>
          <a:xfrm>
            <a:off x="947069" y="5941793"/>
            <a:ext cx="507111" cy="507111"/>
          </a:xfrm>
          <a:prstGeom prst="rect">
            <a:avLst/>
          </a:prstGeom>
        </p:spPr>
      </p:pic>
      <p:sp>
        <p:nvSpPr>
          <p:cNvPr id="9" name="TextBox 8">
            <a:extLst>
              <a:ext uri="{FF2B5EF4-FFF2-40B4-BE49-F238E27FC236}">
                <a16:creationId xmlns:a16="http://schemas.microsoft.com/office/drawing/2014/main" id="{E7796219-1A7D-4C77-B77C-BBAE30E22FEC}"/>
              </a:ext>
            </a:extLst>
          </p:cNvPr>
          <p:cNvSpPr txBox="1"/>
          <p:nvPr/>
        </p:nvSpPr>
        <p:spPr>
          <a:xfrm>
            <a:off x="3041286" y="2430916"/>
            <a:ext cx="8576555" cy="110799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Product teams must demonstrate three things for the product at PLC Review 4:</a:t>
            </a:r>
          </a:p>
          <a:p>
            <a:pPr lvl="1"/>
            <a:r>
              <a:rPr lang="en-US" sz="1800" i="1" dirty="0"/>
              <a:t>The business has adopted the deployed product</a:t>
            </a:r>
          </a:p>
          <a:p>
            <a:pPr lvl="1"/>
            <a:r>
              <a:rPr lang="en-US" sz="1800" i="1" dirty="0"/>
              <a:t>The business has confirmed value in latest deployment and committed to adoption</a:t>
            </a:r>
          </a:p>
          <a:p>
            <a:pPr lvl="1"/>
            <a:r>
              <a:rPr lang="en-US" sz="1800" i="1" dirty="0"/>
              <a:t>What the next deployment will be from a product vision standpoint</a:t>
            </a:r>
          </a:p>
        </p:txBody>
      </p:sp>
      <p:sp>
        <p:nvSpPr>
          <p:cNvPr id="10" name="TextBox 9">
            <a:extLst>
              <a:ext uri="{FF2B5EF4-FFF2-40B4-BE49-F238E27FC236}">
                <a16:creationId xmlns:a16="http://schemas.microsoft.com/office/drawing/2014/main" id="{8BD8BD87-8591-4CCC-B2C7-B75360827182}"/>
              </a:ext>
            </a:extLst>
          </p:cNvPr>
          <p:cNvSpPr txBox="1"/>
          <p:nvPr/>
        </p:nvSpPr>
        <p:spPr>
          <a:xfrm>
            <a:off x="3041287" y="3634431"/>
            <a:ext cx="8512764" cy="110799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For impact, teams must bring two things to PLC Review 4: </a:t>
            </a:r>
          </a:p>
          <a:p>
            <a:pPr lvl="1"/>
            <a:r>
              <a:rPr lang="en-US" sz="1800" i="1" dirty="0"/>
              <a:t>The business is seeing actual value from the deployed product against KPIs</a:t>
            </a:r>
          </a:p>
          <a:p>
            <a:pPr lvl="1"/>
            <a:r>
              <a:rPr lang="en-US" sz="1800" i="1" dirty="0"/>
              <a:t>Latest deployment’s impact goals aligned to roll-out plan with syndicated KPIs </a:t>
            </a:r>
          </a:p>
          <a:p>
            <a:pPr lvl="1"/>
            <a:r>
              <a:rPr lang="en-US" sz="1800" i="1" dirty="0"/>
              <a:t>Business impact for the next deployment tied to its specific functionality for users</a:t>
            </a:r>
          </a:p>
        </p:txBody>
      </p:sp>
      <p:sp>
        <p:nvSpPr>
          <p:cNvPr id="11" name="TextBox 10">
            <a:extLst>
              <a:ext uri="{FF2B5EF4-FFF2-40B4-BE49-F238E27FC236}">
                <a16:creationId xmlns:a16="http://schemas.microsoft.com/office/drawing/2014/main" id="{D5ADE8E2-9692-43A0-9CA8-AEF570421939}"/>
              </a:ext>
            </a:extLst>
          </p:cNvPr>
          <p:cNvSpPr txBox="1"/>
          <p:nvPr/>
        </p:nvSpPr>
        <p:spPr>
          <a:xfrm>
            <a:off x="3041287" y="4837946"/>
            <a:ext cx="8512764" cy="830997"/>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should state whether the continued development for the product requires advanced technology and/or the Lab’s processes and environment – and if recommending a shift to Sustain, teams should recommit to Lab op model</a:t>
            </a:r>
          </a:p>
        </p:txBody>
      </p:sp>
      <p:sp>
        <p:nvSpPr>
          <p:cNvPr id="12" name="TextBox 11">
            <a:extLst>
              <a:ext uri="{FF2B5EF4-FFF2-40B4-BE49-F238E27FC236}">
                <a16:creationId xmlns:a16="http://schemas.microsoft.com/office/drawing/2014/main" id="{6E27B1EA-92CD-4AFB-8F39-39205DEB13C7}"/>
              </a:ext>
            </a:extLst>
          </p:cNvPr>
          <p:cNvSpPr txBox="1"/>
          <p:nvPr/>
        </p:nvSpPr>
        <p:spPr>
          <a:xfrm>
            <a:off x="3041287" y="6041460"/>
            <a:ext cx="8512764"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i="1" dirty="0"/>
              <a:t>Teams must confirm that the next deployment is also feasible in Lab timeframes and can be accommodated by the business (if recommending another deployment)</a:t>
            </a:r>
          </a:p>
        </p:txBody>
      </p:sp>
      <p:cxnSp>
        <p:nvCxnSpPr>
          <p:cNvPr id="22" name="Straight Connector 21">
            <a:extLst>
              <a:ext uri="{FF2B5EF4-FFF2-40B4-BE49-F238E27FC236}">
                <a16:creationId xmlns:a16="http://schemas.microsoft.com/office/drawing/2014/main" id="{AF3DFCCC-F550-4800-96BB-D9CA54FEE550}"/>
              </a:ext>
            </a:extLst>
          </p:cNvPr>
          <p:cNvCxnSpPr>
            <a:cxnSpLocks/>
          </p:cNvCxnSpPr>
          <p:nvPr/>
        </p:nvCxnSpPr>
        <p:spPr>
          <a:xfrm>
            <a:off x="3041287" y="3586672"/>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8F6C163-565E-4BA8-B9FE-E6B6EDE0FC30}"/>
              </a:ext>
            </a:extLst>
          </p:cNvPr>
          <p:cNvCxnSpPr>
            <a:cxnSpLocks/>
          </p:cNvCxnSpPr>
          <p:nvPr/>
        </p:nvCxnSpPr>
        <p:spPr>
          <a:xfrm>
            <a:off x="3041287" y="4790187"/>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3A3260-D0C8-4BAA-AADE-77F3DDA99C5C}"/>
              </a:ext>
            </a:extLst>
          </p:cNvPr>
          <p:cNvCxnSpPr>
            <a:cxnSpLocks/>
          </p:cNvCxnSpPr>
          <p:nvPr/>
        </p:nvCxnSpPr>
        <p:spPr>
          <a:xfrm>
            <a:off x="3041287" y="5855201"/>
            <a:ext cx="8512764" cy="0"/>
          </a:xfrm>
          <a:prstGeom prst="line">
            <a:avLst/>
          </a:prstGeom>
          <a:ln w="19050">
            <a:gradFill flip="none" rotWithShape="1">
              <a:gsLst>
                <a:gs pos="0">
                  <a:schemeClr val="accent1">
                    <a:lumMod val="20000"/>
                    <a:lumOff val="80000"/>
                    <a:alpha val="90000"/>
                  </a:schemeClr>
                </a:gs>
                <a:gs pos="50000">
                  <a:schemeClr val="accent1">
                    <a:lumMod val="60000"/>
                    <a:lumOff val="40000"/>
                  </a:schemeClr>
                </a:gs>
                <a:gs pos="100000">
                  <a:schemeClr val="accent1">
                    <a:lumMod val="20000"/>
                    <a:lumOff val="80000"/>
                    <a:alpha val="9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0963124-0115-4F9A-B281-BFC84BBE5E99}"/>
              </a:ext>
            </a:extLst>
          </p:cNvPr>
          <p:cNvSpPr txBox="1"/>
          <p:nvPr/>
        </p:nvSpPr>
        <p:spPr>
          <a:xfrm>
            <a:off x="430756" y="1525576"/>
            <a:ext cx="11330488" cy="635839"/>
          </a:xfrm>
          <a:prstGeom prst="rect">
            <a:avLst/>
          </a:prstGeom>
          <a:solidFill>
            <a:schemeClr val="accent2"/>
          </a:solidFill>
          <a:ln w="9525">
            <a:solidFill>
              <a:schemeClr val="bg1"/>
            </a:solidFill>
          </a:ln>
          <a:effectLst>
            <a:outerShdw blurRad="50800" dist="38100" dir="2700000" algn="tl" rotWithShape="0">
              <a:prstClr val="black">
                <a:alpha val="40000"/>
              </a:prstClr>
            </a:outerShdw>
          </a:effectLst>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800" b="1" dirty="0">
                <a:solidFill>
                  <a:schemeClr val="bg1"/>
                </a:solidFill>
              </a:rPr>
              <a:t>Context: </a:t>
            </a:r>
            <a:r>
              <a:rPr lang="en-US" sz="1800" dirty="0">
                <a:solidFill>
                  <a:schemeClr val="bg1"/>
                </a:solidFill>
              </a:rPr>
              <a:t>Teams come to PLC Review 4 to make a case for further scaling of the product (cycling back to Scale phase) tied to business value or recommend a shift to Sustain if business value is exhausted</a:t>
            </a:r>
          </a:p>
        </p:txBody>
      </p:sp>
    </p:spTree>
    <p:extLst>
      <p:ext uri="{BB962C8B-B14F-4D97-AF65-F5344CB8AC3E}">
        <p14:creationId xmlns:p14="http://schemas.microsoft.com/office/powerpoint/2010/main" val="14114078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751F7A-E20B-4B84-9E3F-6C0A4A0E2C58}"/>
              </a:ext>
            </a:extLst>
          </p:cNvPr>
          <p:cNvGraphicFramePr>
            <a:graphicFrameLocks noChangeAspect="1"/>
          </p:cNvGraphicFramePr>
          <p:nvPr>
            <p:custDataLst>
              <p:tags r:id="rId2"/>
            </p:custDataLst>
            <p:extLst>
              <p:ext uri="{D42A27DB-BD31-4B8C-83A1-F6EECF244321}">
                <p14:modId xmlns:p14="http://schemas.microsoft.com/office/powerpoint/2010/main" val="14539938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4" name="think-cell Slide" r:id="rId6" imgW="631" imgH="631" progId="TCLayout.ActiveDocument.1">
                  <p:embed/>
                </p:oleObj>
              </mc:Choice>
              <mc:Fallback>
                <p:oleObj name="think-cell Slide" r:id="rId6" imgW="631" imgH="631" progId="TCLayout.ActiveDocument.1">
                  <p:embed/>
                  <p:pic>
                    <p:nvPicPr>
                      <p:cNvPr id="4" name="Object 3" hidden="1">
                        <a:extLst>
                          <a:ext uri="{FF2B5EF4-FFF2-40B4-BE49-F238E27FC236}">
                            <a16:creationId xmlns:a16="http://schemas.microsoft.com/office/drawing/2014/main" id="{39751F7A-E20B-4B84-9E3F-6C0A4A0E2C5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5F2297E-156C-4995-B3CF-7C8CD0CD5EA0}"/>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US" sz="2800" b="1"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DE2819A1-0F2F-4854-9BEC-FC3628A9CD6F}"/>
              </a:ext>
            </a:extLst>
          </p:cNvPr>
          <p:cNvSpPr>
            <a:spLocks noGrp="1"/>
          </p:cNvSpPr>
          <p:nvPr>
            <p:ph type="title"/>
          </p:nvPr>
        </p:nvSpPr>
        <p:spPr>
          <a:xfrm>
            <a:off x="419108" y="513351"/>
            <a:ext cx="9886427" cy="861774"/>
          </a:xfrm>
        </p:spPr>
        <p:txBody>
          <a:bodyPr/>
          <a:lstStyle/>
          <a:p>
            <a:r>
              <a:rPr lang="en-US" dirty="0"/>
              <a:t>In each PLC Review, the LET can reach a few different decisions based on what teams demonstrate</a:t>
            </a:r>
          </a:p>
        </p:txBody>
      </p:sp>
      <p:grpSp>
        <p:nvGrpSpPr>
          <p:cNvPr id="26" name="sticker">
            <a:extLst>
              <a:ext uri="{FF2B5EF4-FFF2-40B4-BE49-F238E27FC236}">
                <a16:creationId xmlns:a16="http://schemas.microsoft.com/office/drawing/2014/main" id="{21074218-0F6D-4C74-8FC5-6A80F51DC7EE}"/>
              </a:ext>
            </a:extLst>
          </p:cNvPr>
          <p:cNvGrpSpPr/>
          <p:nvPr/>
        </p:nvGrpSpPr>
        <p:grpSpPr>
          <a:xfrm>
            <a:off x="10679406" y="1158230"/>
            <a:ext cx="1093504" cy="212366"/>
            <a:chOff x="10679405" y="1540371"/>
            <a:chExt cx="1093504" cy="212366"/>
          </a:xfrm>
        </p:grpSpPr>
        <p:sp>
          <p:nvSpPr>
            <p:cNvPr id="23" name="StickerRectangle">
              <a:extLst>
                <a:ext uri="{FF2B5EF4-FFF2-40B4-BE49-F238E27FC236}">
                  <a16:creationId xmlns:a16="http://schemas.microsoft.com/office/drawing/2014/main" id="{756FD855-2079-4902-AA40-CED75CAE3C83}"/>
                </a:ext>
              </a:extLst>
            </p:cNvPr>
            <p:cNvSpPr>
              <a:spLocks noChangeArrowheads="1"/>
            </p:cNvSpPr>
            <p:nvPr/>
          </p:nvSpPr>
          <p:spPr bwMode="auto">
            <a:xfrm>
              <a:off x="10679405" y="1540371"/>
              <a:ext cx="109350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US" sz="1200">
                  <a:solidFill>
                    <a:srgbClr val="808080"/>
                  </a:solidFill>
                  <a:latin typeface="+mn-lt"/>
                </a:rPr>
                <a:t>ILLUSTRATIVE</a:t>
              </a:r>
              <a:endParaRPr lang="en-US" sz="1200" dirty="0">
                <a:solidFill>
                  <a:srgbClr val="808080"/>
                </a:solidFill>
                <a:latin typeface="+mn-lt"/>
              </a:endParaRPr>
            </a:p>
          </p:txBody>
        </p:sp>
        <p:cxnSp>
          <p:nvCxnSpPr>
            <p:cNvPr id="24" name="AutoShape 31">
              <a:extLst>
                <a:ext uri="{FF2B5EF4-FFF2-40B4-BE49-F238E27FC236}">
                  <a16:creationId xmlns:a16="http://schemas.microsoft.com/office/drawing/2014/main" id="{D7F1CE86-36B3-470E-8412-3CA9F428E10F}"/>
                </a:ext>
              </a:extLst>
            </p:cNvPr>
            <p:cNvCxnSpPr>
              <a:cxnSpLocks noChangeShapeType="1"/>
              <a:stCxn id="23" idx="2"/>
              <a:endCxn id="23" idx="4"/>
            </p:cNvCxnSpPr>
            <p:nvPr/>
          </p:nvCxnSpPr>
          <p:spPr bwMode="auto">
            <a:xfrm>
              <a:off x="10679405" y="1540371"/>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25" name="AutoShape 32">
              <a:extLst>
                <a:ext uri="{FF2B5EF4-FFF2-40B4-BE49-F238E27FC236}">
                  <a16:creationId xmlns:a16="http://schemas.microsoft.com/office/drawing/2014/main" id="{2998F918-31C7-4082-9359-54554098EBB5}"/>
                </a:ext>
              </a:extLst>
            </p:cNvPr>
            <p:cNvCxnSpPr>
              <a:cxnSpLocks noChangeShapeType="1"/>
              <a:stCxn id="23" idx="4"/>
              <a:endCxn id="23" idx="6"/>
            </p:cNvCxnSpPr>
            <p:nvPr/>
          </p:nvCxnSpPr>
          <p:spPr bwMode="auto">
            <a:xfrm>
              <a:off x="10679405" y="1752737"/>
              <a:ext cx="1093504"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5" name="TextBox 4">
            <a:extLst>
              <a:ext uri="{FF2B5EF4-FFF2-40B4-BE49-F238E27FC236}">
                <a16:creationId xmlns:a16="http://schemas.microsoft.com/office/drawing/2014/main" id="{3B31ED35-4069-4D06-BEC9-39A3007D29DA}"/>
              </a:ext>
            </a:extLst>
          </p:cNvPr>
          <p:cNvSpPr txBox="1">
            <a:spLocks/>
          </p:cNvSpPr>
          <p:nvPr/>
        </p:nvSpPr>
        <p:spPr>
          <a:xfrm>
            <a:off x="1645161" y="1921229"/>
            <a:ext cx="3166680" cy="184666"/>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No</a:t>
            </a:r>
            <a:r>
              <a:rPr lang="en-US" sz="1200" dirty="0"/>
              <a:t> – idea should not move forward</a:t>
            </a:r>
          </a:p>
        </p:txBody>
      </p:sp>
      <p:sp>
        <p:nvSpPr>
          <p:cNvPr id="6" name="TextBox 5">
            <a:extLst>
              <a:ext uri="{FF2B5EF4-FFF2-40B4-BE49-F238E27FC236}">
                <a16:creationId xmlns:a16="http://schemas.microsoft.com/office/drawing/2014/main" id="{04670189-B314-4EA7-B453-06F34B06E130}"/>
              </a:ext>
            </a:extLst>
          </p:cNvPr>
          <p:cNvSpPr txBox="1"/>
          <p:nvPr/>
        </p:nvSpPr>
        <p:spPr>
          <a:xfrm>
            <a:off x="5125683" y="1921229"/>
            <a:ext cx="3166680"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Maybe</a:t>
            </a:r>
            <a:r>
              <a:rPr lang="en-US" sz="1200" dirty="0"/>
              <a:t> – idea needs further work</a:t>
            </a:r>
          </a:p>
        </p:txBody>
      </p:sp>
      <p:sp>
        <p:nvSpPr>
          <p:cNvPr id="7" name="TextBox 6">
            <a:extLst>
              <a:ext uri="{FF2B5EF4-FFF2-40B4-BE49-F238E27FC236}">
                <a16:creationId xmlns:a16="http://schemas.microsoft.com/office/drawing/2014/main" id="{A35DC6AA-FBF9-4DDA-BC20-612FA7D4C2CF}"/>
              </a:ext>
            </a:extLst>
          </p:cNvPr>
          <p:cNvSpPr txBox="1"/>
          <p:nvPr/>
        </p:nvSpPr>
        <p:spPr>
          <a:xfrm>
            <a:off x="8606205" y="1921229"/>
            <a:ext cx="3166680"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Yes</a:t>
            </a:r>
            <a:r>
              <a:rPr lang="en-US" sz="1200" dirty="0"/>
              <a:t> – idea should move forward</a:t>
            </a:r>
          </a:p>
        </p:txBody>
      </p:sp>
      <p:grpSp>
        <p:nvGrpSpPr>
          <p:cNvPr id="35" name="Group 34">
            <a:extLst>
              <a:ext uri="{FF2B5EF4-FFF2-40B4-BE49-F238E27FC236}">
                <a16:creationId xmlns:a16="http://schemas.microsoft.com/office/drawing/2014/main" id="{E2DDF1E0-A4E7-44C5-83A9-953CDE6F3AF4}"/>
              </a:ext>
            </a:extLst>
          </p:cNvPr>
          <p:cNvGrpSpPr/>
          <p:nvPr/>
        </p:nvGrpSpPr>
        <p:grpSpPr>
          <a:xfrm>
            <a:off x="419108" y="2279478"/>
            <a:ext cx="11353777" cy="738664"/>
            <a:chOff x="419108" y="1924630"/>
            <a:chExt cx="11353777" cy="738664"/>
          </a:xfrm>
        </p:grpSpPr>
        <p:sp>
          <p:nvSpPr>
            <p:cNvPr id="8" name="TextBox 7">
              <a:extLst>
                <a:ext uri="{FF2B5EF4-FFF2-40B4-BE49-F238E27FC236}">
                  <a16:creationId xmlns:a16="http://schemas.microsoft.com/office/drawing/2014/main" id="{7F2449E2-F806-4E70-8530-85E35DAF1710}"/>
                </a:ext>
              </a:extLst>
            </p:cNvPr>
            <p:cNvSpPr txBox="1"/>
            <p:nvPr/>
          </p:nvSpPr>
          <p:spPr>
            <a:xfrm>
              <a:off x="419108" y="1924630"/>
              <a:ext cx="1131197"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PLC Review 1</a:t>
              </a:r>
              <a:endParaRPr lang="en-US" sz="1200" dirty="0"/>
            </a:p>
          </p:txBody>
        </p:sp>
        <p:sp>
          <p:nvSpPr>
            <p:cNvPr id="12" name="TextBox 11">
              <a:extLst>
                <a:ext uri="{FF2B5EF4-FFF2-40B4-BE49-F238E27FC236}">
                  <a16:creationId xmlns:a16="http://schemas.microsoft.com/office/drawing/2014/main" id="{E3D49400-031F-4707-ABC3-5637DFC0D807}"/>
                </a:ext>
              </a:extLst>
            </p:cNvPr>
            <p:cNvSpPr txBox="1">
              <a:spLocks/>
            </p:cNvSpPr>
            <p:nvPr/>
          </p:nvSpPr>
          <p:spPr>
            <a:xfrm>
              <a:off x="1644561" y="1924630"/>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Product path is not well positioned from business perspective</a:t>
              </a:r>
            </a:p>
            <a:p>
              <a:pPr lvl="1"/>
              <a:r>
                <a:rPr lang="en-US" sz="1200" dirty="0"/>
                <a:t>The concept sounds like TIS work</a:t>
              </a:r>
            </a:p>
            <a:p>
              <a:pPr lvl="1"/>
              <a:r>
                <a:rPr lang="en-US" sz="1200" dirty="0"/>
                <a:t>Impact is too low</a:t>
              </a:r>
            </a:p>
          </p:txBody>
        </p:sp>
        <p:sp>
          <p:nvSpPr>
            <p:cNvPr id="18" name="TextBox 17">
              <a:extLst>
                <a:ext uri="{FF2B5EF4-FFF2-40B4-BE49-F238E27FC236}">
                  <a16:creationId xmlns:a16="http://schemas.microsoft.com/office/drawing/2014/main" id="{5DE87EF2-533D-49CD-9A6F-27EE0363827A}"/>
                </a:ext>
              </a:extLst>
            </p:cNvPr>
            <p:cNvSpPr txBox="1">
              <a:spLocks/>
            </p:cNvSpPr>
            <p:nvPr/>
          </p:nvSpPr>
          <p:spPr>
            <a:xfrm>
              <a:off x="5125683" y="1924630"/>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Product path lacks clear definition but sounds promising</a:t>
              </a:r>
            </a:p>
            <a:p>
              <a:pPr lvl="1"/>
              <a:r>
                <a:rPr lang="en-US" sz="1200" dirty="0"/>
                <a:t>Impact is there but feels incomplete or unclear</a:t>
              </a:r>
            </a:p>
          </p:txBody>
        </p:sp>
        <p:sp>
          <p:nvSpPr>
            <p:cNvPr id="27" name="TextBox 26">
              <a:extLst>
                <a:ext uri="{FF2B5EF4-FFF2-40B4-BE49-F238E27FC236}">
                  <a16:creationId xmlns:a16="http://schemas.microsoft.com/office/drawing/2014/main" id="{D1CCCFDF-88D4-4F10-A6E8-86E6D8ED3A08}"/>
                </a:ext>
              </a:extLst>
            </p:cNvPr>
            <p:cNvSpPr txBox="1">
              <a:spLocks/>
            </p:cNvSpPr>
            <p:nvPr/>
          </p:nvSpPr>
          <p:spPr>
            <a:xfrm>
              <a:off x="8596122" y="1924630"/>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Product path scope is clear</a:t>
              </a:r>
            </a:p>
            <a:p>
              <a:pPr lvl="1"/>
              <a:r>
                <a:rPr lang="en-US" sz="1200" dirty="0"/>
                <a:t>Disruption opportunity is clear</a:t>
              </a:r>
            </a:p>
            <a:p>
              <a:pPr lvl="1"/>
              <a:r>
                <a:rPr lang="en-US" sz="1200" dirty="0"/>
                <a:t>Impact is clear and feels complete, albeit at a high level</a:t>
              </a:r>
            </a:p>
          </p:txBody>
        </p:sp>
      </p:grpSp>
      <p:grpSp>
        <p:nvGrpSpPr>
          <p:cNvPr id="34" name="Group 33">
            <a:extLst>
              <a:ext uri="{FF2B5EF4-FFF2-40B4-BE49-F238E27FC236}">
                <a16:creationId xmlns:a16="http://schemas.microsoft.com/office/drawing/2014/main" id="{1632125D-41E8-40ED-95AD-925EECCECAC8}"/>
              </a:ext>
            </a:extLst>
          </p:cNvPr>
          <p:cNvGrpSpPr/>
          <p:nvPr/>
        </p:nvGrpSpPr>
        <p:grpSpPr>
          <a:xfrm>
            <a:off x="419108" y="3267743"/>
            <a:ext cx="11353777" cy="738664"/>
            <a:chOff x="419108" y="3088462"/>
            <a:chExt cx="11353777" cy="738664"/>
          </a:xfrm>
        </p:grpSpPr>
        <p:sp>
          <p:nvSpPr>
            <p:cNvPr id="9" name="TextBox 8">
              <a:extLst>
                <a:ext uri="{FF2B5EF4-FFF2-40B4-BE49-F238E27FC236}">
                  <a16:creationId xmlns:a16="http://schemas.microsoft.com/office/drawing/2014/main" id="{CB98A0AB-2BC1-4E28-B0C3-5349BFBBD12C}"/>
                </a:ext>
              </a:extLst>
            </p:cNvPr>
            <p:cNvSpPr txBox="1"/>
            <p:nvPr/>
          </p:nvSpPr>
          <p:spPr>
            <a:xfrm>
              <a:off x="419108" y="3158977"/>
              <a:ext cx="1131197"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PLC Review 2</a:t>
              </a:r>
              <a:endParaRPr lang="en-US" sz="1200" dirty="0"/>
            </a:p>
          </p:txBody>
        </p:sp>
        <p:sp>
          <p:nvSpPr>
            <p:cNvPr id="13" name="TextBox 12">
              <a:extLst>
                <a:ext uri="{FF2B5EF4-FFF2-40B4-BE49-F238E27FC236}">
                  <a16:creationId xmlns:a16="http://schemas.microsoft.com/office/drawing/2014/main" id="{3821DB66-594E-46E4-8F28-599E8901DA01}"/>
                </a:ext>
              </a:extLst>
            </p:cNvPr>
            <p:cNvSpPr txBox="1">
              <a:spLocks/>
            </p:cNvSpPr>
            <p:nvPr/>
          </p:nvSpPr>
          <p:spPr>
            <a:xfrm>
              <a:off x="1644561" y="3088462"/>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Users clarified that business not ready for disruption</a:t>
              </a:r>
            </a:p>
            <a:p>
              <a:pPr lvl="1"/>
              <a:r>
                <a:rPr lang="en-US" sz="1200" dirty="0"/>
                <a:t>Tech assessment identified major blockers in feasibility</a:t>
              </a:r>
            </a:p>
          </p:txBody>
        </p:sp>
        <p:sp>
          <p:nvSpPr>
            <p:cNvPr id="19" name="TextBox 18">
              <a:extLst>
                <a:ext uri="{FF2B5EF4-FFF2-40B4-BE49-F238E27FC236}">
                  <a16:creationId xmlns:a16="http://schemas.microsoft.com/office/drawing/2014/main" id="{2884922A-C8F0-439E-AF76-FB5C4011121E}"/>
                </a:ext>
              </a:extLst>
            </p:cNvPr>
            <p:cNvSpPr txBox="1">
              <a:spLocks/>
            </p:cNvSpPr>
            <p:nvPr/>
          </p:nvSpPr>
          <p:spPr>
            <a:xfrm>
              <a:off x="5125683" y="3088462"/>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Exact MVP scope is not clear</a:t>
              </a:r>
            </a:p>
            <a:p>
              <a:pPr lvl="1"/>
              <a:r>
                <a:rPr lang="en-US" sz="1200" dirty="0"/>
                <a:t>MVP scope does not seem feasible</a:t>
              </a:r>
            </a:p>
            <a:p>
              <a:pPr lvl="1"/>
              <a:r>
                <a:rPr lang="en-US" sz="1200" dirty="0"/>
                <a:t>Impact lacks detail or completeness</a:t>
              </a:r>
            </a:p>
            <a:p>
              <a:pPr lvl="1"/>
              <a:r>
                <a:rPr lang="en-US" sz="1200" dirty="0"/>
                <a:t>No commitment to Lab op model</a:t>
              </a:r>
            </a:p>
          </p:txBody>
        </p:sp>
        <p:sp>
          <p:nvSpPr>
            <p:cNvPr id="28" name="TextBox 27">
              <a:extLst>
                <a:ext uri="{FF2B5EF4-FFF2-40B4-BE49-F238E27FC236}">
                  <a16:creationId xmlns:a16="http://schemas.microsoft.com/office/drawing/2014/main" id="{FDB31C84-3FD7-4E21-B45F-60E1BA144EA3}"/>
                </a:ext>
              </a:extLst>
            </p:cNvPr>
            <p:cNvSpPr txBox="1">
              <a:spLocks/>
            </p:cNvSpPr>
            <p:nvPr/>
          </p:nvSpPr>
          <p:spPr>
            <a:xfrm>
              <a:off x="8596122" y="3088462"/>
              <a:ext cx="3176763" cy="73866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MVP is clear as to what it will be and do for users</a:t>
              </a:r>
            </a:p>
            <a:p>
              <a:pPr lvl="1"/>
              <a:r>
                <a:rPr lang="en-US" sz="1200" dirty="0"/>
                <a:t>Scope seems feasible</a:t>
              </a:r>
            </a:p>
            <a:p>
              <a:pPr lvl="1"/>
              <a:r>
                <a:rPr lang="en-US" sz="1200" dirty="0"/>
                <a:t>Impact is significant and real</a:t>
              </a:r>
            </a:p>
          </p:txBody>
        </p:sp>
      </p:grpSp>
      <p:grpSp>
        <p:nvGrpSpPr>
          <p:cNvPr id="33" name="Group 32">
            <a:extLst>
              <a:ext uri="{FF2B5EF4-FFF2-40B4-BE49-F238E27FC236}">
                <a16:creationId xmlns:a16="http://schemas.microsoft.com/office/drawing/2014/main" id="{59C28199-A495-4F8F-8A1C-249007D999F5}"/>
              </a:ext>
            </a:extLst>
          </p:cNvPr>
          <p:cNvGrpSpPr/>
          <p:nvPr/>
        </p:nvGrpSpPr>
        <p:grpSpPr>
          <a:xfrm>
            <a:off x="419108" y="4256008"/>
            <a:ext cx="11353777" cy="1292662"/>
            <a:chOff x="419108" y="4181780"/>
            <a:chExt cx="11353777" cy="1292662"/>
          </a:xfrm>
        </p:grpSpPr>
        <p:sp>
          <p:nvSpPr>
            <p:cNvPr id="10" name="TextBox 9">
              <a:extLst>
                <a:ext uri="{FF2B5EF4-FFF2-40B4-BE49-F238E27FC236}">
                  <a16:creationId xmlns:a16="http://schemas.microsoft.com/office/drawing/2014/main" id="{DA00C60A-F92C-48C5-8C67-B7A715CD40DE}"/>
                </a:ext>
              </a:extLst>
            </p:cNvPr>
            <p:cNvSpPr txBox="1"/>
            <p:nvPr/>
          </p:nvSpPr>
          <p:spPr>
            <a:xfrm>
              <a:off x="419108" y="4181780"/>
              <a:ext cx="1131197"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PLC Review 3</a:t>
              </a:r>
              <a:endParaRPr lang="en-US" sz="1200" dirty="0"/>
            </a:p>
          </p:txBody>
        </p:sp>
        <p:sp>
          <p:nvSpPr>
            <p:cNvPr id="14" name="TextBox 13">
              <a:extLst>
                <a:ext uri="{FF2B5EF4-FFF2-40B4-BE49-F238E27FC236}">
                  <a16:creationId xmlns:a16="http://schemas.microsoft.com/office/drawing/2014/main" id="{5DF8417C-D277-47A8-98BB-D76A2F743048}"/>
                </a:ext>
              </a:extLst>
            </p:cNvPr>
            <p:cNvSpPr txBox="1">
              <a:spLocks/>
            </p:cNvSpPr>
            <p:nvPr/>
          </p:nvSpPr>
          <p:spPr>
            <a:xfrm>
              <a:off x="1644561" y="4181780"/>
              <a:ext cx="3176763" cy="92333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User testing of MVP yielded extremely weak results</a:t>
              </a:r>
            </a:p>
            <a:p>
              <a:pPr lvl="1"/>
              <a:r>
                <a:rPr lang="en-US" sz="1200" dirty="0"/>
                <a:t>Business does not commit to implementation</a:t>
              </a:r>
            </a:p>
            <a:p>
              <a:pPr lvl="1"/>
              <a:r>
                <a:rPr lang="en-US" sz="1200" dirty="0"/>
                <a:t>Minimal value in further dev work</a:t>
              </a:r>
            </a:p>
          </p:txBody>
        </p:sp>
        <p:sp>
          <p:nvSpPr>
            <p:cNvPr id="20" name="TextBox 19">
              <a:extLst>
                <a:ext uri="{FF2B5EF4-FFF2-40B4-BE49-F238E27FC236}">
                  <a16:creationId xmlns:a16="http://schemas.microsoft.com/office/drawing/2014/main" id="{062D285A-FFFC-4E95-852B-8247C57D293B}"/>
                </a:ext>
              </a:extLst>
            </p:cNvPr>
            <p:cNvSpPr txBox="1">
              <a:spLocks/>
            </p:cNvSpPr>
            <p:nvPr/>
          </p:nvSpPr>
          <p:spPr>
            <a:xfrm>
              <a:off x="5125683" y="4181780"/>
              <a:ext cx="3176763" cy="92333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MVP not deployment ready</a:t>
              </a:r>
            </a:p>
            <a:p>
              <a:pPr lvl="1"/>
              <a:r>
                <a:rPr lang="en-US" sz="1200" dirty="0"/>
                <a:t>Next deployment scope unclear</a:t>
              </a:r>
            </a:p>
            <a:p>
              <a:pPr lvl="1"/>
              <a:r>
                <a:rPr lang="en-US" sz="1200" dirty="0"/>
                <a:t>Impact lacks detail or completeness</a:t>
              </a:r>
            </a:p>
            <a:p>
              <a:pPr lvl="1"/>
              <a:r>
                <a:rPr lang="en-US" sz="1200" dirty="0"/>
                <a:t>No commitment to Lab op model</a:t>
              </a:r>
            </a:p>
            <a:p>
              <a:pPr lvl="1"/>
              <a:r>
                <a:rPr lang="en-US" sz="1200" dirty="0"/>
                <a:t>Looming technical debt</a:t>
              </a:r>
            </a:p>
          </p:txBody>
        </p:sp>
        <p:sp>
          <p:nvSpPr>
            <p:cNvPr id="29" name="TextBox 28">
              <a:extLst>
                <a:ext uri="{FF2B5EF4-FFF2-40B4-BE49-F238E27FC236}">
                  <a16:creationId xmlns:a16="http://schemas.microsoft.com/office/drawing/2014/main" id="{DCF47802-DB07-46AC-BEC9-B00B6407C7C4}"/>
                </a:ext>
              </a:extLst>
            </p:cNvPr>
            <p:cNvSpPr txBox="1">
              <a:spLocks/>
            </p:cNvSpPr>
            <p:nvPr/>
          </p:nvSpPr>
          <p:spPr>
            <a:xfrm>
              <a:off x="8596122" y="4181780"/>
              <a:ext cx="3176763" cy="1292662"/>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MVP is deployed and user testing has validated its usefulness</a:t>
              </a:r>
            </a:p>
            <a:p>
              <a:pPr lvl="1"/>
              <a:r>
                <a:rPr lang="en-US" sz="1200" dirty="0"/>
                <a:t>Business has committed to ops changes to integrate MVP</a:t>
              </a:r>
            </a:p>
            <a:p>
              <a:pPr lvl="1"/>
              <a:r>
                <a:rPr lang="en-US" sz="1200" dirty="0"/>
                <a:t>Impact tracking is in place for MVP</a:t>
              </a:r>
            </a:p>
            <a:p>
              <a:pPr lvl="1"/>
              <a:r>
                <a:rPr lang="en-US" sz="1200" dirty="0"/>
                <a:t>Next deployment scope is clear, impactful, and feasible</a:t>
              </a:r>
            </a:p>
          </p:txBody>
        </p:sp>
      </p:grpSp>
      <p:grpSp>
        <p:nvGrpSpPr>
          <p:cNvPr id="32" name="Group 31">
            <a:extLst>
              <a:ext uri="{FF2B5EF4-FFF2-40B4-BE49-F238E27FC236}">
                <a16:creationId xmlns:a16="http://schemas.microsoft.com/office/drawing/2014/main" id="{6B2675F9-2C00-40E7-8E1E-EF22E86ECD5D}"/>
              </a:ext>
            </a:extLst>
          </p:cNvPr>
          <p:cNvGrpSpPr/>
          <p:nvPr/>
        </p:nvGrpSpPr>
        <p:grpSpPr>
          <a:xfrm>
            <a:off x="419108" y="5798270"/>
            <a:ext cx="11353777" cy="923330"/>
            <a:chOff x="419108" y="5627670"/>
            <a:chExt cx="11353777" cy="923330"/>
          </a:xfrm>
        </p:grpSpPr>
        <p:sp>
          <p:nvSpPr>
            <p:cNvPr id="11" name="TextBox 10">
              <a:extLst>
                <a:ext uri="{FF2B5EF4-FFF2-40B4-BE49-F238E27FC236}">
                  <a16:creationId xmlns:a16="http://schemas.microsoft.com/office/drawing/2014/main" id="{DEECF09A-E503-46F0-BD81-B87891078651}"/>
                </a:ext>
              </a:extLst>
            </p:cNvPr>
            <p:cNvSpPr txBox="1"/>
            <p:nvPr/>
          </p:nvSpPr>
          <p:spPr>
            <a:xfrm>
              <a:off x="419108" y="5627670"/>
              <a:ext cx="1131197" cy="184666"/>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r>
                <a:rPr lang="en-US" sz="1200" b="1" dirty="0"/>
                <a:t>PLC Review 4</a:t>
              </a:r>
              <a:endParaRPr lang="en-US" sz="1200" dirty="0"/>
            </a:p>
          </p:txBody>
        </p:sp>
        <p:sp>
          <p:nvSpPr>
            <p:cNvPr id="15" name="TextBox 14">
              <a:extLst>
                <a:ext uri="{FF2B5EF4-FFF2-40B4-BE49-F238E27FC236}">
                  <a16:creationId xmlns:a16="http://schemas.microsoft.com/office/drawing/2014/main" id="{76D3C3ED-BBD5-4F7C-8E0D-A229EF1E38AC}"/>
                </a:ext>
              </a:extLst>
            </p:cNvPr>
            <p:cNvSpPr txBox="1">
              <a:spLocks/>
            </p:cNvSpPr>
            <p:nvPr/>
          </p:nvSpPr>
          <p:spPr>
            <a:xfrm>
              <a:off x="1644561" y="5627670"/>
              <a:ext cx="3176763" cy="55399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Business value has been exhausted</a:t>
              </a:r>
            </a:p>
            <a:p>
              <a:pPr lvl="1"/>
              <a:r>
                <a:rPr lang="en-US" sz="1200" dirty="0"/>
                <a:t>Value from MVP or subsequent deployments has not been realized</a:t>
              </a:r>
            </a:p>
          </p:txBody>
        </p:sp>
        <p:sp>
          <p:nvSpPr>
            <p:cNvPr id="21" name="TextBox 20">
              <a:extLst>
                <a:ext uri="{FF2B5EF4-FFF2-40B4-BE49-F238E27FC236}">
                  <a16:creationId xmlns:a16="http://schemas.microsoft.com/office/drawing/2014/main" id="{BE2A3A73-572D-4E7E-9015-272625D2651C}"/>
                </a:ext>
              </a:extLst>
            </p:cNvPr>
            <p:cNvSpPr txBox="1">
              <a:spLocks/>
            </p:cNvSpPr>
            <p:nvPr/>
          </p:nvSpPr>
          <p:spPr>
            <a:xfrm>
              <a:off x="5125683" y="5627670"/>
              <a:ext cx="3176763" cy="92333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Impact lacks detail or completeness</a:t>
              </a:r>
            </a:p>
            <a:p>
              <a:pPr lvl="1"/>
              <a:r>
                <a:rPr lang="en-US" sz="1200" dirty="0"/>
                <a:t>Impact tracking of previous deployments has slowed</a:t>
              </a:r>
            </a:p>
            <a:p>
              <a:pPr lvl="1"/>
              <a:r>
                <a:rPr lang="en-US" sz="1200" dirty="0"/>
                <a:t>User issues with previous deployments that require attention</a:t>
              </a:r>
            </a:p>
          </p:txBody>
        </p:sp>
        <p:sp>
          <p:nvSpPr>
            <p:cNvPr id="30" name="TextBox 29">
              <a:extLst>
                <a:ext uri="{FF2B5EF4-FFF2-40B4-BE49-F238E27FC236}">
                  <a16:creationId xmlns:a16="http://schemas.microsoft.com/office/drawing/2014/main" id="{1367D52F-D98D-4DA2-B039-FD3DA914FA63}"/>
                </a:ext>
              </a:extLst>
            </p:cNvPr>
            <p:cNvSpPr txBox="1">
              <a:spLocks/>
            </p:cNvSpPr>
            <p:nvPr/>
          </p:nvSpPr>
          <p:spPr>
            <a:xfrm>
              <a:off x="8596122" y="5627670"/>
              <a:ext cx="3176763" cy="923330"/>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lvl="1"/>
              <a:r>
                <a:rPr lang="en-US" sz="1200" dirty="0"/>
                <a:t>Impact in further development is significant</a:t>
              </a:r>
            </a:p>
            <a:p>
              <a:pPr lvl="1"/>
              <a:r>
                <a:rPr lang="en-US" sz="1200" dirty="0"/>
                <a:t>Business is advocating for value in further development</a:t>
              </a:r>
            </a:p>
            <a:p>
              <a:pPr lvl="1"/>
              <a:r>
                <a:rPr lang="en-US" sz="1200" dirty="0"/>
                <a:t>Impact of previous deployments is clearly tracked and showing significant returns</a:t>
              </a:r>
            </a:p>
          </p:txBody>
        </p:sp>
      </p:grpSp>
      <p:cxnSp>
        <p:nvCxnSpPr>
          <p:cNvPr id="37" name="Straight Connector 36">
            <a:extLst>
              <a:ext uri="{FF2B5EF4-FFF2-40B4-BE49-F238E27FC236}">
                <a16:creationId xmlns:a16="http://schemas.microsoft.com/office/drawing/2014/main" id="{D5A2B232-E57C-4129-80D1-0C7DDEAA26F9}"/>
              </a:ext>
            </a:extLst>
          </p:cNvPr>
          <p:cNvCxnSpPr>
            <a:cxnSpLocks/>
          </p:cNvCxnSpPr>
          <p:nvPr/>
        </p:nvCxnSpPr>
        <p:spPr>
          <a:xfrm>
            <a:off x="1644561" y="3142943"/>
            <a:ext cx="10128324" cy="0"/>
          </a:xfrm>
          <a:prstGeom prst="line">
            <a:avLst/>
          </a:prstGeom>
          <a:ln>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B55A0C3-E2B9-414E-98FC-0288D70D9E1E}"/>
              </a:ext>
            </a:extLst>
          </p:cNvPr>
          <p:cNvCxnSpPr>
            <a:cxnSpLocks/>
          </p:cNvCxnSpPr>
          <p:nvPr/>
        </p:nvCxnSpPr>
        <p:spPr>
          <a:xfrm>
            <a:off x="1644561" y="4131208"/>
            <a:ext cx="10128324" cy="0"/>
          </a:xfrm>
          <a:prstGeom prst="line">
            <a:avLst/>
          </a:prstGeom>
          <a:ln>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C32C4D5-C50F-4F28-B5CC-91E9914E0AF9}"/>
              </a:ext>
            </a:extLst>
          </p:cNvPr>
          <p:cNvCxnSpPr>
            <a:cxnSpLocks/>
          </p:cNvCxnSpPr>
          <p:nvPr/>
        </p:nvCxnSpPr>
        <p:spPr>
          <a:xfrm>
            <a:off x="1644561" y="5673470"/>
            <a:ext cx="10128324" cy="0"/>
          </a:xfrm>
          <a:prstGeom prst="line">
            <a:avLst/>
          </a:prstGeom>
          <a:ln>
            <a:solidFill>
              <a:srgbClr val="7F7F7F"/>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E91676-D100-4C3A-8D3C-F1F7806979DC}"/>
              </a:ext>
            </a:extLst>
          </p:cNvPr>
          <p:cNvCxnSpPr>
            <a:cxnSpLocks/>
          </p:cNvCxnSpPr>
          <p:nvPr/>
        </p:nvCxnSpPr>
        <p:spPr>
          <a:xfrm>
            <a:off x="1644561" y="2191611"/>
            <a:ext cx="3176763"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13D4E71-F888-4F16-8BFA-309D8A8D8E31}"/>
              </a:ext>
            </a:extLst>
          </p:cNvPr>
          <p:cNvCxnSpPr>
            <a:cxnSpLocks/>
          </p:cNvCxnSpPr>
          <p:nvPr/>
        </p:nvCxnSpPr>
        <p:spPr>
          <a:xfrm>
            <a:off x="5125683" y="2191611"/>
            <a:ext cx="3176763"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44C67F-477F-4880-AE77-61DB83DB6ECA}"/>
              </a:ext>
            </a:extLst>
          </p:cNvPr>
          <p:cNvCxnSpPr>
            <a:cxnSpLocks/>
          </p:cNvCxnSpPr>
          <p:nvPr/>
        </p:nvCxnSpPr>
        <p:spPr>
          <a:xfrm>
            <a:off x="8606205" y="2191611"/>
            <a:ext cx="3176763" cy="0"/>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076CAE7-6A55-48D1-BC3E-C17878B9B764}"/>
              </a:ext>
            </a:extLst>
          </p:cNvPr>
          <p:cNvSpPr txBox="1">
            <a:spLocks/>
          </p:cNvSpPr>
          <p:nvPr/>
        </p:nvSpPr>
        <p:spPr>
          <a:xfrm>
            <a:off x="1645160" y="1545029"/>
            <a:ext cx="10127705" cy="272802"/>
          </a:xfrm>
          <a:prstGeom prst="rect">
            <a:avLst/>
          </a:prstGeom>
          <a:solidFill>
            <a:schemeClr val="accent1"/>
          </a:solidFill>
          <a:ln w="9525">
            <a:solidFill>
              <a:schemeClr val="bg1"/>
            </a:solidFill>
          </a:ln>
        </p:spPr>
        <p:txBody>
          <a:bodyPr vert="horz" wrap="square" lIns="72009" tIns="72009" rIns="72009" bIns="72009" rtlCol="0" anchor="ctr" anchorCtr="0">
            <a:no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algn="ctr"/>
            <a:r>
              <a:rPr lang="en-US" sz="1200" b="1" dirty="0"/>
              <a:t>Potential LET responses with examples of supporting observations</a:t>
            </a:r>
          </a:p>
        </p:txBody>
      </p:sp>
    </p:spTree>
    <p:extLst>
      <p:ext uri="{BB962C8B-B14F-4D97-AF65-F5344CB8AC3E}">
        <p14:creationId xmlns:p14="http://schemas.microsoft.com/office/powerpoint/2010/main" val="340345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F4C5CFB3-24C9-494F-9659-39C7A9F02DC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5" imgW="631" imgH="631" progId="TCLayout.ActiveDocument.1">
                  <p:embed/>
                </p:oleObj>
              </mc:Choice>
              <mc:Fallback>
                <p:oleObj name="think-cell Slide" r:id="rId5" imgW="631" imgH="631" progId="TCLayout.ActiveDocument.1">
                  <p:embed/>
                  <p:pic>
                    <p:nvPicPr>
                      <p:cNvPr id="5" name="Object 4" hidden="1">
                        <a:extLst>
                          <a:ext uri="{FF2B5EF4-FFF2-40B4-BE49-F238E27FC236}">
                            <a16:creationId xmlns:a16="http://schemas.microsoft.com/office/drawing/2014/main" id="{F4C5CFB3-24C9-494F-9659-39C7A9F02DC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BB72733-0681-4829-8185-7C5EBFA2D71D}"/>
              </a:ext>
            </a:extLst>
          </p:cNvPr>
          <p:cNvSpPr/>
          <p:nvPr>
            <p:custDataLst>
              <p:tags r:id="rId3"/>
            </p:custDataLst>
          </p:nvPr>
        </p:nvSpPr>
        <p:spPr>
          <a:xfrm>
            <a:off x="0" y="0"/>
            <a:ext cx="158750" cy="15875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sym typeface="Arial" panose="020B0604020202020204" pitchFamily="34" charset="0"/>
            </a:endParaRPr>
          </a:p>
        </p:txBody>
      </p:sp>
      <p:sp>
        <p:nvSpPr>
          <p:cNvPr id="2" name="Title 1">
            <a:extLst>
              <a:ext uri="{FF2B5EF4-FFF2-40B4-BE49-F238E27FC236}">
                <a16:creationId xmlns:a16="http://schemas.microsoft.com/office/drawing/2014/main" id="{D00272A6-4F8E-4994-BEF4-B9A279D38100}"/>
              </a:ext>
            </a:extLst>
          </p:cNvPr>
          <p:cNvSpPr>
            <a:spLocks noGrp="1"/>
          </p:cNvSpPr>
          <p:nvPr>
            <p:ph type="title"/>
          </p:nvPr>
        </p:nvSpPr>
        <p:spPr>
          <a:xfrm>
            <a:off x="419108" y="513351"/>
            <a:ext cx="9886427" cy="861774"/>
          </a:xfrm>
        </p:spPr>
        <p:txBody>
          <a:bodyPr/>
          <a:lstStyle/>
          <a:p>
            <a:r>
              <a:rPr lang="en-US" dirty="0"/>
              <a:t>Ideas come to the Lab from the business, with the help of TIS BPs and BRMs</a:t>
            </a:r>
          </a:p>
        </p:txBody>
      </p:sp>
      <p:sp>
        <p:nvSpPr>
          <p:cNvPr id="6" name="TextBox 5">
            <a:extLst>
              <a:ext uri="{FF2B5EF4-FFF2-40B4-BE49-F238E27FC236}">
                <a16:creationId xmlns:a16="http://schemas.microsoft.com/office/drawing/2014/main" id="{D0D7FC1C-D1EC-404B-AFD6-5CE62A9B6D9B}"/>
              </a:ext>
            </a:extLst>
          </p:cNvPr>
          <p:cNvSpPr txBox="1"/>
          <p:nvPr/>
        </p:nvSpPr>
        <p:spPr>
          <a:xfrm>
            <a:off x="419109" y="3094072"/>
            <a:ext cx="1721580" cy="1508105"/>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Business stakeholder has an idea, or ideas get generated in the course of innovation initiatives in the business (e.g., </a:t>
            </a:r>
            <a:r>
              <a:rPr kumimoji="0" lang="en-US" sz="1400" b="0" i="0" u="none" strike="noStrike" kern="1200" cap="none" spc="0" normalizeH="0" baseline="0" noProof="0" dirty="0" err="1">
                <a:ln>
                  <a:noFill/>
                </a:ln>
                <a:solidFill>
                  <a:srgbClr val="000000"/>
                </a:solidFill>
                <a:effectLst/>
                <a:uLnTx/>
                <a:uFillTx/>
                <a:latin typeface="Arial"/>
                <a:ea typeface="+mn-ea"/>
                <a:cs typeface="+mn-cs"/>
              </a:rPr>
              <a:t>Excellerate</a:t>
            </a:r>
            <a:r>
              <a:rPr kumimoji="0" lang="en-US" sz="1400" b="0" i="0" u="none" strike="noStrike" kern="1200" cap="none" spc="0" normalizeH="0" baseline="0" noProof="0" dirty="0">
                <a:ln>
                  <a:noFill/>
                </a:ln>
                <a:solidFill>
                  <a:srgbClr val="000000"/>
                </a:solidFill>
                <a:effectLst/>
                <a:uLnTx/>
                <a:uFillTx/>
                <a:latin typeface="Arial"/>
                <a:ea typeface="+mn-ea"/>
                <a:cs typeface="+mn-cs"/>
              </a:rPr>
              <a:t>)</a:t>
            </a:r>
          </a:p>
        </p:txBody>
      </p:sp>
      <p:sp>
        <p:nvSpPr>
          <p:cNvPr id="7" name="TextBox 6">
            <a:extLst>
              <a:ext uri="{FF2B5EF4-FFF2-40B4-BE49-F238E27FC236}">
                <a16:creationId xmlns:a16="http://schemas.microsoft.com/office/drawing/2014/main" id="{66015722-C11A-4EAE-B04B-083D0769CF3E}"/>
              </a:ext>
            </a:extLst>
          </p:cNvPr>
          <p:cNvSpPr txBox="1"/>
          <p:nvPr/>
        </p:nvSpPr>
        <p:spPr>
          <a:xfrm>
            <a:off x="2573973" y="3094072"/>
            <a:ext cx="2085475" cy="1077218"/>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If not clear, an idea owner gets chosen by the business, who then shares idea with corresponding TIS BRM</a:t>
            </a:r>
          </a:p>
        </p:txBody>
      </p:sp>
      <p:sp>
        <p:nvSpPr>
          <p:cNvPr id="8" name="TextBox 7">
            <a:extLst>
              <a:ext uri="{FF2B5EF4-FFF2-40B4-BE49-F238E27FC236}">
                <a16:creationId xmlns:a16="http://schemas.microsoft.com/office/drawing/2014/main" id="{8C27044B-CD42-4BF1-8193-6B2B2A6418E8}"/>
              </a:ext>
            </a:extLst>
          </p:cNvPr>
          <p:cNvSpPr txBox="1"/>
          <p:nvPr/>
        </p:nvSpPr>
        <p:spPr>
          <a:xfrm>
            <a:off x="9825905" y="3399020"/>
            <a:ext cx="2085475" cy="861774"/>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Lab leadership informed and review to ensure fit for Lab (alignment with Product Paths, etc.)</a:t>
            </a:r>
          </a:p>
        </p:txBody>
      </p:sp>
      <p:sp>
        <p:nvSpPr>
          <p:cNvPr id="9" name="TextBox 8">
            <a:extLst>
              <a:ext uri="{FF2B5EF4-FFF2-40B4-BE49-F238E27FC236}">
                <a16:creationId xmlns:a16="http://schemas.microsoft.com/office/drawing/2014/main" id="{11CCD918-AE04-410D-BE0E-79485A5EB8D6}"/>
              </a:ext>
            </a:extLst>
          </p:cNvPr>
          <p:cNvSpPr txBox="1"/>
          <p:nvPr/>
        </p:nvSpPr>
        <p:spPr>
          <a:xfrm>
            <a:off x="4798831" y="1877233"/>
            <a:ext cx="1972956" cy="1723549"/>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Idea owner starts creating artifacts for Ideate and seeks business sponsor.</a:t>
            </a:r>
          </a:p>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BRM supports Idea owner through ideate (and envisioning, where applicable)</a:t>
            </a:r>
          </a:p>
        </p:txBody>
      </p:sp>
      <p:sp>
        <p:nvSpPr>
          <p:cNvPr id="10" name="TextBox 9">
            <a:extLst>
              <a:ext uri="{FF2B5EF4-FFF2-40B4-BE49-F238E27FC236}">
                <a16:creationId xmlns:a16="http://schemas.microsoft.com/office/drawing/2014/main" id="{C7B3F7C8-70BB-470E-8259-2D971842A8E6}"/>
              </a:ext>
            </a:extLst>
          </p:cNvPr>
          <p:cNvSpPr txBox="1"/>
          <p:nvPr/>
        </p:nvSpPr>
        <p:spPr>
          <a:xfrm>
            <a:off x="7351536" y="1877233"/>
            <a:ext cx="2085475" cy="646331"/>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BRM reviews artifacts and shifts idea to Pre-Discovery if appropriate</a:t>
            </a:r>
          </a:p>
        </p:txBody>
      </p:sp>
      <p:sp>
        <p:nvSpPr>
          <p:cNvPr id="11" name="TextBox 10">
            <a:extLst>
              <a:ext uri="{FF2B5EF4-FFF2-40B4-BE49-F238E27FC236}">
                <a16:creationId xmlns:a16="http://schemas.microsoft.com/office/drawing/2014/main" id="{63F49D64-40DB-4BB6-9714-01BBB1699FE0}"/>
              </a:ext>
            </a:extLst>
          </p:cNvPr>
          <p:cNvSpPr txBox="1"/>
          <p:nvPr/>
        </p:nvSpPr>
        <p:spPr>
          <a:xfrm>
            <a:off x="9796130" y="1877233"/>
            <a:ext cx="1972956" cy="861774"/>
          </a:xfrm>
          <a:prstGeom prst="rect">
            <a:avLst/>
          </a:prstGeom>
        </p:spPr>
        <p:txBody>
          <a:bodyPr vert="horz" wrap="square"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Idea Owner and BRM work together to produce Pre-Discovery artifacts ahead of PLC Review 1</a:t>
            </a:r>
          </a:p>
        </p:txBody>
      </p:sp>
      <p:sp>
        <p:nvSpPr>
          <p:cNvPr id="12" name="TextBox 11">
            <a:extLst>
              <a:ext uri="{FF2B5EF4-FFF2-40B4-BE49-F238E27FC236}">
                <a16:creationId xmlns:a16="http://schemas.microsoft.com/office/drawing/2014/main" id="{3B1DE4CC-6B74-4314-A636-07610ED43B8D}"/>
              </a:ext>
            </a:extLst>
          </p:cNvPr>
          <p:cNvSpPr txBox="1"/>
          <p:nvPr/>
        </p:nvSpPr>
        <p:spPr>
          <a:xfrm>
            <a:off x="9796130" y="4847188"/>
            <a:ext cx="2085475" cy="1077218"/>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l"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mn-cs"/>
              </a:rPr>
              <a:t>Lab leadership puts idea on the schedule for next LET discussion for a PLC Review 1 (if appropriate, based on triage)</a:t>
            </a:r>
          </a:p>
        </p:txBody>
      </p:sp>
      <p:sp>
        <p:nvSpPr>
          <p:cNvPr id="15" name="Rectangle 14">
            <a:extLst>
              <a:ext uri="{FF2B5EF4-FFF2-40B4-BE49-F238E27FC236}">
                <a16:creationId xmlns:a16="http://schemas.microsoft.com/office/drawing/2014/main" id="{484B0AC8-D3C7-4544-9751-561B62873D0C}"/>
              </a:ext>
            </a:extLst>
          </p:cNvPr>
          <p:cNvSpPr/>
          <p:nvPr/>
        </p:nvSpPr>
        <p:spPr>
          <a:xfrm>
            <a:off x="7351536" y="1568899"/>
            <a:ext cx="4417549" cy="26597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a:ea typeface="+mn-ea"/>
                <a:cs typeface="+mn-cs"/>
              </a:rPr>
              <a:t>Pre-Discovery</a:t>
            </a:r>
          </a:p>
        </p:txBody>
      </p:sp>
      <p:sp>
        <p:nvSpPr>
          <p:cNvPr id="16" name="Rectangle 15">
            <a:extLst>
              <a:ext uri="{FF2B5EF4-FFF2-40B4-BE49-F238E27FC236}">
                <a16:creationId xmlns:a16="http://schemas.microsoft.com/office/drawing/2014/main" id="{7EDBE0E5-00EE-456F-9077-FA3BA36F6E8E}"/>
              </a:ext>
            </a:extLst>
          </p:cNvPr>
          <p:cNvSpPr/>
          <p:nvPr/>
        </p:nvSpPr>
        <p:spPr>
          <a:xfrm>
            <a:off x="419109" y="1568899"/>
            <a:ext cx="6352678" cy="265977"/>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400" b="1" i="0" u="none" strike="noStrike" kern="1200" cap="none" spc="0" normalizeH="0" baseline="0" noProof="0" dirty="0">
                <a:ln>
                  <a:noFill/>
                </a:ln>
                <a:solidFill>
                  <a:srgbClr val="FFFFFF"/>
                </a:solidFill>
                <a:effectLst/>
                <a:uLnTx/>
                <a:uFillTx/>
                <a:latin typeface="Arial"/>
                <a:ea typeface="+mn-ea"/>
                <a:cs typeface="+mn-cs"/>
              </a:rPr>
              <a:t>Ideate </a:t>
            </a:r>
          </a:p>
        </p:txBody>
      </p:sp>
      <p:cxnSp>
        <p:nvCxnSpPr>
          <p:cNvPr id="17" name="Straight Connector 16">
            <a:extLst>
              <a:ext uri="{FF2B5EF4-FFF2-40B4-BE49-F238E27FC236}">
                <a16:creationId xmlns:a16="http://schemas.microsoft.com/office/drawing/2014/main" id="{A91BEC7C-CA9E-4F03-80ED-8246AB7AF88A}"/>
              </a:ext>
            </a:extLst>
          </p:cNvPr>
          <p:cNvCxnSpPr>
            <a:cxnSpLocks/>
            <a:stCxn id="16" idx="3"/>
            <a:endCxn id="15" idx="1"/>
          </p:cNvCxnSpPr>
          <p:nvPr/>
        </p:nvCxnSpPr>
        <p:spPr>
          <a:xfrm>
            <a:off x="6771787" y="1701888"/>
            <a:ext cx="579749"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3AACC5D3-1FA7-490E-BAE8-95666622BC56}"/>
              </a:ext>
            </a:extLst>
          </p:cNvPr>
          <p:cNvSpPr/>
          <p:nvPr/>
        </p:nvSpPr>
        <p:spPr>
          <a:xfrm>
            <a:off x="2082033" y="3643622"/>
            <a:ext cx="471731" cy="226431"/>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Arial"/>
              <a:ea typeface="+mn-ea"/>
              <a:cs typeface="+mn-cs"/>
            </a:endParaRPr>
          </a:p>
        </p:txBody>
      </p:sp>
      <p:sp>
        <p:nvSpPr>
          <p:cNvPr id="22" name="Arrow: Circular 21">
            <a:extLst>
              <a:ext uri="{FF2B5EF4-FFF2-40B4-BE49-F238E27FC236}">
                <a16:creationId xmlns:a16="http://schemas.microsoft.com/office/drawing/2014/main" id="{7484A3CE-CC44-4428-BFC6-4DC6AD28145D}"/>
              </a:ext>
            </a:extLst>
          </p:cNvPr>
          <p:cNvSpPr/>
          <p:nvPr/>
        </p:nvSpPr>
        <p:spPr>
          <a:xfrm rot="16782993">
            <a:off x="3827677" y="2165788"/>
            <a:ext cx="1431851" cy="1392184"/>
          </a:xfrm>
          <a:prstGeom prst="circularArrow">
            <a:avLst>
              <a:gd name="adj1" fmla="val 12500"/>
              <a:gd name="adj2" fmla="val 1142319"/>
              <a:gd name="adj3" fmla="val 20457681"/>
              <a:gd name="adj4" fmla="val 14506338"/>
              <a:gd name="adj5" fmla="val 12500"/>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Arial"/>
              <a:ea typeface="+mn-ea"/>
              <a:cs typeface="+mn-cs"/>
            </a:endParaRPr>
          </a:p>
        </p:txBody>
      </p:sp>
      <p:sp>
        <p:nvSpPr>
          <p:cNvPr id="24" name="Arrow: Right 23">
            <a:extLst>
              <a:ext uri="{FF2B5EF4-FFF2-40B4-BE49-F238E27FC236}">
                <a16:creationId xmlns:a16="http://schemas.microsoft.com/office/drawing/2014/main" id="{61AA611A-F2C4-4DCF-B89E-B44BD6589DF0}"/>
              </a:ext>
            </a:extLst>
          </p:cNvPr>
          <p:cNvSpPr/>
          <p:nvPr/>
        </p:nvSpPr>
        <p:spPr>
          <a:xfrm rot="5400000">
            <a:off x="10529079" y="2945010"/>
            <a:ext cx="471731" cy="226431"/>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Arial"/>
              <a:ea typeface="+mn-ea"/>
              <a:cs typeface="+mn-cs"/>
            </a:endParaRPr>
          </a:p>
        </p:txBody>
      </p:sp>
      <p:sp>
        <p:nvSpPr>
          <p:cNvPr id="26" name="Arrow: Right 25">
            <a:extLst>
              <a:ext uri="{FF2B5EF4-FFF2-40B4-BE49-F238E27FC236}">
                <a16:creationId xmlns:a16="http://schemas.microsoft.com/office/drawing/2014/main" id="{51F10C2F-487D-46AA-85D1-A341D8006B5B}"/>
              </a:ext>
            </a:extLst>
          </p:cNvPr>
          <p:cNvSpPr/>
          <p:nvPr/>
        </p:nvSpPr>
        <p:spPr>
          <a:xfrm>
            <a:off x="9408437" y="2121383"/>
            <a:ext cx="354418" cy="226431"/>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Arial"/>
              <a:ea typeface="+mn-ea"/>
              <a:cs typeface="+mn-cs"/>
            </a:endParaRPr>
          </a:p>
        </p:txBody>
      </p:sp>
      <p:sp>
        <p:nvSpPr>
          <p:cNvPr id="27" name="TextBox 26">
            <a:extLst>
              <a:ext uri="{FF2B5EF4-FFF2-40B4-BE49-F238E27FC236}">
                <a16:creationId xmlns:a16="http://schemas.microsoft.com/office/drawing/2014/main" id="{EF424BF1-BDF9-42EA-B6CA-9B316800A696}"/>
              </a:ext>
            </a:extLst>
          </p:cNvPr>
          <p:cNvSpPr txBox="1"/>
          <p:nvPr/>
        </p:nvSpPr>
        <p:spPr>
          <a:xfrm>
            <a:off x="1862296" y="2276704"/>
            <a:ext cx="2085475" cy="215444"/>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r"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Idea development</a:t>
            </a:r>
          </a:p>
        </p:txBody>
      </p:sp>
      <p:sp>
        <p:nvSpPr>
          <p:cNvPr id="28" name="TextBox 27">
            <a:extLst>
              <a:ext uri="{FF2B5EF4-FFF2-40B4-BE49-F238E27FC236}">
                <a16:creationId xmlns:a16="http://schemas.microsoft.com/office/drawing/2014/main" id="{291378FB-88CC-4512-9FE4-5A97072F0B3F}"/>
              </a:ext>
            </a:extLst>
          </p:cNvPr>
          <p:cNvSpPr txBox="1"/>
          <p:nvPr/>
        </p:nvSpPr>
        <p:spPr>
          <a:xfrm>
            <a:off x="6933916" y="4419582"/>
            <a:ext cx="2085475" cy="215444"/>
          </a:xfrm>
          <a:prstGeom prst="rect">
            <a:avLst/>
          </a:prstGeom>
        </p:spPr>
        <p:txBody>
          <a:bodyPr vert="horz" lIns="0" tIns="0" rIns="0" bIns="0" rtlCol="0">
            <a:spAutoFit/>
          </a:bodyPr>
          <a:lstStyle>
            <a:lvl1pPr marL="0" lvl="0" indent="0" defTabSz="914074" eaLnBrk="1" latinLnBrk="0" hangingPunct="1">
              <a:buClr>
                <a:schemeClr val="tx2"/>
              </a:buClr>
              <a:buSzPct val="100000"/>
              <a:defRPr sz="1600" baseline="0">
                <a:latin typeface="+mn-lt"/>
              </a:defRPr>
            </a:lvl1pPr>
            <a:lvl2pPr marL="192140" lvl="1" indent="-196105" defTabSz="914074" eaLnBrk="1" latinLnBrk="0" hangingPunct="1">
              <a:buClr>
                <a:schemeClr val="tx2"/>
              </a:buClr>
              <a:buSzPct val="125000"/>
              <a:buFont typeface="Arial" charset="0"/>
              <a:buChar char="▪"/>
              <a:defRPr sz="1600" baseline="0">
                <a:latin typeface="+mn-lt"/>
              </a:defRPr>
            </a:lvl2pPr>
            <a:lvl3pPr marL="457474" lvl="2" indent="-267415" defTabSz="914074" eaLnBrk="1" latinLnBrk="0" hangingPunct="1">
              <a:buClr>
                <a:schemeClr val="tx2"/>
              </a:buClr>
              <a:buSzPct val="120000"/>
              <a:buFont typeface="Arial" charset="0"/>
              <a:buChar char="–"/>
              <a:defRPr sz="1600" baseline="0">
                <a:latin typeface="+mn-lt"/>
              </a:defRPr>
            </a:lvl3pPr>
            <a:lvl4pPr marL="613016" lvl="3" indent="-158829" defTabSz="914074" eaLnBrk="1" latinLnBrk="0" hangingPunct="1">
              <a:buClr>
                <a:schemeClr val="tx2"/>
              </a:buClr>
              <a:buSzPct val="120000"/>
              <a:buFont typeface="Arial" charset="0"/>
              <a:buChar char="▫"/>
              <a:defRPr sz="1600" baseline="0">
                <a:latin typeface="+mn-lt"/>
              </a:defRPr>
            </a:lvl4pPr>
            <a:lvl5pPr marL="750258" lvl="4" indent="-128092" defTabSz="914074" eaLnBrk="1" latinLnBrk="0" hangingPunct="1">
              <a:buClr>
                <a:schemeClr val="tx2"/>
              </a:buClr>
              <a:buSzPct val="89000"/>
              <a:buFont typeface="Arial" charset="0"/>
              <a:buChar char="-"/>
              <a:defRPr sz="1600" baseline="0">
                <a:latin typeface="+mn-lt"/>
              </a:defRPr>
            </a:lvl5pPr>
            <a:lvl6pPr marL="765489" indent="-132898" defTabSz="914074" fontAlgn="base">
              <a:spcBef>
                <a:spcPct val="0"/>
              </a:spcBef>
              <a:spcAft>
                <a:spcPct val="0"/>
              </a:spcAft>
              <a:buClr>
                <a:schemeClr val="tx2"/>
              </a:buClr>
              <a:buSzPct val="89000"/>
              <a:buFont typeface="Arial" charset="0"/>
              <a:buChar char="-"/>
              <a:defRPr sz="1632" baseline="0">
                <a:latin typeface="+mn-lt"/>
              </a:defRPr>
            </a:lvl6pPr>
            <a:lvl7pPr marL="765489" indent="-132898" defTabSz="914074" fontAlgn="base">
              <a:spcBef>
                <a:spcPct val="0"/>
              </a:spcBef>
              <a:spcAft>
                <a:spcPct val="0"/>
              </a:spcAft>
              <a:buClr>
                <a:schemeClr val="tx2"/>
              </a:buClr>
              <a:buSzPct val="89000"/>
              <a:buFont typeface="Arial" charset="0"/>
              <a:buChar char="-"/>
              <a:defRPr sz="1632" baseline="0">
                <a:latin typeface="+mn-lt"/>
              </a:defRPr>
            </a:lvl7pPr>
            <a:lvl8pPr marL="765489" indent="-132898" defTabSz="914074" fontAlgn="base">
              <a:spcBef>
                <a:spcPct val="0"/>
              </a:spcBef>
              <a:spcAft>
                <a:spcPct val="0"/>
              </a:spcAft>
              <a:buClr>
                <a:schemeClr val="tx2"/>
              </a:buClr>
              <a:buSzPct val="89000"/>
              <a:buFont typeface="Arial" charset="0"/>
              <a:buChar char="-"/>
              <a:defRPr sz="1632" baseline="0">
                <a:latin typeface="+mn-lt"/>
              </a:defRPr>
            </a:lvl8pPr>
            <a:lvl9pPr marL="765489" indent="-132898" defTabSz="914074" fontAlgn="base">
              <a:spcBef>
                <a:spcPct val="0"/>
              </a:spcBef>
              <a:spcAft>
                <a:spcPct val="0"/>
              </a:spcAft>
              <a:buClr>
                <a:schemeClr val="tx2"/>
              </a:buClr>
              <a:buSzPct val="89000"/>
              <a:buFont typeface="Arial" charset="0"/>
              <a:buChar char="-"/>
              <a:defRPr sz="1632" baseline="0">
                <a:latin typeface="+mn-lt"/>
              </a:defRPr>
            </a:lvl9pPr>
          </a:lstStyle>
          <a:p>
            <a:pPr marL="0" marR="0" lvl="0" indent="0" algn="r" defTabSz="914074" rtl="0" eaLnBrk="1" fontAlgn="base" latinLnBrk="0" hangingPunct="1">
              <a:lnSpc>
                <a:spcPct val="100000"/>
              </a:lnSpc>
              <a:spcBef>
                <a:spcPct val="0"/>
              </a:spcBef>
              <a:spcAft>
                <a:spcPct val="0"/>
              </a:spcAft>
              <a:buClr>
                <a:srgbClr val="000000"/>
              </a:buClr>
              <a:buSzPct val="100000"/>
              <a:buFontTx/>
              <a:buNone/>
              <a:tabLst/>
              <a:defRPr/>
            </a:pPr>
            <a:r>
              <a:rPr kumimoji="0" lang="en-US" sz="1400" b="1" i="0" u="none" strike="noStrike" kern="1200" cap="none" spc="0" normalizeH="0" baseline="0" noProof="0" dirty="0">
                <a:ln>
                  <a:noFill/>
                </a:ln>
                <a:solidFill>
                  <a:srgbClr val="000000"/>
                </a:solidFill>
                <a:effectLst/>
                <a:uLnTx/>
                <a:uFillTx/>
                <a:latin typeface="Arial"/>
                <a:ea typeface="+mn-ea"/>
                <a:cs typeface="+mn-cs"/>
              </a:rPr>
              <a:t>Lab coordination</a:t>
            </a:r>
          </a:p>
        </p:txBody>
      </p:sp>
      <p:sp>
        <p:nvSpPr>
          <p:cNvPr id="30" name="Arrow: Right 29">
            <a:extLst>
              <a:ext uri="{FF2B5EF4-FFF2-40B4-BE49-F238E27FC236}">
                <a16:creationId xmlns:a16="http://schemas.microsoft.com/office/drawing/2014/main" id="{E607F7E9-7B3E-4638-9DAD-2E3DD02410D0}"/>
              </a:ext>
            </a:extLst>
          </p:cNvPr>
          <p:cNvSpPr/>
          <p:nvPr/>
        </p:nvSpPr>
        <p:spPr>
          <a:xfrm rot="5400000">
            <a:off x="10530648" y="4454867"/>
            <a:ext cx="471731" cy="226431"/>
          </a:xfrm>
          <a:prstGeom prst="rightArrow">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err="1">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217982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S" val="1,2"/>
  <p:tag name="TPVERSION" val="5"/>
  <p:tag name="TPFULLVERSION" val="5.3.2.24"/>
  <p:tag name="PPTVERSION" val="14"/>
  <p:tag name="TPOS" val="2"/>
  <p:tag name="APLORISREVISION" val="9"/>
  <p:tag name="ISNEWSLIDENUMBER" val="True"/>
  <p:tag name="NEWNAMES" val="True"/>
  <p:tag name="THINKCELLPRESENTATIONDONOTDELETE" val="&lt;?xml version=&quot;1.0&quot; encoding=&quot;UTF-16&quot; standalone=&quot;yes&quot;?&gt;&lt;root reqver=&quot;23045&quot;&gt;&lt;version val=&quot;2514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4&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6&quot;&gt;&lt;elem m_fUsage=&quot;1.86339690000000013370E+00&quot;&gt;&lt;m_msothmcolidx val=&quot;0&quot;/&gt;&lt;m_rgb r=&quot;66&quot; g=&quot;66&quot; b=&quot;66&quot;/&gt;&lt;m_nBrightness val=&quot;0&quot;/&gt;&lt;/elem&gt;&lt;elem m_fUsage=&quot;1.00000000000000000000E+00&quot;&gt;&lt;m_msothmcolidx val=&quot;0&quot;/&gt;&lt;m_rgb r=&quot;83&quot; g=&quot;8F&quot; b=&quot;B4&quot;/&gt;&lt;m_nBrightness val=&quot;0&quot;/&gt;&lt;/elem&gt;&lt;elem m_fUsage=&quot;9.00000000000000022204E-01&quot;&gt;&lt;m_msothmcolidx val=&quot;0&quot;/&gt;&lt;m_rgb r=&quot;1A&quot; g=&quot;B1&quot; b=&quot;E4&quot;/&gt;&lt;m_nBrightness val=&quot;0&quot;/&gt;&lt;/elem&gt;&lt;elem m_fUsage=&quot;8.10000000000000053291E-01&quot;&gt;&lt;m_msothmcolidx val=&quot;0&quot;/&gt;&lt;m_rgb r=&quot;F2&quot; g=&quot;7F&quot; b=&quot;00&quot;/&gt;&lt;m_nBrightness val=&quot;0&quot;/&gt;&lt;/elem&gt;&lt;elem m_fUsage=&quot;5.90490000000000181402E-01&quot;&gt;&lt;m_msothmcolidx val=&quot;0&quot;/&gt;&lt;m_rgb r=&quot;CD&quot; g=&quot;20&quot; b=&quot;2C&quot;/&gt;&lt;m_nBrightness val=&quot;0&quot;/&gt;&lt;/elem&gt;&lt;elem m_fUsage=&quot;5.31441000000000163261E-01&quot;&gt;&lt;m_msothmcolidx val=&quot;0&quot;/&gt;&lt;m_rgb r=&quot;A3&quot; g=&quot;B3&quot; b=&quot;00&quot;/&gt;&lt;m_nBrightness val=&quot;0&quot;/&gt;&lt;/elem&gt;&lt;/m_vecMRU&gt;&lt;/m_mruColor&gt;&lt;m_eweekdayFirstOfWeek val=&quot;2&quot;/&gt;&lt;m_eweekdayFirstOfWorkweek val=&quot;2&quot;/&gt;&lt;m_eweekdayFirstOfWeekend val=&quot;7&quot;/&gt;&lt;/CPresentation&gt;&lt;/root&gt;"/>
  <p:tag name="PREVIOUSNAME" val="C:\Users\Andrew Just\Box Sync\Enbridge Tech + Innovation Labs\1. Design of Tech + Innovation Labs\2. Digital Hub design playbook\20190201 Digital Hub design playbook - v39.pptx"/>
  <p:tag name="MTBTACCENT" val="Accent1ColorBoldTex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Bracket"/>
</p:tagLst>
</file>

<file path=ppt/tags/tag100.xml><?xml version="1.0" encoding="utf-8"?>
<p:tagLst xmlns:a="http://schemas.openxmlformats.org/drawingml/2006/main" xmlns:r="http://schemas.openxmlformats.org/officeDocument/2006/relationships" xmlns:p="http://schemas.openxmlformats.org/presentationml/2006/main">
  <p:tag name="NAME" val="1BoatTopShape"/>
</p:tagLst>
</file>

<file path=ppt/tags/tag101.xml><?xml version="1.0" encoding="utf-8"?>
<p:tagLst xmlns:a="http://schemas.openxmlformats.org/drawingml/2006/main" xmlns:r="http://schemas.openxmlformats.org/officeDocument/2006/relationships" xmlns:p="http://schemas.openxmlformats.org/presentationml/2006/main">
  <p:tag name="NAME" val="1BoatTopText"/>
</p:tagLst>
</file>

<file path=ppt/tags/tag102.xml><?xml version="1.0" encoding="utf-8"?>
<p:tagLst xmlns:a="http://schemas.openxmlformats.org/drawingml/2006/main" xmlns:r="http://schemas.openxmlformats.org/officeDocument/2006/relationships" xmlns:p="http://schemas.openxmlformats.org/presentationml/2006/main">
  <p:tag name="NAME" val="1BoatBottomShape"/>
</p:tagLst>
</file>

<file path=ppt/tags/tag103.xml><?xml version="1.0" encoding="utf-8"?>
<p:tagLst xmlns:a="http://schemas.openxmlformats.org/drawingml/2006/main" xmlns:r="http://schemas.openxmlformats.org/officeDocument/2006/relationships" xmlns:p="http://schemas.openxmlformats.org/presentationml/2006/main">
  <p:tag name="NAME" val="1BoatBottomText"/>
</p:tagLst>
</file>

<file path=ppt/tags/tag104.xml><?xml version="1.0" encoding="utf-8"?>
<p:tagLst xmlns:a="http://schemas.openxmlformats.org/drawingml/2006/main" xmlns:r="http://schemas.openxmlformats.org/officeDocument/2006/relationships" xmlns:p="http://schemas.openxmlformats.org/presentationml/2006/main">
  <p:tag name="NAME" val="SingleBoatShape"/>
</p:tagLst>
</file>

<file path=ppt/tags/tag105.xml><?xml version="1.0" encoding="utf-8"?>
<p:tagLst xmlns:a="http://schemas.openxmlformats.org/drawingml/2006/main" xmlns:r="http://schemas.openxmlformats.org/officeDocument/2006/relationships" xmlns:p="http://schemas.openxmlformats.org/presentationml/2006/main">
  <p:tag name="NAME" val="SingleBoatText"/>
</p:tagLst>
</file>

<file path=ppt/tags/tag106.xml><?xml version="1.0" encoding="utf-8"?>
<p:tagLst xmlns:a="http://schemas.openxmlformats.org/drawingml/2006/main" xmlns:r="http://schemas.openxmlformats.org/officeDocument/2006/relationships" xmlns:p="http://schemas.openxmlformats.org/presentationml/2006/main">
  <p:tag name="NAME" val="Moon"/>
</p:tagLst>
</file>

<file path=ppt/tags/tag107.xml><?xml version="1.0" encoding="utf-8"?>
<p:tagLst xmlns:a="http://schemas.openxmlformats.org/drawingml/2006/main" xmlns:r="http://schemas.openxmlformats.org/officeDocument/2006/relationships" xmlns:p="http://schemas.openxmlformats.org/presentationml/2006/main">
  <p:tag name="NAME" val="Moon"/>
</p:tagLst>
</file>

<file path=ppt/tags/tag108.xml><?xml version="1.0" encoding="utf-8"?>
<p:tagLst xmlns:a="http://schemas.openxmlformats.org/drawingml/2006/main" xmlns:r="http://schemas.openxmlformats.org/officeDocument/2006/relationships" xmlns:p="http://schemas.openxmlformats.org/presentationml/2006/main">
  <p:tag name="NAME" val="Moon"/>
</p:tagLst>
</file>

<file path=ppt/tags/tag109.xml><?xml version="1.0" encoding="utf-8"?>
<p:tagLst xmlns:a="http://schemas.openxmlformats.org/drawingml/2006/main" xmlns:r="http://schemas.openxmlformats.org/officeDocument/2006/relationships" xmlns:p="http://schemas.openxmlformats.org/presentationml/2006/main">
  <p:tag name="NAME" val="Moon"/>
</p:tagLst>
</file>

<file path=ppt/tags/tag11.xml><?xml version="1.0" encoding="utf-8"?>
<p:tagLst xmlns:a="http://schemas.openxmlformats.org/drawingml/2006/main" xmlns:r="http://schemas.openxmlformats.org/officeDocument/2006/relationships" xmlns:p="http://schemas.openxmlformats.org/presentationml/2006/main">
  <p:tag name="NAME" val="SingleBoat"/>
</p:tagLst>
</file>

<file path=ppt/tags/tag110.xml><?xml version="1.0" encoding="utf-8"?>
<p:tagLst xmlns:a="http://schemas.openxmlformats.org/drawingml/2006/main" xmlns:r="http://schemas.openxmlformats.org/officeDocument/2006/relationships" xmlns:p="http://schemas.openxmlformats.org/presentationml/2006/main">
  <p:tag name="NAME" val="Moon"/>
</p:tagLst>
</file>

<file path=ppt/tags/tag111.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12.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13.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4.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5.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16.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17.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18.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19.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2.xml><?xml version="1.0" encoding="utf-8"?>
<p:tagLst xmlns:a="http://schemas.openxmlformats.org/drawingml/2006/main" xmlns:r="http://schemas.openxmlformats.org/officeDocument/2006/relationships" xmlns:p="http://schemas.openxmlformats.org/presentationml/2006/main">
  <p:tag name="NAME" val="1DoubleBoat"/>
</p:tagLst>
</file>

<file path=ppt/tags/tag12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VKskRTHHR7umpCzBVbFTE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6UKGJ5UESWibKHdWPbMpL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SSLaTvhpReWL0UvH1O0.L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bOdNgfA2SQiXlXKuJygpe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NAME" val="SingleChevron"/>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NTJ.65SBQ0yhrpxr_dDYZ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uKkS8WhbSrOdkeiHHwmzj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Tqs4ma26Q7eKpxIRU16yA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13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3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xml><?xml version="1.0" encoding="utf-8"?>
<p:tagLst xmlns:a="http://schemas.openxmlformats.org/drawingml/2006/main" xmlns:r="http://schemas.openxmlformats.org/officeDocument/2006/relationships" xmlns:p="http://schemas.openxmlformats.org/presentationml/2006/main">
  <p:tag name="NAME" val="DoubleChevron"/>
</p:tagLst>
</file>

<file path=ppt/tags/tag14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3.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4.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5.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4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xml><?xml version="1.0" encoding="utf-8"?>
<p:tagLst xmlns:a="http://schemas.openxmlformats.org/drawingml/2006/main" xmlns:r="http://schemas.openxmlformats.org/officeDocument/2006/relationships" xmlns:p="http://schemas.openxmlformats.org/presentationml/2006/main">
  <p:tag name="NAME" val="DoubleChevron2"/>
</p:tagLst>
</file>

<file path=ppt/tags/tag15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15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15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155.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5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xml><?xml version="1.0" encoding="utf-8"?>
<p:tagLst xmlns:a="http://schemas.openxmlformats.org/drawingml/2006/main" xmlns:r="http://schemas.openxmlformats.org/officeDocument/2006/relationships" xmlns:p="http://schemas.openxmlformats.org/presentationml/2006/main">
  <p:tag name="NAME" val="DoubleChevron2"/>
</p:tagLst>
</file>

<file path=ppt/tags/tag16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3.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4.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5.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17.xml><?xml version="1.0" encoding="utf-8"?>
<p:tagLst xmlns:a="http://schemas.openxmlformats.org/drawingml/2006/main" xmlns:r="http://schemas.openxmlformats.org/officeDocument/2006/relationships" xmlns:p="http://schemas.openxmlformats.org/presentationml/2006/main">
  <p:tag name="NAME" val="DoubleChevron"/>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xJA6UxKcQiG7iKjy4SSQq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SPfUKrxkQrGRhMt0169JF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puFe7XUnSZ6fIgGSOpUXs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UWtqATESuadAhoAxo5DB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Lg4W5X5CSKui38XKoQDUB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iIY2mkhKT2m6B_FW002oO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18.xml><?xml version="1.0" encoding="utf-8"?>
<p:tagLst xmlns:a="http://schemas.openxmlformats.org/drawingml/2006/main" xmlns:r="http://schemas.openxmlformats.org/officeDocument/2006/relationships" xmlns:p="http://schemas.openxmlformats.org/presentationml/2006/main">
  <p:tag name="NAME" val="1BoatTopShap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lGNpDsi.SSWLB59q5_._b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cZx0yg45RuCecYvk4g8NP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FXUVkY0ASd.foeLbQwwfL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2K6UqVneSV.g_5i_Qbb4V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e8NTBcfTkyEIIx3aJ0o2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iIY2mkhKT2m6B_FW002oOQ"/>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0J3rtIYVRNZGGM1PPDY4s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NzjvcDC5QvSC2acAFVBrIw"/>
</p:tagLst>
</file>

<file path=ppt/tags/tag19.xml><?xml version="1.0" encoding="utf-8"?>
<p:tagLst xmlns:a="http://schemas.openxmlformats.org/drawingml/2006/main" xmlns:r="http://schemas.openxmlformats.org/officeDocument/2006/relationships" xmlns:p="http://schemas.openxmlformats.org/presentationml/2006/main">
  <p:tag name="NAME" val="1BoatTopText"/>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192.xml><?xml version="1.0" encoding="utf-8"?>
<p:tagLst xmlns:a="http://schemas.openxmlformats.org/drawingml/2006/main" xmlns:r="http://schemas.openxmlformats.org/officeDocument/2006/relationships" xmlns:p="http://schemas.openxmlformats.org/presentationml/2006/main">
  <p:tag name="1LEVEL" val="0.3"/>
  <p:tag name="2LEVEL" val="0.15"/>
  <p:tag name="3LEVEL" val="0.08"/>
  <p:tag name="4LEVEL" val="0.04"/>
  <p:tag name="5LEVEL" val="0.02"/>
</p:tagLst>
</file>

<file path=ppt/tags/tag193.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zAn29GSeTqmbs6p2DADQI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19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19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NAME" val="1BoatBottomShape"/>
</p:tagLst>
</file>

<file path=ppt/tags/tag20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0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0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03.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2sCTkeZMSZOxtnb0b6xZ_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cZx0yg45RuCecYvk4g8NP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Tdwm2KiTQBO0LPIq7n4naw"/>
</p:tagLst>
</file>

<file path=ppt/tags/tag21.xml><?xml version="1.0" encoding="utf-8"?>
<p:tagLst xmlns:a="http://schemas.openxmlformats.org/drawingml/2006/main" xmlns:r="http://schemas.openxmlformats.org/officeDocument/2006/relationships" xmlns:p="http://schemas.openxmlformats.org/presentationml/2006/main">
  <p:tag name="NAME" val="1BoatBottomText"/>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Mpc9lM6YRxW0p7lXuYNFE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y7t4EPkZRAy.6AJ8J0LuGQ"/>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iIY2mkhKT2m6B_FW002oO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wITTso2BSCqrau_xXzhhS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21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1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1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2.xml><?xml version="1.0" encoding="utf-8"?>
<p:tagLst xmlns:a="http://schemas.openxmlformats.org/drawingml/2006/main" xmlns:r="http://schemas.openxmlformats.org/officeDocument/2006/relationships" xmlns:p="http://schemas.openxmlformats.org/presentationml/2006/main">
  <p:tag name="NAME" val="SingleBoatShape"/>
</p:tagLst>
</file>

<file path=ppt/tags/tag22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2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i3XcHXfnQxOzFsAOugD6ZQ"/>
</p:tagLst>
</file>

<file path=ppt/tags/tag224.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25.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468.4584"/>
  <p:tag name="WIDTH" val="104.7709"/>
  <p:tag name="HEIGHT" val="19.38748"/>
  <p:tag name="TOP" val="80"/>
</p:tagLst>
</file>

<file path=ppt/tags/tag226.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HEIGHT" val="19.38748"/>
  <p:tag name="TOP" val="80"/>
</p:tagLst>
</file>

<file path=ppt/tags/tag227.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238.9167"/>
  <p:tag name="WIDTH" val="104.7709"/>
  <p:tag name="HEIGHT" val="19.38748"/>
  <p:tag name="TOP" val="80"/>
</p:tagLst>
</file>

<file path=ppt/tags/tag228.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353.6875"/>
  <p:tag name="WIDTH" val="104.7709"/>
  <p:tag name="HEIGHT" val="19.38748"/>
  <p:tag name="TOP" val="80"/>
</p:tagLst>
</file>

<file path=ppt/tags/tag229.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583.2292"/>
  <p:tag name="WIDTH" val="104.7709"/>
  <p:tag name="HEIGHT" val="19.38748"/>
  <p:tag name="TOP" val="80"/>
</p:tagLst>
</file>

<file path=ppt/tags/tag23.xml><?xml version="1.0" encoding="utf-8"?>
<p:tagLst xmlns:a="http://schemas.openxmlformats.org/drawingml/2006/main" xmlns:r="http://schemas.openxmlformats.org/officeDocument/2006/relationships" xmlns:p="http://schemas.openxmlformats.org/presentationml/2006/main">
  <p:tag name="NAME" val="SingleBoatText"/>
</p:tagLst>
</file>

<file path=ppt/tags/tag230.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1.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2.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 name="1LEVEL" val="0.2"/>
  <p:tag name="2LEVEL" val="0.1"/>
  <p:tag name="3LEVEL" val="0.05"/>
  <p:tag name="4LEVEL" val="0.03"/>
  <p:tag name="5LEVEL" val="0.01"/>
</p:tagLst>
</file>

<file path=ppt/tags/tag233.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4.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5.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6.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7.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8.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39.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xml><?xml version="1.0" encoding="utf-8"?>
<p:tagLst xmlns:a="http://schemas.openxmlformats.org/drawingml/2006/main" xmlns:r="http://schemas.openxmlformats.org/officeDocument/2006/relationships" xmlns:p="http://schemas.openxmlformats.org/presentationml/2006/main">
  <p:tag name="NAME" val="Moon"/>
</p:tagLst>
</file>

<file path=ppt/tags/tag240.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1.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2.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3.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4.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45.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468.4584"/>
  <p:tag name="WIDTH" val="104.7709"/>
  <p:tag name="HEIGHT" val="19.38748"/>
  <p:tag name="TOP" val="80"/>
</p:tagLst>
</file>

<file path=ppt/tags/tag246.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HEIGHT" val="19.38748"/>
  <p:tag name="TOP" val="80"/>
</p:tagLst>
</file>

<file path=ppt/tags/tag247.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238.9167"/>
  <p:tag name="WIDTH" val="104.7709"/>
  <p:tag name="HEIGHT" val="19.38748"/>
  <p:tag name="TOP" val="80"/>
</p:tagLst>
</file>

<file path=ppt/tags/tag248.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353.6875"/>
  <p:tag name="WIDTH" val="104.7709"/>
  <p:tag name="HEIGHT" val="19.38748"/>
  <p:tag name="TOP" val="80"/>
</p:tagLst>
</file>

<file path=ppt/tags/tag249.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583.2292"/>
  <p:tag name="WIDTH" val="104.7709"/>
  <p:tag name="HEIGHT" val="19.38748"/>
  <p:tag name="TOP" val="80"/>
</p:tagLst>
</file>

<file path=ppt/tags/tag25.xml><?xml version="1.0" encoding="utf-8"?>
<p:tagLst xmlns:a="http://schemas.openxmlformats.org/drawingml/2006/main" xmlns:r="http://schemas.openxmlformats.org/officeDocument/2006/relationships" xmlns:p="http://schemas.openxmlformats.org/presentationml/2006/main">
  <p:tag name="NAME" val="Moon"/>
</p:tagLst>
</file>

<file path=ppt/tags/tag250.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51.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52.xml><?xml version="1.0" encoding="utf-8"?>
<p:tagLst xmlns:a="http://schemas.openxmlformats.org/drawingml/2006/main" xmlns:r="http://schemas.openxmlformats.org/officeDocument/2006/relationships" xmlns:p="http://schemas.openxmlformats.org/presentationml/2006/main">
  <p:tag name="MTTABLE" val="Cell"/>
  <p:tag name="MTNUMBER" val="0.116945604848184"/>
  <p:tag name="LEFT" val="124.1459"/>
  <p:tag name="WIDTH" val="104.7709"/>
  <p:tag name="TOP" val="229.3416"/>
  <p:tag name="HEIGHT" val="109.9542"/>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oybTtcbtT3WKyvY5a4FHRA"/>
</p:tagLst>
</file>

<file path=ppt/tags/tag255.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256.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257.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258.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259.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26.xml><?xml version="1.0" encoding="utf-8"?>
<p:tagLst xmlns:a="http://schemas.openxmlformats.org/drawingml/2006/main" xmlns:r="http://schemas.openxmlformats.org/officeDocument/2006/relationships" xmlns:p="http://schemas.openxmlformats.org/presentationml/2006/main">
  <p:tag name="NAME" val="Moon"/>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wpCKWsUYRI6fcbuUEC3XmA"/>
</p:tagLst>
</file>

<file path=ppt/tags/tag26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6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6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67.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268.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269.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27.xml><?xml version="1.0" encoding="utf-8"?>
<p:tagLst xmlns:a="http://schemas.openxmlformats.org/drawingml/2006/main" xmlns:r="http://schemas.openxmlformats.org/officeDocument/2006/relationships" xmlns:p="http://schemas.openxmlformats.org/presentationml/2006/main">
  <p:tag name="NAME" val="Moon"/>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72.xml><?xml version="1.0" encoding="utf-8"?>
<p:tagLst xmlns:a="http://schemas.openxmlformats.org/drawingml/2006/main" xmlns:r="http://schemas.openxmlformats.org/officeDocument/2006/relationships" xmlns:p="http://schemas.openxmlformats.org/presentationml/2006/main">
  <p:tag name="NAME" val="SingleBoatText"/>
</p:tagLst>
</file>

<file path=ppt/tags/tag273.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74.xml><?xml version="1.0" encoding="utf-8"?>
<p:tagLst xmlns:a="http://schemas.openxmlformats.org/drawingml/2006/main" xmlns:r="http://schemas.openxmlformats.org/officeDocument/2006/relationships" xmlns:p="http://schemas.openxmlformats.org/presentationml/2006/main">
  <p:tag name="NAME" val="CustomIcon"/>
</p:tagLst>
</file>

<file path=ppt/tags/tag275.xml><?xml version="1.0" encoding="utf-8"?>
<p:tagLst xmlns:a="http://schemas.openxmlformats.org/drawingml/2006/main" xmlns:r="http://schemas.openxmlformats.org/officeDocument/2006/relationships" xmlns:p="http://schemas.openxmlformats.org/presentationml/2006/main">
  <p:tag name="NAME" val="SingleBoatText"/>
</p:tagLst>
</file>

<file path=ppt/tags/tag276.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77.xml><?xml version="1.0" encoding="utf-8"?>
<p:tagLst xmlns:a="http://schemas.openxmlformats.org/drawingml/2006/main" xmlns:r="http://schemas.openxmlformats.org/officeDocument/2006/relationships" xmlns:p="http://schemas.openxmlformats.org/presentationml/2006/main">
  <p:tag name="NAME" val="CustomIcon"/>
</p:tagLst>
</file>

<file path=ppt/tags/tag278.xml><?xml version="1.0" encoding="utf-8"?>
<p:tagLst xmlns:a="http://schemas.openxmlformats.org/drawingml/2006/main" xmlns:r="http://schemas.openxmlformats.org/officeDocument/2006/relationships" xmlns:p="http://schemas.openxmlformats.org/presentationml/2006/main">
  <p:tag name="NAME" val="SingleBoatText"/>
</p:tagLst>
</file>

<file path=ppt/tags/tag27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8.xml><?xml version="1.0" encoding="utf-8"?>
<p:tagLst xmlns:a="http://schemas.openxmlformats.org/drawingml/2006/main" xmlns:r="http://schemas.openxmlformats.org/officeDocument/2006/relationships" xmlns:p="http://schemas.openxmlformats.org/presentationml/2006/main">
  <p:tag name="NAME" val="Moon"/>
</p:tagLst>
</file>

<file path=ppt/tags/tag280.xml><?xml version="1.0" encoding="utf-8"?>
<p:tagLst xmlns:a="http://schemas.openxmlformats.org/drawingml/2006/main" xmlns:r="http://schemas.openxmlformats.org/officeDocument/2006/relationships" xmlns:p="http://schemas.openxmlformats.org/presentationml/2006/main">
  <p:tag name="NAME" val="CustomIcon"/>
</p:tagLst>
</file>

<file path=ppt/tags/tag281.xml><?xml version="1.0" encoding="utf-8"?>
<p:tagLst xmlns:a="http://schemas.openxmlformats.org/drawingml/2006/main" xmlns:r="http://schemas.openxmlformats.org/officeDocument/2006/relationships" xmlns:p="http://schemas.openxmlformats.org/presentationml/2006/main">
  <p:tag name="NAME" val="SingleBoatText"/>
</p:tagLst>
</file>

<file path=ppt/tags/tag282.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283.xml><?xml version="1.0" encoding="utf-8"?>
<p:tagLst xmlns:a="http://schemas.openxmlformats.org/drawingml/2006/main" xmlns:r="http://schemas.openxmlformats.org/officeDocument/2006/relationships" xmlns:p="http://schemas.openxmlformats.org/presentationml/2006/main">
  <p:tag name="NAME" val="CustomIcon"/>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RJ8TFrY3QCuKOQCh7WL9Ag"/>
</p:tagLst>
</file>

<file path=ppt/tags/tag28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95.xml><?xml version="1.0" encoding="utf-8"?>
<p:tagLst xmlns:a="http://schemas.openxmlformats.org/drawingml/2006/main" xmlns:r="http://schemas.openxmlformats.org/officeDocument/2006/relationships" xmlns:p="http://schemas.openxmlformats.org/presentationml/2006/main">
  <p:tag name="1LEVEL" val="1.2"/>
  <p:tag name="2LEVEL" val="0.6"/>
  <p:tag name="3LEVEL" val="0.3"/>
  <p:tag name="4LEVEL" val="0.15"/>
  <p:tag name="5LEVEL" val="0.08"/>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29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30.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301.xml><?xml version="1.0" encoding="utf-8"?>
<p:tagLst xmlns:a="http://schemas.openxmlformats.org/drawingml/2006/main" xmlns:r="http://schemas.openxmlformats.org/officeDocument/2006/relationships" xmlns:p="http://schemas.openxmlformats.org/presentationml/2006/main">
  <p:tag name="NAME" val="DoubleChevron"/>
</p:tagLst>
</file>

<file path=ppt/tags/tag30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03.xml><?xml version="1.0" encoding="utf-8"?>
<p:tagLst xmlns:a="http://schemas.openxmlformats.org/drawingml/2006/main" xmlns:r="http://schemas.openxmlformats.org/officeDocument/2006/relationships" xmlns:p="http://schemas.openxmlformats.org/presentationml/2006/main">
  <p:tag name="NAME" val="DoubleChevron"/>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3KmnOIztk0meVcc.Q.8EZg"/>
</p:tagLst>
</file>

<file path=ppt/tags/tag308.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309.xml><?xml version="1.0" encoding="utf-8"?>
<p:tagLst xmlns:a="http://schemas.openxmlformats.org/drawingml/2006/main" xmlns:r="http://schemas.openxmlformats.org/officeDocument/2006/relationships" xmlns:p="http://schemas.openxmlformats.org/presentationml/2006/main">
  <p:tag name="1LEVEL" val="1.5"/>
  <p:tag name="2LEVEL" val="0.75"/>
  <p:tag name="3LEVEL" val="0.38"/>
  <p:tag name="4LEVEL" val="0.19"/>
  <p:tag name="5LEVEL" val="0.09"/>
</p:tagLst>
</file>

<file path=ppt/tags/tag31.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310.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311.xml><?xml version="1.0" encoding="utf-8"?>
<p:tagLst xmlns:a="http://schemas.openxmlformats.org/drawingml/2006/main" xmlns:r="http://schemas.openxmlformats.org/officeDocument/2006/relationships" xmlns:p="http://schemas.openxmlformats.org/presentationml/2006/main">
  <p:tag name="NAME" val="DoubleChevron3"/>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3KmnOIztk0meVcc.Q.8EZ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316.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17.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18.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321.xml><?xml version="1.0" encoding="utf-8"?>
<p:tagLst xmlns:a="http://schemas.openxmlformats.org/drawingml/2006/main" xmlns:r="http://schemas.openxmlformats.org/officeDocument/2006/relationships" xmlns:p="http://schemas.openxmlformats.org/presentationml/2006/main">
  <p:tag name="1LEVEL" val="1.7"/>
  <p:tag name="2LEVEL" val="0.85"/>
  <p:tag name="3LEVEL" val="0.43"/>
  <p:tag name="4LEVEL" val="0.21"/>
  <p:tag name="5LEVEL" val="0.11"/>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lpN74Td2SCuG.KFiABzPwg"/>
</p:tagLst>
</file>

<file path=ppt/tags/tag324.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F8exSEQRF.UooY2syNHU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jfvyBV_NRtCiKWFh3XzLOA"/>
</p:tagLst>
</file>

<file path=ppt/tags/tag329.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330.xml><?xml version="1.0" encoding="utf-8"?>
<p:tagLst xmlns:a="http://schemas.openxmlformats.org/drawingml/2006/main" xmlns:r="http://schemas.openxmlformats.org/officeDocument/2006/relationships" xmlns:p="http://schemas.openxmlformats.org/presentationml/2006/main">
  <p:tag name="1LEVEL" val="1"/>
  <p:tag name="2LEVEL" val="0.5"/>
  <p:tag name="3LEVEL" val="0.25"/>
  <p:tag name="4LEVEL" val="0.12"/>
  <p:tag name="5LEVEL" val="0.06"/>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wW1bde1rqkOrYkvEutVTF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7I09Lel_EqJXDr_ZyHhN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335.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36.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37.xml><?xml version="1.0" encoding="utf-8"?>
<p:tagLst xmlns:a="http://schemas.openxmlformats.org/drawingml/2006/main" xmlns:r="http://schemas.openxmlformats.org/officeDocument/2006/relationships" xmlns:p="http://schemas.openxmlformats.org/presentationml/2006/main">
  <p:tag name="1LEVEL" val="0.1"/>
  <p:tag name="2LEVEL" val="0.05"/>
  <p:tag name="3LEVEL" val="0.03"/>
  <p:tag name="4LEVEL" val="0.01"/>
  <p:tag name="5LEVEL" val="0.01"/>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lG4g74.4S_m6cXziJtVXzg"/>
</p:tagLst>
</file>

<file path=ppt/tags/tag34.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34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4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4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lG4g74.4S_m6cXziJtVXz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lG4g74.4S_m6cXziJtVXz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3KmnOIztk0meVcc.Q.8EZg"/>
</p:tagLst>
</file>

<file path=ppt/tags/tag349.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35.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350.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351.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352.xml><?xml version="1.0" encoding="utf-8"?>
<p:tagLst xmlns:a="http://schemas.openxmlformats.org/drawingml/2006/main" xmlns:r="http://schemas.openxmlformats.org/officeDocument/2006/relationships" xmlns:p="http://schemas.openxmlformats.org/presentationml/2006/main">
  <p:tag name="NAME" val="DoubleChevron3"/>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8zzGpwOhQjq.XPvLJqDBC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8zzGpwOhQjq.XPvLJqDBC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XZjzYY2xR5m8e9h7KSXsjg"/>
</p:tagLst>
</file>

<file path=ppt/tags/tag35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6.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36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6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6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sh_PawdTrm.V5khwZ3CE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YXjFzGZeQgu4tPiHsSl93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xRrywZoxmk6w1r6jOD8Bt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W0WuUQQrIUCYJgrBSEogu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NMUIQ0c5PUaMEk38mnlhhQ"/>
</p:tagLst>
</file>

<file path=ppt/tags/tag37.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X0dE0H4R8EGflBu2Rly9T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xRrywZoxmk6w1r6jOD8Bt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W0WuUQQrIUCYJgrBSEogu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fsxSBRsbSISWjRIk09mAW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vsCQE.xrTmKP5PQux51BZ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8zzGpwOhQjq.XPvLJqDBCw"/>
</p:tagLst>
</file>

<file path=ppt/tags/tag37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8.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vsCQE.xrTmKP5PQux51BZA"/>
</p:tagLst>
</file>

<file path=ppt/tags/tag382.xml><?xml version="1.0" encoding="utf-8"?>
<p:tagLst xmlns:a="http://schemas.openxmlformats.org/drawingml/2006/main" xmlns:r="http://schemas.openxmlformats.org/officeDocument/2006/relationships" xmlns:p="http://schemas.openxmlformats.org/presentationml/2006/main">
  <p:tag name="NAME" val="DoubleChevron"/>
</p:tagLst>
</file>

<file path=ppt/tags/tag383.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384.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385.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386.xml><?xml version="1.0" encoding="utf-8"?>
<p:tagLst xmlns:a="http://schemas.openxmlformats.org/drawingml/2006/main" xmlns:r="http://schemas.openxmlformats.org/officeDocument/2006/relationships" xmlns:p="http://schemas.openxmlformats.org/presentationml/2006/main">
  <p:tag name="1LEVEL" val="0.4"/>
  <p:tag name="2LEVEL" val="0.2"/>
  <p:tag name="3LEVEL" val="0.1"/>
  <p:tag name="4LEVEL" val="0.05"/>
  <p:tag name="5LEVEL" val="0.03"/>
</p:tagLst>
</file>

<file path=ppt/tags/tag387.xml><?xml version="1.0" encoding="utf-8"?>
<p:tagLst xmlns:a="http://schemas.openxmlformats.org/drawingml/2006/main" xmlns:r="http://schemas.openxmlformats.org/officeDocument/2006/relationships" xmlns:p="http://schemas.openxmlformats.org/presentationml/2006/main">
  <p:tag name="NAME" val="DoubleChevron"/>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3KmnOIztk0meVcc.Q.8EZ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MTTABLE" val="Cell"/>
  <p:tag name="MTNUMBER" val="0.996831280643507"/>
  <p:tag name="TOP" val="349.2958"/>
  <p:tag name="HEIGHT" val="109.9542"/>
  <p:tag name="LEFT" val="9.375039"/>
  <p:tag name="WIDTH" val="219.5416"/>
</p:tagLst>
</file>

<file path=ppt/tags/tag391.xml><?xml version="1.0" encoding="utf-8"?>
<p:tagLst xmlns:a="http://schemas.openxmlformats.org/drawingml/2006/main" xmlns:r="http://schemas.openxmlformats.org/officeDocument/2006/relationships" xmlns:p="http://schemas.openxmlformats.org/presentationml/2006/main">
  <p:tag name="MTTABLE" val="Cell"/>
  <p:tag name="MTNUMBER" val="0.996831280643507"/>
  <p:tag name="TOP" val="109.3875"/>
  <p:tag name="HEIGHT" val="109.9542"/>
  <p:tag name="LEFT" val="9.375039"/>
  <p:tag name="WIDTH" val="219.5416"/>
</p:tagLst>
</file>

<file path=ppt/tags/tag39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5.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6.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39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xml><?xml version="1.0" encoding="utf-8"?>
<p:tagLst xmlns:a="http://schemas.openxmlformats.org/drawingml/2006/main" xmlns:r="http://schemas.openxmlformats.org/officeDocument/2006/relationships" xmlns:p="http://schemas.openxmlformats.org/presentationml/2006/main">
  <p:tag name="NAME" val="Moon"/>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VKskRTHHR7umpCzBVbFTEA"/>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8zzGpwOhQjq.XPvLJqDBC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3KmnOIztk0meVcc.Q.8EZg"/>
</p:tagLst>
</file>

<file path=ppt/tags/tag404.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405.xml><?xml version="1.0" encoding="utf-8"?>
<p:tagLst xmlns:a="http://schemas.openxmlformats.org/drawingml/2006/main" xmlns:r="http://schemas.openxmlformats.org/officeDocument/2006/relationships" xmlns:p="http://schemas.openxmlformats.org/presentationml/2006/main">
  <p:tag name="1LEVEL" val="1.9"/>
  <p:tag name="2LEVEL" val="0.95"/>
  <p:tag name="3LEVEL" val="0.47"/>
  <p:tag name="4LEVEL" val="0.24"/>
  <p:tag name="5LEVEL" val="0.12"/>
</p:tagLst>
</file>

<file path=ppt/tags/tag406.xml><?xml version="1.0" encoding="utf-8"?>
<p:tagLst xmlns:a="http://schemas.openxmlformats.org/drawingml/2006/main" xmlns:r="http://schemas.openxmlformats.org/officeDocument/2006/relationships" xmlns:p="http://schemas.openxmlformats.org/presentationml/2006/main">
  <p:tag name="NAME" val="DoubleChevron3"/>
</p:tagLst>
</file>

<file path=ppt/tags/tag407.xml><?xml version="1.0" encoding="utf-8"?>
<p:tagLst xmlns:a="http://schemas.openxmlformats.org/drawingml/2006/main" xmlns:r="http://schemas.openxmlformats.org/officeDocument/2006/relationships" xmlns:p="http://schemas.openxmlformats.org/presentationml/2006/main">
  <p:tag name="1LEVEL" val="1.2"/>
  <p:tag name="2LEVEL" val="0.6"/>
  <p:tag name="3LEVEL" val="0.3"/>
  <p:tag name="4LEVEL" val="0.15"/>
  <p:tag name="5LEVEL" val="0.08"/>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1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1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1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1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15.xml><?xml version="1.0" encoding="utf-8"?>
<p:tagLst xmlns:a="http://schemas.openxmlformats.org/drawingml/2006/main" xmlns:r="http://schemas.openxmlformats.org/officeDocument/2006/relationships" xmlns:p="http://schemas.openxmlformats.org/presentationml/2006/main">
  <p:tag name="NAME" val="Rectangle"/>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PzF7f5IGQbqX6gPmSl1GA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6UKGJ5UESWibKHdWPbMpLw"/>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cZx0yg45RuCecYvk4g8NP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Tdwm2KiTQBO0LPIq7n4naw"/>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n.Aj1e5qSv2izflG58yE.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rj5qbkI.QAGpn0Myvadgp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iIY2mkhKT2m6B_FW002oO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B4EpPqPQTomdnMhb01LSzw"/>
</p:tagLst>
</file>

<file path=ppt/tags/tag427.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2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29.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31.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32.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33.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34.xml><?xml version="1.0" encoding="utf-8"?>
<p:tagLst xmlns:a="http://schemas.openxmlformats.org/drawingml/2006/main" xmlns:r="http://schemas.openxmlformats.org/officeDocument/2006/relationships" xmlns:p="http://schemas.openxmlformats.org/presentationml/2006/main">
  <p:tag name="1LEVEL" val="0.2"/>
  <p:tag name="2LEVEL" val="0.1"/>
  <p:tag name="3LEVEL" val="0.05"/>
  <p:tag name="4LEVEL" val="0.03"/>
  <p:tag name="5LEVEL" val="0.01"/>
</p:tagLst>
</file>

<file path=ppt/tags/tag435.xml><?xml version="1.0" encoding="utf-8"?>
<p:tagLst xmlns:a="http://schemas.openxmlformats.org/drawingml/2006/main" xmlns:r="http://schemas.openxmlformats.org/officeDocument/2006/relationships" xmlns:p="http://schemas.openxmlformats.org/presentationml/2006/main">
  <p:tag name="MTTABLE" val="Cell"/>
  <p:tag name="MTNUMBER" val="0.996831280643507"/>
  <p:tag name="TOP" val="349.2958"/>
  <p:tag name="HEIGHT" val="109.9542"/>
  <p:tag name="LEFT" val="9.375039"/>
  <p:tag name="WIDTH" val="219.5416"/>
</p:tagLst>
</file>

<file path=ppt/tags/tag436.xml><?xml version="1.0" encoding="utf-8"?>
<p:tagLst xmlns:a="http://schemas.openxmlformats.org/drawingml/2006/main" xmlns:r="http://schemas.openxmlformats.org/officeDocument/2006/relationships" xmlns:p="http://schemas.openxmlformats.org/presentationml/2006/main">
  <p:tag name="MTTABLE" val="Cell"/>
  <p:tag name="MTNUMBER" val="0.996831280643507"/>
  <p:tag name="TOP" val="349.2958"/>
  <p:tag name="HEIGHT" val="109.9542"/>
  <p:tag name="LEFT" val="9.375039"/>
  <p:tag name="WIDTH" val="219.5416"/>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_AN78zkEQrug_pYOZkV2GA"/>
</p:tagLst>
</file>

<file path=ppt/tags/tag439.xml><?xml version="1.0" encoding="utf-8"?>
<p:tagLst xmlns:a="http://schemas.openxmlformats.org/drawingml/2006/main" xmlns:r="http://schemas.openxmlformats.org/officeDocument/2006/relationships" xmlns:p="http://schemas.openxmlformats.org/presentationml/2006/main">
  <p:tag name="NAME" val="DirArro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LOrmmQ6kTomj5yO61u4G8Q"/>
</p:tagLst>
</file>

<file path=ppt/tags/tag442.xml><?xml version="1.0" encoding="utf-8"?>
<p:tagLst xmlns:a="http://schemas.openxmlformats.org/drawingml/2006/main" xmlns:r="http://schemas.openxmlformats.org/officeDocument/2006/relationships" xmlns:p="http://schemas.openxmlformats.org/presentationml/2006/main">
  <p:tag name="NAME" val="DoubleChevron3"/>
</p:tagLst>
</file>

<file path=ppt/tags/tag443.xml><?xml version="1.0" encoding="utf-8"?>
<p:tagLst xmlns:a="http://schemas.openxmlformats.org/drawingml/2006/main" xmlns:r="http://schemas.openxmlformats.org/officeDocument/2006/relationships" xmlns:p="http://schemas.openxmlformats.org/presentationml/2006/main">
  <p:tag name="NAME" val="Bracket"/>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FFsQEig8TlWNxXF7T1BsNg"/>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j7kOQvM3Qeu3SxpMUQ9rjQ"/>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oybTtcbtT3WKyvY5a4FHRA"/>
</p:tagLst>
</file>

<file path=ppt/tags/tag45.xml><?xml version="1.0" encoding="utf-8"?>
<p:tagLst xmlns:a="http://schemas.openxmlformats.org/drawingml/2006/main" xmlns:r="http://schemas.openxmlformats.org/officeDocument/2006/relationships" xmlns:p="http://schemas.openxmlformats.org/presentationml/2006/main">
  <p:tag name="NAME" val="Moon"/>
</p:tagLst>
</file>

<file path=ppt/tags/tag450.xml><?xml version="1.0" encoding="utf-8"?>
<p:tagLst xmlns:a="http://schemas.openxmlformats.org/drawingml/2006/main" xmlns:r="http://schemas.openxmlformats.org/officeDocument/2006/relationships" xmlns:p="http://schemas.openxmlformats.org/presentationml/2006/main">
  <p:tag name="NAME" val="Flow"/>
</p:tagLst>
</file>

<file path=ppt/tags/tag451.xml><?xml version="1.0" encoding="utf-8"?>
<p:tagLst xmlns:a="http://schemas.openxmlformats.org/drawingml/2006/main" xmlns:r="http://schemas.openxmlformats.org/officeDocument/2006/relationships" xmlns:p="http://schemas.openxmlformats.org/presentationml/2006/main">
  <p:tag name="NAME" val="Flow"/>
</p:tagLst>
</file>

<file path=ppt/tags/tag452.xml><?xml version="1.0" encoding="utf-8"?>
<p:tagLst xmlns:a="http://schemas.openxmlformats.org/drawingml/2006/main" xmlns:r="http://schemas.openxmlformats.org/officeDocument/2006/relationships" xmlns:p="http://schemas.openxmlformats.org/presentationml/2006/main">
  <p:tag name="NAME" val="Flow"/>
</p:tagLst>
</file>

<file path=ppt/tags/tag453.xml><?xml version="1.0" encoding="utf-8"?>
<p:tagLst xmlns:a="http://schemas.openxmlformats.org/drawingml/2006/main" xmlns:r="http://schemas.openxmlformats.org/officeDocument/2006/relationships" xmlns:p="http://schemas.openxmlformats.org/presentationml/2006/main">
  <p:tag name="NAME" val="Flow"/>
</p:tagLst>
</file>

<file path=ppt/tags/tag454.xml><?xml version="1.0" encoding="utf-8"?>
<p:tagLst xmlns:a="http://schemas.openxmlformats.org/drawingml/2006/main" xmlns:r="http://schemas.openxmlformats.org/officeDocument/2006/relationships" xmlns:p="http://schemas.openxmlformats.org/presentationml/2006/main">
  <p:tag name="NAME" val="SingleBoatShape"/>
</p:tagLst>
</file>

<file path=ppt/tags/tag455.xml><?xml version="1.0" encoding="utf-8"?>
<p:tagLst xmlns:a="http://schemas.openxmlformats.org/drawingml/2006/main" xmlns:r="http://schemas.openxmlformats.org/officeDocument/2006/relationships" xmlns:p="http://schemas.openxmlformats.org/presentationml/2006/main">
  <p:tag name="NAME" val="SingleBoatText"/>
</p:tagLst>
</file>

<file path=ppt/tags/tag456.xml><?xml version="1.0" encoding="utf-8"?>
<p:tagLst xmlns:a="http://schemas.openxmlformats.org/drawingml/2006/main" xmlns:r="http://schemas.openxmlformats.org/officeDocument/2006/relationships" xmlns:p="http://schemas.openxmlformats.org/presentationml/2006/main">
  <p:tag name="NAME" val="SingleBoatShape"/>
</p:tagLst>
</file>

<file path=ppt/tags/tag457.xml><?xml version="1.0" encoding="utf-8"?>
<p:tagLst xmlns:a="http://schemas.openxmlformats.org/drawingml/2006/main" xmlns:r="http://schemas.openxmlformats.org/officeDocument/2006/relationships" xmlns:p="http://schemas.openxmlformats.org/presentationml/2006/main">
  <p:tag name="NAME" val="SingleBoatShape"/>
</p:tagLst>
</file>

<file path=ppt/tags/tag458.xml><?xml version="1.0" encoding="utf-8"?>
<p:tagLst xmlns:a="http://schemas.openxmlformats.org/drawingml/2006/main" xmlns:r="http://schemas.openxmlformats.org/officeDocument/2006/relationships" xmlns:p="http://schemas.openxmlformats.org/presentationml/2006/main">
  <p:tag name="NAME" val="SingleBoatText"/>
</p:tagLst>
</file>

<file path=ppt/tags/tag459.xml><?xml version="1.0" encoding="utf-8"?>
<p:tagLst xmlns:a="http://schemas.openxmlformats.org/drawingml/2006/main" xmlns:r="http://schemas.openxmlformats.org/officeDocument/2006/relationships" xmlns:p="http://schemas.openxmlformats.org/presentationml/2006/main">
  <p:tag name="NAME" val="SingleBoatShape"/>
</p:tagLst>
</file>

<file path=ppt/tags/tag46.xml><?xml version="1.0" encoding="utf-8"?>
<p:tagLst xmlns:a="http://schemas.openxmlformats.org/drawingml/2006/main" xmlns:r="http://schemas.openxmlformats.org/officeDocument/2006/relationships" xmlns:p="http://schemas.openxmlformats.org/presentationml/2006/main">
  <p:tag name="NAME" val="Oval"/>
</p:tagLst>
</file>

<file path=ppt/tags/tag460.xml><?xml version="1.0" encoding="utf-8"?>
<p:tagLst xmlns:a="http://schemas.openxmlformats.org/drawingml/2006/main" xmlns:r="http://schemas.openxmlformats.org/officeDocument/2006/relationships" xmlns:p="http://schemas.openxmlformats.org/presentationml/2006/main">
  <p:tag name="NAME" val="SingleBoatText"/>
</p:tagLst>
</file>

<file path=ppt/tags/tag461.xml><?xml version="1.0" encoding="utf-8"?>
<p:tagLst xmlns:a="http://schemas.openxmlformats.org/drawingml/2006/main" xmlns:r="http://schemas.openxmlformats.org/officeDocument/2006/relationships" xmlns:p="http://schemas.openxmlformats.org/presentationml/2006/main">
  <p:tag name="NAME" val="SingleBoatShape"/>
</p:tagLst>
</file>

<file path=ppt/tags/tag462.xml><?xml version="1.0" encoding="utf-8"?>
<p:tagLst xmlns:a="http://schemas.openxmlformats.org/drawingml/2006/main" xmlns:r="http://schemas.openxmlformats.org/officeDocument/2006/relationships" xmlns:p="http://schemas.openxmlformats.org/presentationml/2006/main">
  <p:tag name="NAME" val="SingleBoatText"/>
</p:tagLst>
</file>

<file path=ppt/tags/tag463.xml><?xml version="1.0" encoding="utf-8"?>
<p:tagLst xmlns:a="http://schemas.openxmlformats.org/drawingml/2006/main" xmlns:r="http://schemas.openxmlformats.org/officeDocument/2006/relationships" xmlns:p="http://schemas.openxmlformats.org/presentationml/2006/main">
  <p:tag name="NAME" val="SingleBoatShape"/>
</p:tagLst>
</file>

<file path=ppt/tags/tag464.xml><?xml version="1.0" encoding="utf-8"?>
<p:tagLst xmlns:a="http://schemas.openxmlformats.org/drawingml/2006/main" xmlns:r="http://schemas.openxmlformats.org/officeDocument/2006/relationships" xmlns:p="http://schemas.openxmlformats.org/presentationml/2006/main">
  <p:tag name="NAME" val="SingleBoatText"/>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N7igqJ44SWSDCJUsh.XXT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IaG2SkWCSEWQmqt4KeP_Tw"/>
</p:tagLst>
</file>

<file path=ppt/tags/tag469.xml><?xml version="1.0" encoding="utf-8"?>
<p:tagLst xmlns:a="http://schemas.openxmlformats.org/drawingml/2006/main" xmlns:r="http://schemas.openxmlformats.org/officeDocument/2006/relationships" xmlns:p="http://schemas.openxmlformats.org/presentationml/2006/main">
  <p:tag name="1LEVEL" val="1.1"/>
  <p:tag name="2LEVEL" val="0.55"/>
  <p:tag name="3LEVEL" val="0.28"/>
  <p:tag name="4LEVEL" val="0.14"/>
  <p:tag name="5LEVEL" val="0.07"/>
</p:tagLst>
</file>

<file path=ppt/tags/tag47.xml><?xml version="1.0" encoding="utf-8"?>
<p:tagLst xmlns:a="http://schemas.openxmlformats.org/drawingml/2006/main" xmlns:r="http://schemas.openxmlformats.org/officeDocument/2006/relationships" xmlns:p="http://schemas.openxmlformats.org/presentationml/2006/main">
  <p:tag name="NAME" val="Rectangl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baqYz.jJQbm.rByP.OMi7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baqYz.jJQbm.rByP.OMi7g"/>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jwjLLX8MRB2mo_mkZmf_D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47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7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8.xml><?xml version="1.0" encoding="utf-8"?>
<p:tagLst xmlns:a="http://schemas.openxmlformats.org/drawingml/2006/main" xmlns:r="http://schemas.openxmlformats.org/officeDocument/2006/relationships" xmlns:p="http://schemas.openxmlformats.org/presentationml/2006/main">
  <p:tag name="NAME" val="RoundedRectangle"/>
</p:tagLst>
</file>

<file path=ppt/tags/tag48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8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8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83.xml><?xml version="1.0" encoding="utf-8"?>
<p:tagLst xmlns:a="http://schemas.openxmlformats.org/drawingml/2006/main" xmlns:r="http://schemas.openxmlformats.org/officeDocument/2006/relationships" xmlns:p="http://schemas.openxmlformats.org/presentationml/2006/main">
  <p:tag name="NAME" val="Rectangl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vW8U0y_5ToG5OQ57EeNvOg"/>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cZx0yg45RuCecYvk4g8NPg"/>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Tdwm2KiTQBO0LPIq7n4naw"/>
</p:tagLst>
</file>

<file path=ppt/tags/tag49.xml><?xml version="1.0" encoding="utf-8"?>
<p:tagLst xmlns:a="http://schemas.openxmlformats.org/drawingml/2006/main" xmlns:r="http://schemas.openxmlformats.org/officeDocument/2006/relationships" xmlns:p="http://schemas.openxmlformats.org/presentationml/2006/main">
  <p:tag name="NAME" val="Arrow"/>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L9KwenanSB60LQH087piQ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VxSmRgEsSB6S__3ewLe7Eg"/>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iIY2mkhKT2m6B_FW002oOQ"/>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495.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96.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9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9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49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xml><?xml version="1.0" encoding="utf-8"?>
<p:tagLst xmlns:a="http://schemas.openxmlformats.org/drawingml/2006/main" xmlns:r="http://schemas.openxmlformats.org/officeDocument/2006/relationships" xmlns:p="http://schemas.openxmlformats.org/presentationml/2006/main">
  <p:tag name="NAME" val="Oval"/>
</p:tagLst>
</file>

<file path=ppt/tags/tag50.xml><?xml version="1.0" encoding="utf-8"?>
<p:tagLst xmlns:a="http://schemas.openxmlformats.org/drawingml/2006/main" xmlns:r="http://schemas.openxmlformats.org/officeDocument/2006/relationships" xmlns:p="http://schemas.openxmlformats.org/presentationml/2006/main">
  <p:tag name="NAME" val="DirArrow"/>
</p:tagLst>
</file>

<file path=ppt/tags/tag500.xml><?xml version="1.0" encoding="utf-8"?>
<p:tagLst xmlns:a="http://schemas.openxmlformats.org/drawingml/2006/main" xmlns:r="http://schemas.openxmlformats.org/officeDocument/2006/relationships" xmlns:p="http://schemas.openxmlformats.org/presentationml/2006/main">
  <p:tag name="NAME" val="Rectangle"/>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7YefIGMBQCiyj0TyvC3WYA"/>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B.eL5QyrSYKcmCXONReUWQ"/>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Gx7Hss43Rs6fgpt9FVjJU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wlrmYVT0S8e10VhSWEton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Q9RIaHSLQsi2pbXctS5uqg"/>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NAME" val="Bracket"/>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7YefIGMBQCiyj0TyvC3WYA"/>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B.eL5QyrSYKcmCXONReUWQ"/>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YNhFtXM6RK.ruvlFEfnkQ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8WunUHEjR6udkFP0yf4l_A"/>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WlcNtQhxQt.yr_NEldjS9Q"/>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19.xml><?xml version="1.0" encoding="utf-8"?>
<p:tagLst xmlns:a="http://schemas.openxmlformats.org/drawingml/2006/main" xmlns:r="http://schemas.openxmlformats.org/officeDocument/2006/relationships" xmlns:p="http://schemas.openxmlformats.org/presentationml/2006/main">
  <p:tag name="NAME" val="CustomIcon"/>
</p:tagLst>
</file>

<file path=ppt/tags/tag52.xml><?xml version="1.0" encoding="utf-8"?>
<p:tagLst xmlns:a="http://schemas.openxmlformats.org/drawingml/2006/main" xmlns:r="http://schemas.openxmlformats.org/officeDocument/2006/relationships" xmlns:p="http://schemas.openxmlformats.org/presentationml/2006/main">
  <p:tag name="NAME" val="SingleBoat"/>
</p:tagLst>
</file>

<file path=ppt/tags/tag520.xml><?xml version="1.0" encoding="utf-8"?>
<p:tagLst xmlns:a="http://schemas.openxmlformats.org/drawingml/2006/main" xmlns:r="http://schemas.openxmlformats.org/officeDocument/2006/relationships" xmlns:p="http://schemas.openxmlformats.org/presentationml/2006/main">
  <p:tag name="NAME" val="CustomIcon"/>
</p:tagLst>
</file>

<file path=ppt/tags/tag521.xml><?xml version="1.0" encoding="utf-8"?>
<p:tagLst xmlns:a="http://schemas.openxmlformats.org/drawingml/2006/main" xmlns:r="http://schemas.openxmlformats.org/officeDocument/2006/relationships" xmlns:p="http://schemas.openxmlformats.org/presentationml/2006/main">
  <p:tag name="NAME" val="CustomIcon"/>
</p:tagLst>
</file>

<file path=ppt/tags/tag522.xml><?xml version="1.0" encoding="utf-8"?>
<p:tagLst xmlns:a="http://schemas.openxmlformats.org/drawingml/2006/main" xmlns:r="http://schemas.openxmlformats.org/officeDocument/2006/relationships" xmlns:p="http://schemas.openxmlformats.org/presentationml/2006/main">
  <p:tag name="NAME" val="CustomIcon"/>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25.xml><?xml version="1.0" encoding="utf-8"?>
<p:tagLst xmlns:a="http://schemas.openxmlformats.org/drawingml/2006/main" xmlns:r="http://schemas.openxmlformats.org/officeDocument/2006/relationships" xmlns:p="http://schemas.openxmlformats.org/presentationml/2006/main">
  <p:tag name="NAME" val="CustomIcon"/>
</p:tagLst>
</file>

<file path=ppt/tags/tag526.xml><?xml version="1.0" encoding="utf-8"?>
<p:tagLst xmlns:a="http://schemas.openxmlformats.org/drawingml/2006/main" xmlns:r="http://schemas.openxmlformats.org/officeDocument/2006/relationships" xmlns:p="http://schemas.openxmlformats.org/presentationml/2006/main">
  <p:tag name="NAME" val="CustomIcon"/>
</p:tagLst>
</file>

<file path=ppt/tags/tag527.xml><?xml version="1.0" encoding="utf-8"?>
<p:tagLst xmlns:a="http://schemas.openxmlformats.org/drawingml/2006/main" xmlns:r="http://schemas.openxmlformats.org/officeDocument/2006/relationships" xmlns:p="http://schemas.openxmlformats.org/presentationml/2006/main">
  <p:tag name="NAME" val="CustomIcon"/>
</p:tagLst>
</file>

<file path=ppt/tags/tag528.xml><?xml version="1.0" encoding="utf-8"?>
<p:tagLst xmlns:a="http://schemas.openxmlformats.org/drawingml/2006/main" xmlns:r="http://schemas.openxmlformats.org/officeDocument/2006/relationships" xmlns:p="http://schemas.openxmlformats.org/presentationml/2006/main">
  <p:tag name="NAME" val="CustomIcon"/>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NAME" val="1DoubleBoat"/>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7YefIGMBQCiyj0TyvC3WYA"/>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B.eL5QyrSYKcmCXONReUWQ"/>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t3s1ioEN0R9G77eteDpNFS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t03y_G8XvQHCwP9IGC69GC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pcjLXfFaTduK2euK4xOWe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53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xml><?xml version="1.0" encoding="utf-8"?>
<p:tagLst xmlns:a="http://schemas.openxmlformats.org/drawingml/2006/main" xmlns:r="http://schemas.openxmlformats.org/officeDocument/2006/relationships" xmlns:p="http://schemas.openxmlformats.org/presentationml/2006/main">
  <p:tag name="NAME" val="SingleChevron"/>
</p:tagLst>
</file>

<file path=ppt/tags/tag54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2.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4.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54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4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xml><?xml version="1.0" encoding="utf-8"?>
<p:tagLst xmlns:a="http://schemas.openxmlformats.org/drawingml/2006/main" xmlns:r="http://schemas.openxmlformats.org/officeDocument/2006/relationships" xmlns:p="http://schemas.openxmlformats.org/presentationml/2006/main">
  <p:tag name="NAME" val="DoubleChevron"/>
</p:tagLst>
</file>

<file path=ppt/tags/tag550.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1.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2.xml><?xml version="1.0" encoding="utf-8"?>
<p:tagLst xmlns:a="http://schemas.openxmlformats.org/drawingml/2006/main" xmlns:r="http://schemas.openxmlformats.org/officeDocument/2006/relationships" xmlns:p="http://schemas.openxmlformats.org/presentationml/2006/main">
  <p:tag name="NAME" val="Rectangle"/>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555.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6.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8.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59.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xml><?xml version="1.0" encoding="utf-8"?>
<p:tagLst xmlns:a="http://schemas.openxmlformats.org/drawingml/2006/main" xmlns:r="http://schemas.openxmlformats.org/officeDocument/2006/relationships" xmlns:p="http://schemas.openxmlformats.org/presentationml/2006/main">
  <p:tag name="NAME" val="DoubleChevron2"/>
</p:tagLst>
</file>

<file path=ppt/tags/tag560.xml><?xml version="1.0" encoding="utf-8"?>
<p:tagLst xmlns:a="http://schemas.openxmlformats.org/drawingml/2006/main" xmlns:r="http://schemas.openxmlformats.org/officeDocument/2006/relationships" xmlns:p="http://schemas.openxmlformats.org/presentationml/2006/main">
  <p:tag name="NAME" val="Rectangle"/>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tB.KZmj9VRRSpTH..275HKA"/>
</p:tagLst>
</file>

<file path=ppt/tags/tag563.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4.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5.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6.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7.xml><?xml version="1.0" encoding="utf-8"?>
<p:tagLst xmlns:a="http://schemas.openxmlformats.org/drawingml/2006/main" xmlns:r="http://schemas.openxmlformats.org/officeDocument/2006/relationships" xmlns:p="http://schemas.openxmlformats.org/presentationml/2006/main">
  <p:tag name="1LEVEL" val="0.5"/>
  <p:tag name="2LEVEL" val="0.25"/>
  <p:tag name="3LEVEL" val="0.12"/>
  <p:tag name="4LEVEL" val="0.06"/>
  <p:tag name="5LEVEL" val="0.03"/>
</p:tagLst>
</file>

<file path=ppt/tags/tag568.xml><?xml version="1.0" encoding="utf-8"?>
<p:tagLst xmlns:a="http://schemas.openxmlformats.org/drawingml/2006/main" xmlns:r="http://schemas.openxmlformats.org/officeDocument/2006/relationships" xmlns:p="http://schemas.openxmlformats.org/presentationml/2006/main">
  <p:tag name="NAME" val="Rectangl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NAME" val="DoubleChevron2"/>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sksv5cnoSlOwcMigNAOsc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fbZC93ReS6S0Y_LDl6sySQ"/>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7YefIGMBQCiyj0TyvC3WY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B.eL5QyrSYKcmCXONReUW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3s1ioEN0R9G77eteDpNFS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03y_G8XvQHCwP9IGC69GC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4nPLqwBeQRCawOuGawiau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79.xml><?xml version="1.0" encoding="utf-8"?>
<p:tagLst xmlns:a="http://schemas.openxmlformats.org/drawingml/2006/main" xmlns:r="http://schemas.openxmlformats.org/officeDocument/2006/relationships" xmlns:p="http://schemas.openxmlformats.org/presentationml/2006/main">
  <p:tag name="NAME" val="CustomIcon"/>
</p:tagLst>
</file>

<file path=ppt/tags/tag58.xml><?xml version="1.0" encoding="utf-8"?>
<p:tagLst xmlns:a="http://schemas.openxmlformats.org/drawingml/2006/main" xmlns:r="http://schemas.openxmlformats.org/officeDocument/2006/relationships" xmlns:p="http://schemas.openxmlformats.org/presentationml/2006/main">
  <p:tag name="NAME" val="DoubleChevron"/>
</p:tagLst>
</file>

<file path=ppt/tags/tag580.xml><?xml version="1.0" encoding="utf-8"?>
<p:tagLst xmlns:a="http://schemas.openxmlformats.org/drawingml/2006/main" xmlns:r="http://schemas.openxmlformats.org/officeDocument/2006/relationships" xmlns:p="http://schemas.openxmlformats.org/presentationml/2006/main">
  <p:tag name="NAME" val="CustomIcon"/>
</p:tagLst>
</file>

<file path=ppt/tags/tag581.xml><?xml version="1.0" encoding="utf-8"?>
<p:tagLst xmlns:a="http://schemas.openxmlformats.org/drawingml/2006/main" xmlns:r="http://schemas.openxmlformats.org/officeDocument/2006/relationships" xmlns:p="http://schemas.openxmlformats.org/presentationml/2006/main">
  <p:tag name="NAME" val="CustomIcon"/>
</p:tagLst>
</file>

<file path=ppt/tags/tag582.xml><?xml version="1.0" encoding="utf-8"?>
<p:tagLst xmlns:a="http://schemas.openxmlformats.org/drawingml/2006/main" xmlns:r="http://schemas.openxmlformats.org/officeDocument/2006/relationships" xmlns:p="http://schemas.openxmlformats.org/presentationml/2006/main">
  <p:tag name="NAME" val="CustomIcon"/>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85.xml><?xml version="1.0" encoding="utf-8"?>
<p:tagLst xmlns:a="http://schemas.openxmlformats.org/drawingml/2006/main" xmlns:r="http://schemas.openxmlformats.org/officeDocument/2006/relationships" xmlns:p="http://schemas.openxmlformats.org/presentationml/2006/main">
  <p:tag name="NAME" val="CustomIcon"/>
</p:tagLst>
</file>

<file path=ppt/tags/tag586.xml><?xml version="1.0" encoding="utf-8"?>
<p:tagLst xmlns:a="http://schemas.openxmlformats.org/drawingml/2006/main" xmlns:r="http://schemas.openxmlformats.org/officeDocument/2006/relationships" xmlns:p="http://schemas.openxmlformats.org/presentationml/2006/main">
  <p:tag name="NAME" val="CustomIcon"/>
</p:tagLst>
</file>

<file path=ppt/tags/tag587.xml><?xml version="1.0" encoding="utf-8"?>
<p:tagLst xmlns:a="http://schemas.openxmlformats.org/drawingml/2006/main" xmlns:r="http://schemas.openxmlformats.org/officeDocument/2006/relationships" xmlns:p="http://schemas.openxmlformats.org/presentationml/2006/main">
  <p:tag name="NAME" val="CustomIcon"/>
</p:tagLst>
</file>

<file path=ppt/tags/tag588.xml><?xml version="1.0" encoding="utf-8"?>
<p:tagLst xmlns:a="http://schemas.openxmlformats.org/drawingml/2006/main" xmlns:r="http://schemas.openxmlformats.org/officeDocument/2006/relationships" xmlns:p="http://schemas.openxmlformats.org/presentationml/2006/main">
  <p:tag name="NAME" val="CustomIcon"/>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NAME" val="1BoatTopShape"/>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91.xml><?xml version="1.0" encoding="utf-8"?>
<p:tagLst xmlns:a="http://schemas.openxmlformats.org/drawingml/2006/main" xmlns:r="http://schemas.openxmlformats.org/officeDocument/2006/relationships" xmlns:p="http://schemas.openxmlformats.org/presentationml/2006/main">
  <p:tag name="NAME" val="CustomIcon"/>
</p:tagLst>
</file>

<file path=ppt/tags/tag592.xml><?xml version="1.0" encoding="utf-8"?>
<p:tagLst xmlns:a="http://schemas.openxmlformats.org/drawingml/2006/main" xmlns:r="http://schemas.openxmlformats.org/officeDocument/2006/relationships" xmlns:p="http://schemas.openxmlformats.org/presentationml/2006/main">
  <p:tag name="NAME" val="CustomIcon"/>
</p:tagLst>
</file>

<file path=ppt/tags/tag593.xml><?xml version="1.0" encoding="utf-8"?>
<p:tagLst xmlns:a="http://schemas.openxmlformats.org/drawingml/2006/main" xmlns:r="http://schemas.openxmlformats.org/officeDocument/2006/relationships" xmlns:p="http://schemas.openxmlformats.org/presentationml/2006/main">
  <p:tag name="NAME" val="CustomIcon"/>
</p:tagLst>
</file>

<file path=ppt/tags/tag594.xml><?xml version="1.0" encoding="utf-8"?>
<p:tagLst xmlns:a="http://schemas.openxmlformats.org/drawingml/2006/main" xmlns:r="http://schemas.openxmlformats.org/officeDocument/2006/relationships" xmlns:p="http://schemas.openxmlformats.org/presentationml/2006/main">
  <p:tag name="NAME" val="CustomIcon"/>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rljsCv_bSHmVSYYXokE54Q"/>
</p:tagLst>
</file>

<file path=ppt/tags/tag597.xml><?xml version="1.0" encoding="utf-8"?>
<p:tagLst xmlns:a="http://schemas.openxmlformats.org/drawingml/2006/main" xmlns:r="http://schemas.openxmlformats.org/officeDocument/2006/relationships" xmlns:p="http://schemas.openxmlformats.org/presentationml/2006/main">
  <p:tag name="NAME" val="CustomIcon"/>
</p:tagLst>
</file>

<file path=ppt/tags/tag598.xml><?xml version="1.0" encoding="utf-8"?>
<p:tagLst xmlns:a="http://schemas.openxmlformats.org/drawingml/2006/main" xmlns:r="http://schemas.openxmlformats.org/officeDocument/2006/relationships" xmlns:p="http://schemas.openxmlformats.org/presentationml/2006/main">
  <p:tag name="NAME" val="CustomIcon"/>
</p:tagLst>
</file>

<file path=ppt/tags/tag599.xml><?xml version="1.0" encoding="utf-8"?>
<p:tagLst xmlns:a="http://schemas.openxmlformats.org/drawingml/2006/main" xmlns:r="http://schemas.openxmlformats.org/officeDocument/2006/relationships" xmlns:p="http://schemas.openxmlformats.org/presentationml/2006/main">
  <p:tag name="NAME" val="CustomIcon"/>
</p:tagLst>
</file>

<file path=ppt/tags/tag6.xml><?xml version="1.0" encoding="utf-8"?>
<p:tagLst xmlns:a="http://schemas.openxmlformats.org/drawingml/2006/main" xmlns:r="http://schemas.openxmlformats.org/officeDocument/2006/relationships" xmlns:p="http://schemas.openxmlformats.org/presentationml/2006/main">
  <p:tag name="NAME" val="Rectangle"/>
</p:tagLst>
</file>

<file path=ppt/tags/tag60.xml><?xml version="1.0" encoding="utf-8"?>
<p:tagLst xmlns:a="http://schemas.openxmlformats.org/drawingml/2006/main" xmlns:r="http://schemas.openxmlformats.org/officeDocument/2006/relationships" xmlns:p="http://schemas.openxmlformats.org/presentationml/2006/main">
  <p:tag name="NAME" val="1BoatTopText"/>
</p:tagLst>
</file>

<file path=ppt/tags/tag600.xml><?xml version="1.0" encoding="utf-8"?>
<p:tagLst xmlns:a="http://schemas.openxmlformats.org/drawingml/2006/main" xmlns:r="http://schemas.openxmlformats.org/officeDocument/2006/relationships" xmlns:p="http://schemas.openxmlformats.org/presentationml/2006/main">
  <p:tag name="NAME" val="CustomIcon"/>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lobA8KtPSaOLD5E8sY91cw"/>
</p:tagLst>
</file>

<file path=ppt/tags/tag61.xml><?xml version="1.0" encoding="utf-8"?>
<p:tagLst xmlns:a="http://schemas.openxmlformats.org/drawingml/2006/main" xmlns:r="http://schemas.openxmlformats.org/officeDocument/2006/relationships" xmlns:p="http://schemas.openxmlformats.org/presentationml/2006/main">
  <p:tag name="NAME" val="1BoatBottomShape"/>
</p:tagLst>
</file>

<file path=ppt/tags/tag62.xml><?xml version="1.0" encoding="utf-8"?>
<p:tagLst xmlns:a="http://schemas.openxmlformats.org/drawingml/2006/main" xmlns:r="http://schemas.openxmlformats.org/officeDocument/2006/relationships" xmlns:p="http://schemas.openxmlformats.org/presentationml/2006/main">
  <p:tag name="NAME" val="1BoatBottomText"/>
</p:tagLst>
</file>

<file path=ppt/tags/tag63.xml><?xml version="1.0" encoding="utf-8"?>
<p:tagLst xmlns:a="http://schemas.openxmlformats.org/drawingml/2006/main" xmlns:r="http://schemas.openxmlformats.org/officeDocument/2006/relationships" xmlns:p="http://schemas.openxmlformats.org/presentationml/2006/main">
  <p:tag name="NAME" val="SingleBoatShape"/>
</p:tagLst>
</file>

<file path=ppt/tags/tag64.xml><?xml version="1.0" encoding="utf-8"?>
<p:tagLst xmlns:a="http://schemas.openxmlformats.org/drawingml/2006/main" xmlns:r="http://schemas.openxmlformats.org/officeDocument/2006/relationships" xmlns:p="http://schemas.openxmlformats.org/presentationml/2006/main">
  <p:tag name="NAME" val="SingleBoatText"/>
</p:tagLst>
</file>

<file path=ppt/tags/tag65.xml><?xml version="1.0" encoding="utf-8"?>
<p:tagLst xmlns:a="http://schemas.openxmlformats.org/drawingml/2006/main" xmlns:r="http://schemas.openxmlformats.org/officeDocument/2006/relationships" xmlns:p="http://schemas.openxmlformats.org/presentationml/2006/main">
  <p:tag name="NAME" val="Moon"/>
</p:tagLst>
</file>

<file path=ppt/tags/tag66.xml><?xml version="1.0" encoding="utf-8"?>
<p:tagLst xmlns:a="http://schemas.openxmlformats.org/drawingml/2006/main" xmlns:r="http://schemas.openxmlformats.org/officeDocument/2006/relationships" xmlns:p="http://schemas.openxmlformats.org/presentationml/2006/main">
  <p:tag name="NAME" val="Moon"/>
</p:tagLst>
</file>

<file path=ppt/tags/tag67.xml><?xml version="1.0" encoding="utf-8"?>
<p:tagLst xmlns:a="http://schemas.openxmlformats.org/drawingml/2006/main" xmlns:r="http://schemas.openxmlformats.org/officeDocument/2006/relationships" xmlns:p="http://schemas.openxmlformats.org/presentationml/2006/main">
  <p:tag name="NAME" val="Moon"/>
</p:tagLst>
</file>

<file path=ppt/tags/tag68.xml><?xml version="1.0" encoding="utf-8"?>
<p:tagLst xmlns:a="http://schemas.openxmlformats.org/drawingml/2006/main" xmlns:r="http://schemas.openxmlformats.org/officeDocument/2006/relationships" xmlns:p="http://schemas.openxmlformats.org/presentationml/2006/main">
  <p:tag name="NAME" val="Moon"/>
</p:tagLst>
</file>

<file path=ppt/tags/tag69.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0.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71.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72.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73.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4.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75.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76.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77.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78.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79.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8.xml><?xml version="1.0" encoding="utf-8"?>
<p:tagLst xmlns:a="http://schemas.openxmlformats.org/drawingml/2006/main" xmlns:r="http://schemas.openxmlformats.org/officeDocument/2006/relationships" xmlns:p="http://schemas.openxmlformats.org/presentationml/2006/main">
  <p:tag name="NAME" val="Arro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VKskRTHHR7umpCzBVbFTE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6UKGJ5UESWibKHdWPbMpL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dUVaNioeQEy1srSxzx_jYw"/>
</p:tagLst>
</file>

<file path=ppt/tags/tag86.xml><?xml version="1.0" encoding="utf-8"?>
<p:tagLst xmlns:a="http://schemas.openxmlformats.org/drawingml/2006/main" xmlns:r="http://schemas.openxmlformats.org/officeDocument/2006/relationships" xmlns:p="http://schemas.openxmlformats.org/presentationml/2006/main">
  <p:tag name="NAME" val="Moon"/>
</p:tagLst>
</file>

<file path=ppt/tags/tag87.xml><?xml version="1.0" encoding="utf-8"?>
<p:tagLst xmlns:a="http://schemas.openxmlformats.org/drawingml/2006/main" xmlns:r="http://schemas.openxmlformats.org/officeDocument/2006/relationships" xmlns:p="http://schemas.openxmlformats.org/presentationml/2006/main">
  <p:tag name="NAME" val="Oval"/>
</p:tagLst>
</file>

<file path=ppt/tags/tag88.xml><?xml version="1.0" encoding="utf-8"?>
<p:tagLst xmlns:a="http://schemas.openxmlformats.org/drawingml/2006/main" xmlns:r="http://schemas.openxmlformats.org/officeDocument/2006/relationships" xmlns:p="http://schemas.openxmlformats.org/presentationml/2006/main">
  <p:tag name="NAME" val="Rectangle"/>
</p:tagLst>
</file>

<file path=ppt/tags/tag89.xml><?xml version="1.0" encoding="utf-8"?>
<p:tagLst xmlns:a="http://schemas.openxmlformats.org/drawingml/2006/main" xmlns:r="http://schemas.openxmlformats.org/officeDocument/2006/relationships" xmlns:p="http://schemas.openxmlformats.org/presentationml/2006/main">
  <p:tag name="NAME" val="RoundedRectangle"/>
</p:tagLst>
</file>

<file path=ppt/tags/tag9.xml><?xml version="1.0" encoding="utf-8"?>
<p:tagLst xmlns:a="http://schemas.openxmlformats.org/drawingml/2006/main" xmlns:r="http://schemas.openxmlformats.org/officeDocument/2006/relationships" xmlns:p="http://schemas.openxmlformats.org/presentationml/2006/main">
  <p:tag name="NAME" val="DirArrow"/>
</p:tagLst>
</file>

<file path=ppt/tags/tag90.xml><?xml version="1.0" encoding="utf-8"?>
<p:tagLst xmlns:a="http://schemas.openxmlformats.org/drawingml/2006/main" xmlns:r="http://schemas.openxmlformats.org/officeDocument/2006/relationships" xmlns:p="http://schemas.openxmlformats.org/presentationml/2006/main">
  <p:tag name="NAME" val="Arrow"/>
</p:tagLst>
</file>

<file path=ppt/tags/tag91.xml><?xml version="1.0" encoding="utf-8"?>
<p:tagLst xmlns:a="http://schemas.openxmlformats.org/drawingml/2006/main" xmlns:r="http://schemas.openxmlformats.org/officeDocument/2006/relationships" xmlns:p="http://schemas.openxmlformats.org/presentationml/2006/main">
  <p:tag name="NAME" val="DirArrow"/>
</p:tagLst>
</file>

<file path=ppt/tags/tag92.xml><?xml version="1.0" encoding="utf-8"?>
<p:tagLst xmlns:a="http://schemas.openxmlformats.org/drawingml/2006/main" xmlns:r="http://schemas.openxmlformats.org/officeDocument/2006/relationships" xmlns:p="http://schemas.openxmlformats.org/presentationml/2006/main">
  <p:tag name="NAME" val="Bracket"/>
</p:tagLst>
</file>

<file path=ppt/tags/tag93.xml><?xml version="1.0" encoding="utf-8"?>
<p:tagLst xmlns:a="http://schemas.openxmlformats.org/drawingml/2006/main" xmlns:r="http://schemas.openxmlformats.org/officeDocument/2006/relationships" xmlns:p="http://schemas.openxmlformats.org/presentationml/2006/main">
  <p:tag name="NAME" val="SingleBoat"/>
</p:tagLst>
</file>

<file path=ppt/tags/tag94.xml><?xml version="1.0" encoding="utf-8"?>
<p:tagLst xmlns:a="http://schemas.openxmlformats.org/drawingml/2006/main" xmlns:r="http://schemas.openxmlformats.org/officeDocument/2006/relationships" xmlns:p="http://schemas.openxmlformats.org/presentationml/2006/main">
  <p:tag name="NAME" val="1DoubleBoat"/>
</p:tagLst>
</file>

<file path=ppt/tags/tag95.xml><?xml version="1.0" encoding="utf-8"?>
<p:tagLst xmlns:a="http://schemas.openxmlformats.org/drawingml/2006/main" xmlns:r="http://schemas.openxmlformats.org/officeDocument/2006/relationships" xmlns:p="http://schemas.openxmlformats.org/presentationml/2006/main">
  <p:tag name="NAME" val="SingleChevron"/>
</p:tagLst>
</file>

<file path=ppt/tags/tag96.xml><?xml version="1.0" encoding="utf-8"?>
<p:tagLst xmlns:a="http://schemas.openxmlformats.org/drawingml/2006/main" xmlns:r="http://schemas.openxmlformats.org/officeDocument/2006/relationships" xmlns:p="http://schemas.openxmlformats.org/presentationml/2006/main">
  <p:tag name="NAME" val="DoubleChevron"/>
</p:tagLst>
</file>

<file path=ppt/tags/tag97.xml><?xml version="1.0" encoding="utf-8"?>
<p:tagLst xmlns:a="http://schemas.openxmlformats.org/drawingml/2006/main" xmlns:r="http://schemas.openxmlformats.org/officeDocument/2006/relationships" xmlns:p="http://schemas.openxmlformats.org/presentationml/2006/main">
  <p:tag name="NAME" val="DoubleChevron2"/>
</p:tagLst>
</file>

<file path=ppt/tags/tag98.xml><?xml version="1.0" encoding="utf-8"?>
<p:tagLst xmlns:a="http://schemas.openxmlformats.org/drawingml/2006/main" xmlns:r="http://schemas.openxmlformats.org/officeDocument/2006/relationships" xmlns:p="http://schemas.openxmlformats.org/presentationml/2006/main">
  <p:tag name="NAME" val="DoubleChevron2"/>
</p:tagLst>
</file>

<file path=ppt/tags/tag99.xml><?xml version="1.0" encoding="utf-8"?>
<p:tagLst xmlns:a="http://schemas.openxmlformats.org/drawingml/2006/main" xmlns:r="http://schemas.openxmlformats.org/officeDocument/2006/relationships" xmlns:p="http://schemas.openxmlformats.org/presentationml/2006/main">
  <p:tag name="NAME" val="DoubleChevron"/>
</p:tagLst>
</file>

<file path=ppt/theme/theme1.xml><?xml version="1.0" encoding="utf-8"?>
<a:theme xmlns:a="http://schemas.openxmlformats.org/drawingml/2006/main" name="NGQ004_CF">
  <a:themeElements>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fontScheme name="Custom 14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sz="1600" b="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GQ004_CF.potx" id="{411D41B8-F39A-4615-9B12-AD583E85102F}" vid="{00DC91BC-1071-47DA-BF01-9DC5CD7FA05F}"/>
    </a:ext>
  </a:extLst>
</a:theme>
</file>

<file path=ppt/theme/theme2.xml><?xml version="1.0" encoding="utf-8"?>
<a:theme xmlns:a="http://schemas.openxmlformats.org/drawingml/2006/main" name="1_NGQ004_CF">
  <a:themeElements>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fontScheme name="Custom 14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sz="1600" b="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GQ004_CF.potx" id="{411D41B8-F39A-4615-9B12-AD583E85102F}" vid="{00DC91BC-1071-47DA-BF01-9DC5CD7FA05F}"/>
    </a:ext>
  </a:extLst>
</a:theme>
</file>

<file path=ppt/theme/theme3.xml><?xml version="1.0" encoding="utf-8"?>
<a:theme xmlns:a="http://schemas.openxmlformats.org/drawingml/2006/main" name="2_NGQ004_CF">
  <a:themeElements>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fontScheme name="Custom 14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tlCol="0" anchor="ctr"/>
      <a:lstStyle>
        <a:defPPr algn="ctr">
          <a:defRPr sz="1600" b="1"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stom">
        <a:dk1>
          <a:srgbClr val="000000"/>
        </a:dk1>
        <a:lt1>
          <a:srgbClr val="FFFFFF"/>
        </a:lt1>
        <a:dk2>
          <a:srgbClr val="000000"/>
        </a:dk2>
        <a:lt2>
          <a:srgbClr val="D0D0D0"/>
        </a:lt2>
        <a:accent1>
          <a:srgbClr val="FFB81E"/>
        </a:accent1>
        <a:accent2>
          <a:srgbClr val="555555"/>
        </a:accent2>
        <a:accent3>
          <a:srgbClr val="95999C"/>
        </a:accent3>
        <a:accent4>
          <a:srgbClr val="017DBB"/>
        </a:accent4>
        <a:accent5>
          <a:srgbClr val="3CDCC0"/>
        </a:accent5>
        <a:accent6>
          <a:srgbClr val="64CE36"/>
        </a:accent6>
        <a:hlink>
          <a:srgbClr val="95999C"/>
        </a:hlink>
        <a:folHlink>
          <a:srgbClr val="017DB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NGQ004_CF.potx" id="{411D41B8-F39A-4615-9B12-AD583E85102F}" vid="{00DC91BC-1071-47DA-BF01-9DC5CD7FA05F}"/>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3ACD8B69292544BEB327398DD573AD" ma:contentTypeVersion="0" ma:contentTypeDescription="Create a new document." ma:contentTypeScope="" ma:versionID="4e5cb3191656c31de60a1ab25caca8a5">
  <xsd:schema xmlns:xsd="http://www.w3.org/2001/XMLSchema" xmlns:xs="http://www.w3.org/2001/XMLSchema" xmlns:p="http://schemas.microsoft.com/office/2006/metadata/properties" targetNamespace="http://schemas.microsoft.com/office/2006/metadata/properties" ma:root="true" ma:fieldsID="10f5960cb5d5bc59f81cb04112adb3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mso-contentType ?>
<SharedContentType xmlns="Microsoft.SharePoint.Taxonomy.ContentTypeSync" SourceId="14ab40f3-767a-43a9-8b62-265d64c54f3b" ContentTypeId="0x01" PreviousValue="false"/>
</file>

<file path=customXml/itemProps1.xml><?xml version="1.0" encoding="utf-8"?>
<ds:datastoreItem xmlns:ds="http://schemas.openxmlformats.org/officeDocument/2006/customXml" ds:itemID="{47D84C2D-0008-4232-9499-A7122E472045}">
  <ds:schemaRefs>
    <ds:schemaRef ds:uri="http://schemas.microsoft.com/sharepoint/v3/contenttype/forms"/>
  </ds:schemaRefs>
</ds:datastoreItem>
</file>

<file path=customXml/itemProps2.xml><?xml version="1.0" encoding="utf-8"?>
<ds:datastoreItem xmlns:ds="http://schemas.openxmlformats.org/officeDocument/2006/customXml" ds:itemID="{17E08F09-F8D9-409B-8B24-896BBF16B7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08222595-F242-43B8-BDAB-CEB7DC584F2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4.xml><?xml version="1.0" encoding="utf-8"?>
<ds:datastoreItem xmlns:ds="http://schemas.openxmlformats.org/officeDocument/2006/customXml" ds:itemID="{149A280A-3544-4022-849B-D08FD557491D}">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0</TotalTime>
  <Words>11424</Words>
  <Application>Microsoft Office PowerPoint</Application>
  <PresentationFormat>Widescreen</PresentationFormat>
  <Paragraphs>1704</Paragraphs>
  <Slides>84</Slides>
  <Notes>50</Notes>
  <HiddenSlides>2</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84</vt:i4>
      </vt:variant>
    </vt:vector>
  </HeadingPairs>
  <TitlesOfParts>
    <vt:vector size="99" baseType="lpstr">
      <vt:lpstr>Arial Unicode MS</vt:lpstr>
      <vt:lpstr>MS PGothic</vt:lpstr>
      <vt:lpstr>SimSun</vt:lpstr>
      <vt:lpstr>Arial</vt:lpstr>
      <vt:lpstr>Arial Black</vt:lpstr>
      <vt:lpstr>Calibri</vt:lpstr>
      <vt:lpstr>Flexo Light</vt:lpstr>
      <vt:lpstr>Helvetica</vt:lpstr>
      <vt:lpstr>Helvetica Neue Light</vt:lpstr>
      <vt:lpstr>Verdana</vt:lpstr>
      <vt:lpstr>Wingdings</vt:lpstr>
      <vt:lpstr>NGQ004_CF</vt:lpstr>
      <vt:lpstr>1_NGQ004_CF</vt:lpstr>
      <vt:lpstr>2_NGQ004_CF</vt:lpstr>
      <vt:lpstr>think-cell Slide</vt:lpstr>
      <vt:lpstr>Product Lifecycle (PLC) guide</vt:lpstr>
      <vt:lpstr>Playbook context – product team operating model</vt:lpstr>
      <vt:lpstr>Contents</vt:lpstr>
      <vt:lpstr>Product Lifecycle Reviews (PLC Reviews) govern a product’s path from an idea to a scaled product</vt:lpstr>
      <vt:lpstr>New product ideas will have to go through the Lab’s intake process, including two key decision points with Lab leadership</vt:lpstr>
      <vt:lpstr>As products mature, they will undertake further reviews to determine whether further build-out of the product is valuable</vt:lpstr>
      <vt:lpstr>Contents</vt:lpstr>
      <vt:lpstr>Contents</vt:lpstr>
      <vt:lpstr>Ideas come to the Lab from the business, with the help of TIS BPs and BRMs</vt:lpstr>
      <vt:lpstr>Ideas coming to the Lab will be consolidated into product paths before evaluation in PLC Review 1</vt:lpstr>
      <vt:lpstr>Through these intake processes, Idea Owners will have to generate artifacts to bring the idea and its value to life</vt:lpstr>
      <vt:lpstr>Pre-Discovery generates artifacts to capture ideas within a product path and shape go-forward approach </vt:lpstr>
      <vt:lpstr>After Pre-Discovery, PLC Review 1 determines if an idea has the value and feasibility to move on to Discovery</vt:lpstr>
      <vt:lpstr>Contents</vt:lpstr>
      <vt:lpstr>After approval at PLC Review 1, an idea shifts into the Discovery phase for further evolution</vt:lpstr>
      <vt:lpstr>Discovery is a 10+ day process that transforms the product idea into a validated MVP design</vt:lpstr>
      <vt:lpstr>Example overview of Discovery activities</vt:lpstr>
      <vt:lpstr>The Discovery phase results in a validated MVP in the form of a detailed business case and detailed tech impact assessment</vt:lpstr>
      <vt:lpstr>A Discovery Kick-off should be conducted to onboard the entire team and key stakeholders</vt:lpstr>
      <vt:lpstr>Defining the current state helps clarify user pain points and areas for opportunity </vt:lpstr>
      <vt:lpstr>Multiple avenues are used to develop a complete picture on the current state</vt:lpstr>
      <vt:lpstr>Structured user interviews are a key source of  insights on what your users value most</vt:lpstr>
      <vt:lpstr>Building user personas helps product teams understand the user and their pain points</vt:lpstr>
      <vt:lpstr>User Persona: Example from Terminal Utilization</vt:lpstr>
      <vt:lpstr>Building empathy maps assume the perspective of their personas and design more meaningfully</vt:lpstr>
      <vt:lpstr>Empathy Map: Examples1  Used for products with single user type</vt:lpstr>
      <vt:lpstr>User Journey Maps are used to narrate the persona(s) interaction with the current state</vt:lpstr>
      <vt:lpstr>Example user journey map: Terminal Optimization</vt:lpstr>
      <vt:lpstr>Example user journey map: Terminal Optimization</vt:lpstr>
      <vt:lpstr>The product team should conduct a detailed technical impact assessment to help understand the current state</vt:lpstr>
      <vt:lpstr>Example: Output technical impact assessment from Terminal Optimization</vt:lpstr>
      <vt:lpstr>The Zero-Based Design process applies blue-sky thinking to re-imagine an ideal user experience</vt:lpstr>
      <vt:lpstr>The ZBD process disregards current processes and limitations to develop an ideal-state user experience </vt:lpstr>
      <vt:lpstr>The ZBD Development takes place in two key iterative steps following design-thinking principles</vt:lpstr>
      <vt:lpstr>Design thinking specifically involves observing certain principles to foster creativity and empathy</vt:lpstr>
      <vt:lpstr>Best practices for running ZBD Development sessions</vt:lpstr>
      <vt:lpstr>The Minimum Viable Product focuses on the features that are most critical to delivering value from the ZBD</vt:lpstr>
      <vt:lpstr>MVP moves away from making the perfect thing all at once to making a simple but great thing and then evolving</vt:lpstr>
      <vt:lpstr>MVP construction should begin with “signature moments” and then prioritize features based on value and feasibility</vt:lpstr>
      <vt:lpstr>Example output: identifying MVP features for Terminal Optimization product </vt:lpstr>
      <vt:lpstr>The product team should build a technical view on how to support the MVP vision</vt:lpstr>
      <vt:lpstr>After aligning on an MVP, teams should validate its design, impact, and feasibility against product goals</vt:lpstr>
      <vt:lpstr>User testing ensures that an MVP design will meet its users needs</vt:lpstr>
      <vt:lpstr>User testing allows teams to directly observe users interacting with a design to get real-time feedback</vt:lpstr>
      <vt:lpstr>Successful user testing requires testing multiple areas of the product with your user</vt:lpstr>
      <vt:lpstr>Product teams should observe certain ground rules to get the maximum value out of user testing</vt:lpstr>
      <vt:lpstr>Checklist for preparing to run a user-testing session</vt:lpstr>
      <vt:lpstr>Following user testing, the Design team should synthesize their findings and share back with the team</vt:lpstr>
      <vt:lpstr>A detailed business case accompanied by targets aligned to trackable KPIs ensure business impact</vt:lpstr>
      <vt:lpstr>After validating the MVP design, the team must build a detailed business case for review at PLC Review 2</vt:lpstr>
      <vt:lpstr>The Product Owner should first set key “north star” KPIs for the MVP based on its expected impact</vt:lpstr>
      <vt:lpstr>A detailed technical impact assessment evaluates technical investment required to realize impact</vt:lpstr>
      <vt:lpstr>The product team should conduct a detailed technical impact assessment to determine MVP feasibility and implications</vt:lpstr>
      <vt:lpstr>PLC Review 2 is the final stage prior to the commencement of product development</vt:lpstr>
      <vt:lpstr>Contents</vt:lpstr>
      <vt:lpstr>Team preparation focuses on rapidly enabling the team to start sprinting</vt:lpstr>
      <vt:lpstr>Teams build the backlogs for their product paths in Sprint 0 and translate them into an MVP delivery plan </vt:lpstr>
      <vt:lpstr>The product backlog is a living, evolving artifact that is managed by the Product Owner and built during Sprint 0</vt:lpstr>
      <vt:lpstr>User stories are functionalities written from the perspective of end users of the solution </vt:lpstr>
      <vt:lpstr>User stories need to contain acceptance criteria that define the functionality in greater detail</vt:lpstr>
      <vt:lpstr>With a complete user story backlog, the team should create a MVP delivery plan that will evolve over time</vt:lpstr>
      <vt:lpstr>As part of delivery planning, teams need to agree to Definition of Ready and Definition of Done</vt:lpstr>
      <vt:lpstr>In planning, teams use relative sizing to evaluate effort required for user stories and MVP deployment</vt:lpstr>
      <vt:lpstr>MVP delivery planning results in a product roadmap with preliminary sprint schedule for the team</vt:lpstr>
      <vt:lpstr>Example: MVP delivery planning using Jira</vt:lpstr>
      <vt:lpstr>After Sprint 0, teams embark on MVP build following the Lab’s product team operating model</vt:lpstr>
      <vt:lpstr>PLC Review 3 approves the MVP and reviews/approves the feature sets for deployment in Scale phase</vt:lpstr>
      <vt:lpstr>Contents</vt:lpstr>
      <vt:lpstr>PLC Review 4 determines if the majority of feature-building is complete and if the product should be moved to Sustain or continue in Scale</vt:lpstr>
      <vt:lpstr>Contents</vt:lpstr>
      <vt:lpstr>Contents</vt:lpstr>
      <vt:lpstr>Each PLC Review will follow the same high-level format tailored to the needs of each stage</vt:lpstr>
      <vt:lpstr>EXAMPLE: We recommend moving forward with Pipeline Integrity to the MVP Build phase in the T+IL</vt:lpstr>
      <vt:lpstr>Contents</vt:lpstr>
      <vt:lpstr>After Pre-Discovery, PLC Review 1 determines if an idea has the value and feasibility to move on to Discovery</vt:lpstr>
      <vt:lpstr>PLC Review 2 is the final stage prior to the commencement of product development</vt:lpstr>
      <vt:lpstr>PLC Review 3 approves the MVP and reviews/approves the feature sets for deployment in Scale phase</vt:lpstr>
      <vt:lpstr>PLC Review 4 determines if the majority of feature-building is complete and if the product should be moved to Sustain or continue in Scale</vt:lpstr>
      <vt:lpstr>Contents</vt:lpstr>
      <vt:lpstr>PLC Review 1 – look for a high-level vision with basic impact, fit, and feasibility assessments in support</vt:lpstr>
      <vt:lpstr>PLC Review 2 – look for a detailed MVP vision with clear impact tied to its design with demonstrable feasibility</vt:lpstr>
      <vt:lpstr>PLC Review 3 – look for an endorsed and functional MVP with a follow-on deployment that adds significant value</vt:lpstr>
      <vt:lpstr>PLC Review 4 – be on the lookout for substantially complete feature set or exhausted business value</vt:lpstr>
      <vt:lpstr>In each PLC Review, the LET can reach a few different decisions based on what teams demonstrate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2018-12-19T11:52:54Z</dcterms:created>
  <dcterms:modified xsi:type="dcterms:W3CDTF">2019-06-05T14:34:47Z</dcterms:modified>
  <cp:category/>
  <cp:contentStatus/>
  <dc:language/>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0x010100CB3ACD8B69292544BEB327398DD573AD</vt:lpwstr>
  </property>
  <property fmtid="{D5CDD505-2E9C-101B-9397-08002B2CF9AE}" pid="3" name="MSIP_Label_b1a6f161-e42b-4c47-8f69-f6a81e023e2d_Enabled">
    <vt:lpwstr>True</vt:lpwstr>
  </property>
  <property fmtid="{D5CDD505-2E9C-101B-9397-08002B2CF9AE}" pid="4" name="MSIP_Label_b1a6f161-e42b-4c47-8f69-f6a81e023e2d_SiteId">
    <vt:lpwstr>271df5c2-953a-497b-93ad-7adf7a4b3cd7</vt:lpwstr>
  </property>
  <property fmtid="{D5CDD505-2E9C-101B-9397-08002B2CF9AE}" pid="5" name="MSIP_Label_b1a6f161-e42b-4c47-8f69-f6a81e023e2d_Owner">
    <vt:lpwstr>mcgrathn@enbridge.com</vt:lpwstr>
  </property>
  <property fmtid="{D5CDD505-2E9C-101B-9397-08002B2CF9AE}" pid="6" name="MSIP_Label_b1a6f161-e42b-4c47-8f69-f6a81e023e2d_SetDate">
    <vt:lpwstr>2019-06-05T14:34:46.5632865Z</vt:lpwstr>
  </property>
  <property fmtid="{D5CDD505-2E9C-101B-9397-08002B2CF9AE}" pid="7" name="MSIP_Label_b1a6f161-e42b-4c47-8f69-f6a81e023e2d_Name">
    <vt:lpwstr>Internal</vt:lpwstr>
  </property>
  <property fmtid="{D5CDD505-2E9C-101B-9397-08002B2CF9AE}" pid="8" name="MSIP_Label_b1a6f161-e42b-4c47-8f69-f6a81e023e2d_Application">
    <vt:lpwstr>Microsoft Azure Information Protection</vt:lpwstr>
  </property>
  <property fmtid="{D5CDD505-2E9C-101B-9397-08002B2CF9AE}" pid="9" name="MSIP_Label_b1a6f161-e42b-4c47-8f69-f6a81e023e2d_Extended_MSFT_Method">
    <vt:lpwstr>Automatic</vt:lpwstr>
  </property>
  <property fmtid="{D5CDD505-2E9C-101B-9397-08002B2CF9AE}" pid="10" name="Sensitivity">
    <vt:lpwstr>Internal</vt:lpwstr>
  </property>
</Properties>
</file>